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5" r:id="rId6"/>
    <p:sldId id="258" r:id="rId7"/>
    <p:sldId id="266" r:id="rId8"/>
    <p:sldId id="257" r:id="rId9"/>
    <p:sldId id="270" r:id="rId10"/>
    <p:sldId id="259" r:id="rId11"/>
    <p:sldId id="274" r:id="rId12"/>
    <p:sldId id="260" r:id="rId13"/>
    <p:sldId id="273" r:id="rId14"/>
    <p:sldId id="272" r:id="rId15"/>
    <p:sldId id="275" r:id="rId16"/>
    <p:sldId id="276" r:id="rId17"/>
    <p:sldId id="277" r:id="rId18"/>
    <p:sldId id="278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EE905-DF99-824E-BE0B-8EFD2021E17E}" v="1588" dt="2023-03-06T16:22:47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99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45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7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87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05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2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27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51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22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59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25BBB-06F8-496A-B415-6A91A82E80F2}" type="datetimeFigureOut">
              <a:rPr lang="en-GB" smtClean="0"/>
              <a:t>07/03/2023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B2A09-4C84-4A2D-AA97-E9C57369FA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29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25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0.png"/><Relationship Id="rId7" Type="http://schemas.openxmlformats.org/officeDocument/2006/relationships/image" Target="../media/image22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0.png"/><Relationship Id="rId5" Type="http://schemas.openxmlformats.org/officeDocument/2006/relationships/image" Target="../media/image200.png"/><Relationship Id="rId10" Type="http://schemas.openxmlformats.org/officeDocument/2006/relationships/image" Target="../media/image25.png"/><Relationship Id="rId4" Type="http://schemas.openxmlformats.org/officeDocument/2006/relationships/image" Target="../media/image190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18660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7170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1: </a:t>
            </a:r>
            <a:r>
              <a:rPr lang="en-US" sz="3600" b="1" dirty="0"/>
              <a:t>Whole numbers</a:t>
            </a:r>
            <a:endParaRPr lang="en-GB" sz="3600" b="1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135288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9379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113674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84115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71208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792139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09135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210441"/>
              </p:ext>
            </p:extLst>
          </p:nvPr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17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FDAAB704-0EFA-4888-8D1A-E639148380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9429018"/>
                  </p:ext>
                </p:extLst>
              </p:nvPr>
            </p:nvGraphicFramePr>
            <p:xfrm>
              <a:off x="148938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FDAAB704-0EFA-4888-8D1A-E639148380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9429018"/>
                  </p:ext>
                </p:extLst>
              </p:nvPr>
            </p:nvGraphicFramePr>
            <p:xfrm>
              <a:off x="148938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6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6: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410C1D1-3B05-B408-65C5-ECF706FB6B7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16813713"/>
                  </p:ext>
                </p:extLst>
              </p:nvPr>
            </p:nvGraphicFramePr>
            <p:xfrm>
              <a:off x="3401292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640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410C1D1-3B05-B408-65C5-ECF706FB6B7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16813713"/>
                  </p:ext>
                </p:extLst>
              </p:nvPr>
            </p:nvGraphicFramePr>
            <p:xfrm>
              <a:off x="3401292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5F4337B3-00EF-F4CE-E6E1-F2A58A585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9267457"/>
                  </p:ext>
                </p:extLst>
              </p:nvPr>
            </p:nvGraphicFramePr>
            <p:xfrm>
              <a:off x="6653646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5F4337B3-00EF-F4CE-E6E1-F2A58A585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9267457"/>
                  </p:ext>
                </p:extLst>
              </p:nvPr>
            </p:nvGraphicFramePr>
            <p:xfrm>
              <a:off x="6653646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09BA7A7-F306-A6C6-7984-D00116F0B8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4086349"/>
                  </p:ext>
                </p:extLst>
              </p:nvPr>
            </p:nvGraphicFramePr>
            <p:xfrm>
              <a:off x="148938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288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09BA7A7-F306-A6C6-7984-D00116F0B8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94086349"/>
                  </p:ext>
                </p:extLst>
              </p:nvPr>
            </p:nvGraphicFramePr>
            <p:xfrm>
              <a:off x="148938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452C73A7-56F4-F9F7-04F7-00C5819E53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2951864"/>
                  </p:ext>
                </p:extLst>
              </p:nvPr>
            </p:nvGraphicFramePr>
            <p:xfrm>
              <a:off x="3401292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452C73A7-56F4-F9F7-04F7-00C5819E53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2951864"/>
                  </p:ext>
                </p:extLst>
              </p:nvPr>
            </p:nvGraphicFramePr>
            <p:xfrm>
              <a:off x="3401292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F7C16D9E-7737-784E-4E3C-3280C63A2F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2169831"/>
                  </p:ext>
                </p:extLst>
              </p:nvPr>
            </p:nvGraphicFramePr>
            <p:xfrm>
              <a:off x="6653646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294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F7C16D9E-7737-784E-4E3C-3280C63A2F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2169831"/>
                  </p:ext>
                </p:extLst>
              </p:nvPr>
            </p:nvGraphicFramePr>
            <p:xfrm>
              <a:off x="6653646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D9ECC7D9-5BE0-8DE5-BEF1-6387B4A5C4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9823754"/>
                  </p:ext>
                </p:extLst>
              </p:nvPr>
            </p:nvGraphicFramePr>
            <p:xfrm>
              <a:off x="148938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D9ECC7D9-5BE0-8DE5-BEF1-6387B4A5C4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9823754"/>
                  </p:ext>
                </p:extLst>
              </p:nvPr>
            </p:nvGraphicFramePr>
            <p:xfrm>
              <a:off x="148938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9" name="Table 28">
                <a:extLst>
                  <a:ext uri="{FF2B5EF4-FFF2-40B4-BE49-F238E27FC236}">
                    <a16:creationId xmlns:a16="http://schemas.microsoft.com/office/drawing/2014/main" id="{BB6F0DFD-239C-5ECE-BBBD-38EFB163AF2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758578"/>
                  </p:ext>
                </p:extLst>
              </p:nvPr>
            </p:nvGraphicFramePr>
            <p:xfrm>
              <a:off x="3401292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72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9" name="Table 28">
                <a:extLst>
                  <a:ext uri="{FF2B5EF4-FFF2-40B4-BE49-F238E27FC236}">
                    <a16:creationId xmlns:a16="http://schemas.microsoft.com/office/drawing/2014/main" id="{BB6F0DFD-239C-5ECE-BBBD-38EFB163AF2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758578"/>
                  </p:ext>
                </p:extLst>
              </p:nvPr>
            </p:nvGraphicFramePr>
            <p:xfrm>
              <a:off x="3401292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144FFB6A-A8B2-B4D0-09AA-F2DA7350417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144FFB6A-A8B2-B4D0-09AA-F2DA7350417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05279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/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195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10: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/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/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/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/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-9</a:t>
                      </a:r>
                      <a:endParaRPr lang="en-GB" sz="2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-11</a:t>
                      </a:r>
                      <a:endParaRPr lang="en-GB" sz="2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2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/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/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/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13.25</a:t>
                      </a:r>
                      <a:endParaRPr lang="en-GB" sz="22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10.75</a:t>
                      </a:r>
                      <a:endParaRPr lang="en-GB" sz="22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7.25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4.75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5.25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0.75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/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-0.2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544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192190"/>
              </p:ext>
            </p:extLst>
          </p:nvPr>
        </p:nvGraphicFramePr>
        <p:xfrm>
          <a:off x="3501403" y="1138230"/>
          <a:ext cx="2880000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560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Pyramids: </a:t>
            </a:r>
            <a:r>
              <a:rPr lang="en-US" sz="3600" b="1" dirty="0" err="1"/>
              <a:t>Generalising</a:t>
            </a:r>
            <a:r>
              <a:rPr lang="en-US" sz="3600" b="1" dirty="0"/>
              <a:t> 1</a:t>
            </a:r>
            <a:endParaRPr lang="en-GB" sz="36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30B2E2-6C35-6569-E054-B18CFA3D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858355"/>
              </p:ext>
            </p:extLst>
          </p:nvPr>
        </p:nvGraphicFramePr>
        <p:xfrm>
          <a:off x="1507931" y="975041"/>
          <a:ext cx="2160000" cy="1396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06C903-ADE0-EE7C-ABEF-B6FDF92C3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944184"/>
              </p:ext>
            </p:extLst>
          </p:nvPr>
        </p:nvGraphicFramePr>
        <p:xfrm>
          <a:off x="242070" y="770585"/>
          <a:ext cx="1440000" cy="93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8A15C7-23BA-E3AE-8B9B-D92514381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824866"/>
              </p:ext>
            </p:extLst>
          </p:nvPr>
        </p:nvGraphicFramePr>
        <p:xfrm>
          <a:off x="6238071" y="72372"/>
          <a:ext cx="3600000" cy="23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4E5364-FB4F-008F-269C-F39FE810E2DE}"/>
              </a:ext>
            </a:extLst>
          </p:cNvPr>
          <p:cNvSpPr txBox="1"/>
          <p:nvPr/>
        </p:nvSpPr>
        <p:spPr>
          <a:xfrm>
            <a:off x="82303" y="3429000"/>
            <a:ext cx="1627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Predict: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F3D613-DD3C-91FE-9758-5241C72FD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207480"/>
              </p:ext>
            </p:extLst>
          </p:nvPr>
        </p:nvGraphicFramePr>
        <p:xfrm>
          <a:off x="787930" y="3645816"/>
          <a:ext cx="4066872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906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F37313C-E62E-493E-73C7-C70F4B5D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811185"/>
              </p:ext>
            </p:extLst>
          </p:nvPr>
        </p:nvGraphicFramePr>
        <p:xfrm>
          <a:off x="5295513" y="3646113"/>
          <a:ext cx="4066872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906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50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350238"/>
              </p:ext>
            </p:extLst>
          </p:nvPr>
        </p:nvGraphicFramePr>
        <p:xfrm>
          <a:off x="3501403" y="1138230"/>
          <a:ext cx="2880000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560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Pyramids: </a:t>
            </a:r>
            <a:r>
              <a:rPr lang="en-US" sz="3600" b="1" dirty="0" err="1"/>
              <a:t>Generalising</a:t>
            </a:r>
            <a:r>
              <a:rPr lang="en-US" sz="3600" b="1" dirty="0"/>
              <a:t> 2</a:t>
            </a:r>
            <a:endParaRPr lang="en-GB" sz="36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30B2E2-6C35-6569-E054-B18CFA3D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866985"/>
              </p:ext>
            </p:extLst>
          </p:nvPr>
        </p:nvGraphicFramePr>
        <p:xfrm>
          <a:off x="1507931" y="975041"/>
          <a:ext cx="2160000" cy="1396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06C903-ADE0-EE7C-ABEF-B6FDF92C3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174333"/>
              </p:ext>
            </p:extLst>
          </p:nvPr>
        </p:nvGraphicFramePr>
        <p:xfrm>
          <a:off x="242070" y="770585"/>
          <a:ext cx="1440000" cy="93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8A15C7-23BA-E3AE-8B9B-D92514381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97963"/>
              </p:ext>
            </p:extLst>
          </p:nvPr>
        </p:nvGraphicFramePr>
        <p:xfrm>
          <a:off x="6238071" y="72372"/>
          <a:ext cx="3600000" cy="23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4E5364-FB4F-008F-269C-F39FE810E2DE}"/>
              </a:ext>
            </a:extLst>
          </p:cNvPr>
          <p:cNvSpPr txBox="1"/>
          <p:nvPr/>
        </p:nvSpPr>
        <p:spPr>
          <a:xfrm>
            <a:off x="82303" y="3429000"/>
            <a:ext cx="1627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Predict: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F3D613-DD3C-91FE-9758-5241C72FD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893630"/>
              </p:ext>
            </p:extLst>
          </p:nvPr>
        </p:nvGraphicFramePr>
        <p:xfrm>
          <a:off x="208960" y="3645816"/>
          <a:ext cx="4639560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630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B06457-01D5-520F-72AC-7B2E13BC9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554784"/>
              </p:ext>
            </p:extLst>
          </p:nvPr>
        </p:nvGraphicFramePr>
        <p:xfrm>
          <a:off x="5057480" y="3645816"/>
          <a:ext cx="4639560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630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044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867012"/>
              </p:ext>
            </p:extLst>
          </p:nvPr>
        </p:nvGraphicFramePr>
        <p:xfrm>
          <a:off x="3501403" y="1138230"/>
          <a:ext cx="2880000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560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Pyramids: </a:t>
            </a:r>
            <a:r>
              <a:rPr lang="en-US" sz="3600" b="1" dirty="0" err="1"/>
              <a:t>Generalising</a:t>
            </a:r>
            <a:r>
              <a:rPr lang="en-US" sz="3600" b="1" dirty="0"/>
              <a:t> 3</a:t>
            </a:r>
            <a:endParaRPr lang="en-GB" sz="36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30B2E2-6C35-6569-E054-B18CFA3D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705900"/>
              </p:ext>
            </p:extLst>
          </p:nvPr>
        </p:nvGraphicFramePr>
        <p:xfrm>
          <a:off x="1507931" y="975041"/>
          <a:ext cx="2160000" cy="1396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06C903-ADE0-EE7C-ABEF-B6FDF92C3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97837"/>
              </p:ext>
            </p:extLst>
          </p:nvPr>
        </p:nvGraphicFramePr>
        <p:xfrm>
          <a:off x="242070" y="770585"/>
          <a:ext cx="1440000" cy="93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8A15C7-23BA-E3AE-8B9B-D92514381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28138"/>
              </p:ext>
            </p:extLst>
          </p:nvPr>
        </p:nvGraphicFramePr>
        <p:xfrm>
          <a:off x="6238071" y="72372"/>
          <a:ext cx="3600000" cy="23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4E5364-FB4F-008F-269C-F39FE810E2DE}"/>
              </a:ext>
            </a:extLst>
          </p:cNvPr>
          <p:cNvSpPr txBox="1"/>
          <p:nvPr/>
        </p:nvSpPr>
        <p:spPr>
          <a:xfrm>
            <a:off x="82303" y="3429000"/>
            <a:ext cx="1627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Predict: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F3D613-DD3C-91FE-9758-5241C72FD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797844"/>
              </p:ext>
            </p:extLst>
          </p:nvPr>
        </p:nvGraphicFramePr>
        <p:xfrm>
          <a:off x="208960" y="3645816"/>
          <a:ext cx="4639560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630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B06457-01D5-520F-72AC-7B2E13BC9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300"/>
              </p:ext>
            </p:extLst>
          </p:nvPr>
        </p:nvGraphicFramePr>
        <p:xfrm>
          <a:off x="5057480" y="3645816"/>
          <a:ext cx="4639560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630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86630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619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868087"/>
              </p:ext>
            </p:extLst>
          </p:nvPr>
        </p:nvGraphicFramePr>
        <p:xfrm>
          <a:off x="3501403" y="1138230"/>
          <a:ext cx="2880000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560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Pyramids: </a:t>
            </a:r>
            <a:r>
              <a:rPr lang="en-US" sz="3600" b="1" dirty="0" err="1"/>
              <a:t>Generalising</a:t>
            </a:r>
            <a:r>
              <a:rPr lang="en-US" sz="3600" b="1" dirty="0"/>
              <a:t> 4</a:t>
            </a:r>
            <a:endParaRPr lang="en-GB" sz="36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30B2E2-6C35-6569-E054-B18CFA3D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300447"/>
              </p:ext>
            </p:extLst>
          </p:nvPr>
        </p:nvGraphicFramePr>
        <p:xfrm>
          <a:off x="1507931" y="975041"/>
          <a:ext cx="2160000" cy="1396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06C903-ADE0-EE7C-ABEF-B6FDF92C3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226941"/>
              </p:ext>
            </p:extLst>
          </p:nvPr>
        </p:nvGraphicFramePr>
        <p:xfrm>
          <a:off x="242070" y="770585"/>
          <a:ext cx="1440000" cy="93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8A15C7-23BA-E3AE-8B9B-D92514381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359463"/>
              </p:ext>
            </p:extLst>
          </p:nvPr>
        </p:nvGraphicFramePr>
        <p:xfrm>
          <a:off x="6238071" y="72372"/>
          <a:ext cx="3600000" cy="23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4E5364-FB4F-008F-269C-F39FE810E2DE}"/>
              </a:ext>
            </a:extLst>
          </p:cNvPr>
          <p:cNvSpPr txBox="1"/>
          <p:nvPr/>
        </p:nvSpPr>
        <p:spPr>
          <a:xfrm>
            <a:off x="82303" y="3429000"/>
            <a:ext cx="1627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Predict: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2A71A50-BA83-D8F2-65F1-9539013BF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573997"/>
              </p:ext>
            </p:extLst>
          </p:nvPr>
        </p:nvGraphicFramePr>
        <p:xfrm>
          <a:off x="787930" y="3645816"/>
          <a:ext cx="4066872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906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857B848-8D7D-9821-89D4-56C537D04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504569"/>
              </p:ext>
            </p:extLst>
          </p:nvPr>
        </p:nvGraphicFramePr>
        <p:xfrm>
          <a:off x="5295513" y="3646113"/>
          <a:ext cx="4066872" cy="2792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906">
                  <a:extLst>
                    <a:ext uri="{9D8B030D-6E8A-4147-A177-3AD203B41FA5}">
                      <a16:colId xmlns:a16="http://schemas.microsoft.com/office/drawing/2014/main" val="69864412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04647249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679786856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2489213221"/>
                    </a:ext>
                  </a:extLst>
                </a:gridCol>
              </a:tblGrid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62998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4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495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904471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07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1: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977999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791303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782931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566371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851140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613851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889348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/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69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540476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6005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2: </a:t>
            </a:r>
            <a:r>
              <a:rPr lang="en-US" sz="3600" b="1" dirty="0"/>
              <a:t>Negatives</a:t>
            </a:r>
            <a:endParaRPr lang="en-GB" sz="3600" b="1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85116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65455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009421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840008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06515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497949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2837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35336"/>
              </p:ext>
            </p:extLst>
          </p:nvPr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777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35142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6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2: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285090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42079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273237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925557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409551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407285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-10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224429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-40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-21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20203"/>
              </p:ext>
            </p:extLst>
          </p:nvPr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-50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352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78143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868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3: </a:t>
            </a:r>
            <a:r>
              <a:rPr lang="en-US" sz="3600" b="1" dirty="0"/>
              <a:t>Decimals</a:t>
            </a:r>
            <a:endParaRPr lang="en-GB" sz="3600" b="1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03766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591033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2.55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194401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90348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3.66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65439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4.03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120667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5.55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0.02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65965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4.44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79540"/>
              </p:ext>
            </p:extLst>
          </p:nvPr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3.33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096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DAAB704-0EFA-4888-8D1A-E63914838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5729"/>
              </p:ext>
            </p:extLst>
          </p:nvPr>
        </p:nvGraphicFramePr>
        <p:xfrm>
          <a:off x="126991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6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3: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36B9E45-89B9-4291-AFE3-65FB7F2F4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91882"/>
              </p:ext>
            </p:extLst>
          </p:nvPr>
        </p:nvGraphicFramePr>
        <p:xfrm>
          <a:off x="3401293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33CFDF-1B86-4B56-8625-E004EC67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360066"/>
              </p:ext>
            </p:extLst>
          </p:nvPr>
        </p:nvGraphicFramePr>
        <p:xfrm>
          <a:off x="6675595" y="704598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0.35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0.65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2.55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F5A16EB-54E7-4347-8665-C19C8EB75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2661"/>
              </p:ext>
            </p:extLst>
          </p:nvPr>
        </p:nvGraphicFramePr>
        <p:xfrm>
          <a:off x="126991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2.8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0.7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6DBF8DE-139D-4248-AFC7-6CF4EC56E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67309"/>
              </p:ext>
            </p:extLst>
          </p:nvPr>
        </p:nvGraphicFramePr>
        <p:xfrm>
          <a:off x="3401293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6.6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2.94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3.66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1.42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1.52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2.14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0.32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0.94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8B31943-F265-4507-BBAB-AA5FE1F1A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555970"/>
              </p:ext>
            </p:extLst>
          </p:nvPr>
        </p:nvGraphicFramePr>
        <p:xfrm>
          <a:off x="6675595" y="2802861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4.03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3.67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2.03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1.64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0.97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0.58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4FA8D84-CD75-4DDD-AA03-9D84C604F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64969"/>
              </p:ext>
            </p:extLst>
          </p:nvPr>
        </p:nvGraphicFramePr>
        <p:xfrm>
          <a:off x="126991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5.55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3.33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2.31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0.02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2.29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5C3E3D5-65DE-47CC-A305-84A83F898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337646"/>
              </p:ext>
            </p:extLst>
          </p:nvPr>
        </p:nvGraphicFramePr>
        <p:xfrm>
          <a:off x="3401293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4.44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2.24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1.09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1.11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0.54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0.55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0.56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0.57</a:t>
                      </a:r>
                      <a:endParaRPr lang="en-GB" sz="2400" dirty="0">
                        <a:solidFill>
                          <a:srgbClr val="C0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A203D52-3731-4D0A-9388-3A747D978F60}"/>
              </a:ext>
            </a:extLst>
          </p:cNvPr>
          <p:cNvGraphicFramePr>
            <a:graphicFrameLocks noGrp="1"/>
          </p:cNvGraphicFramePr>
          <p:nvPr/>
        </p:nvGraphicFramePr>
        <p:xfrm>
          <a:off x="6675595" y="4901125"/>
          <a:ext cx="3103416" cy="186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927">
                  <a:extLst>
                    <a:ext uri="{9D8B030D-6E8A-4147-A177-3AD203B41FA5}">
                      <a16:colId xmlns:a16="http://schemas.microsoft.com/office/drawing/2014/main" val="970774482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  <a:gridCol w="387927">
                  <a:extLst>
                    <a:ext uri="{9D8B030D-6E8A-4147-A177-3AD203B41FA5}">
                      <a16:colId xmlns:a16="http://schemas.microsoft.com/office/drawing/2014/main" val="3612360387"/>
                    </a:ext>
                  </a:extLst>
                </a:gridCol>
              </a:tblGrid>
              <a:tr h="46547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3.33</a:t>
                      </a: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46547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  <a:tr h="465475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343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193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4: </a:t>
            </a:r>
            <a:r>
              <a:rPr lang="en-US" sz="3600" b="1" dirty="0"/>
              <a:t>Fractions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A8B946D-4560-52D9-5586-BA7E831EFE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01534841"/>
                  </p:ext>
                </p:extLst>
              </p:nvPr>
            </p:nvGraphicFramePr>
            <p:xfrm>
              <a:off x="148938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A8B946D-4560-52D9-5586-BA7E831EFE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01534841"/>
                  </p:ext>
                </p:extLst>
              </p:nvPr>
            </p:nvGraphicFramePr>
            <p:xfrm>
              <a:off x="148938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C59F5FF3-920D-AD64-EDC5-3A7832F4954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4485620"/>
                  </p:ext>
                </p:extLst>
              </p:nvPr>
            </p:nvGraphicFramePr>
            <p:xfrm>
              <a:off x="3401292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C59F5FF3-920D-AD64-EDC5-3A7832F4954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4485620"/>
                  </p:ext>
                </p:extLst>
              </p:nvPr>
            </p:nvGraphicFramePr>
            <p:xfrm>
              <a:off x="3401292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B5E7535-2478-F2DB-80A6-A918AA92F4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5857504"/>
                  </p:ext>
                </p:extLst>
              </p:nvPr>
            </p:nvGraphicFramePr>
            <p:xfrm>
              <a:off x="6653646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B5E7535-2478-F2DB-80A6-A918AA92F4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5857504"/>
                  </p:ext>
                </p:extLst>
              </p:nvPr>
            </p:nvGraphicFramePr>
            <p:xfrm>
              <a:off x="6653646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9653C40-A49D-4063-7EAA-33CD70CEAC9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0220865"/>
                  </p:ext>
                </p:extLst>
              </p:nvPr>
            </p:nvGraphicFramePr>
            <p:xfrm>
              <a:off x="148938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9653C40-A49D-4063-7EAA-33CD70CEAC9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0220865"/>
                  </p:ext>
                </p:extLst>
              </p:nvPr>
            </p:nvGraphicFramePr>
            <p:xfrm>
              <a:off x="148938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1E7DB5C-2EE1-583B-9561-930C9C8D30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7940614"/>
                  </p:ext>
                </p:extLst>
              </p:nvPr>
            </p:nvGraphicFramePr>
            <p:xfrm>
              <a:off x="3401292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1E7DB5C-2EE1-583B-9561-930C9C8D30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7940614"/>
                  </p:ext>
                </p:extLst>
              </p:nvPr>
            </p:nvGraphicFramePr>
            <p:xfrm>
              <a:off x="3401292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D677F89-E788-690D-77B1-9D6057F02D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202344"/>
                  </p:ext>
                </p:extLst>
              </p:nvPr>
            </p:nvGraphicFramePr>
            <p:xfrm>
              <a:off x="6653646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D677F89-E788-690D-77B1-9D6057F02D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202344"/>
                  </p:ext>
                </p:extLst>
              </p:nvPr>
            </p:nvGraphicFramePr>
            <p:xfrm>
              <a:off x="6653646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AC882A-D178-DE24-2856-EDA87F6AA4E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6849697"/>
                  </p:ext>
                </p:extLst>
              </p:nvPr>
            </p:nvGraphicFramePr>
            <p:xfrm>
              <a:off x="148938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3.25</m:t>
                              </m:r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AC882A-D178-DE24-2856-EDA87F6AA4E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86849697"/>
                  </p:ext>
                </p:extLst>
              </p:nvPr>
            </p:nvGraphicFramePr>
            <p:xfrm>
              <a:off x="148938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220" t="-179630" r="-2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179630" r="-1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950E91F6-0218-F8A6-9C92-FB76519F9A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9690411"/>
                  </p:ext>
                </p:extLst>
              </p:nvPr>
            </p:nvGraphicFramePr>
            <p:xfrm>
              <a:off x="3401292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950E91F6-0218-F8A6-9C92-FB76519F9A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9690411"/>
                  </p:ext>
                </p:extLst>
              </p:nvPr>
            </p:nvGraphicFramePr>
            <p:xfrm>
              <a:off x="3401292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220" t="-179630" r="-2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201220" t="-179630" r="-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015EAF9-73BC-8BB9-55FC-41C94D212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630540"/>
              </p:ext>
            </p:extLst>
          </p:nvPr>
        </p:nvGraphicFramePr>
        <p:xfrm>
          <a:off x="6653646" y="4851930"/>
          <a:ext cx="3103416" cy="183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23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43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96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4: </a:t>
            </a:r>
            <a:r>
              <a:rPr lang="en-US" sz="3600" b="1" dirty="0">
                <a:solidFill>
                  <a:srgbClr val="C00000"/>
                </a:solidFill>
              </a:rPr>
              <a:t>Solutions</a:t>
            </a:r>
            <a:endParaRPr lang="en-GB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A8B946D-4560-52D9-5586-BA7E831EFE8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5A8B946D-4560-52D9-5586-BA7E831EFE8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C59F5FF3-920D-AD64-EDC5-3A7832F495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C59F5FF3-920D-AD64-EDC5-3A7832F4954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B5E7535-2478-F2DB-80A6-A918AA92F49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B5E7535-2478-F2DB-80A6-A918AA92F49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766242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9653C40-A49D-4063-7EAA-33CD70CEAC9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89653C40-A49D-4063-7EAA-33CD70CEAC9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1E7DB5C-2EE1-583B-9561-930C9C8D309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01E7DB5C-2EE1-583B-9561-930C9C8D309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D677F89-E788-690D-77B1-9D6057F02D3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AD677F89-E788-690D-77B1-9D6057F02D3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653646" y="2809086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51220" t="-79630" r="-1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51220" t="-79630" r="-52439" b="-10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220" t="-179630" r="-2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179630" r="-10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1220" t="-179630" r="-2439" b="-55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AC882A-D178-DE24-2856-EDA87F6AA4E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61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3.25</m:t>
                              </m:r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AC882A-D178-DE24-2856-EDA87F6AA4E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8938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51220" t="-79630" r="-152439" b="-10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51220" t="-79630" r="-52439" b="-10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solidFill>
                              <a:srgbClr val="C00000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220" t="-179630" r="-2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179630" r="-1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201220" t="-179630" r="-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950E91F6-0218-F8A6-9C92-FB76519F9A6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153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950E91F6-0218-F8A6-9C92-FB76519F9A6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01292" y="4851930"/>
              <a:ext cx="3103416" cy="183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4680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84000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51220" t="-79630" r="-152439" b="-10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51220" t="-79630" r="-52439" b="-10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84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220" t="-179630" r="-2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1220" t="-179630" r="-10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201220" t="-179630" r="-2439" b="-37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015EAF9-73BC-8BB9-55FC-41C94D2127EE}"/>
              </a:ext>
            </a:extLst>
          </p:cNvPr>
          <p:cNvGraphicFramePr>
            <a:graphicFrameLocks noGrp="1"/>
          </p:cNvGraphicFramePr>
          <p:nvPr/>
        </p:nvGraphicFramePr>
        <p:xfrm>
          <a:off x="6653646" y="4851930"/>
          <a:ext cx="3103416" cy="183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236">
                  <a:extLst>
                    <a:ext uri="{9D8B030D-6E8A-4147-A177-3AD203B41FA5}">
                      <a16:colId xmlns:a16="http://schemas.microsoft.com/office/drawing/2014/main" val="710199558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723775967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3591872004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2832348594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134224020"/>
                    </a:ext>
                  </a:extLst>
                </a:gridCol>
                <a:gridCol w="517236">
                  <a:extLst>
                    <a:ext uri="{9D8B030D-6E8A-4147-A177-3AD203B41FA5}">
                      <a16:colId xmlns:a16="http://schemas.microsoft.com/office/drawing/2014/main" val="1401774288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9)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20677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9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41805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708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101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FDAAB704-0EFA-4888-8D1A-E639148380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6430003"/>
                  </p:ext>
                </p:extLst>
              </p:nvPr>
            </p:nvGraphicFramePr>
            <p:xfrm>
              <a:off x="148938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FDAAB704-0EFA-4888-8D1A-E639148380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6430003"/>
                  </p:ext>
                </p:extLst>
              </p:nvPr>
            </p:nvGraphicFramePr>
            <p:xfrm>
              <a:off x="148938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B7C7673-74B9-4B90-9F40-02D36C80B87D}"/>
              </a:ext>
            </a:extLst>
          </p:cNvPr>
          <p:cNvSpPr txBox="1"/>
          <p:nvPr/>
        </p:nvSpPr>
        <p:spPr>
          <a:xfrm>
            <a:off x="0" y="13855"/>
            <a:ext cx="5188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Addition Pyramids 6: </a:t>
            </a:r>
            <a:r>
              <a:rPr lang="en-US" sz="3600" b="1" dirty="0"/>
              <a:t>Surds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410C1D1-3B05-B408-65C5-ECF706FB6B7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9543566"/>
                  </p:ext>
                </p:extLst>
              </p:nvPr>
            </p:nvGraphicFramePr>
            <p:xfrm>
              <a:off x="3401292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12">
                <a:extLst>
                  <a:ext uri="{FF2B5EF4-FFF2-40B4-BE49-F238E27FC236}">
                    <a16:creationId xmlns:a16="http://schemas.microsoft.com/office/drawing/2014/main" id="{9410C1D1-3B05-B408-65C5-ECF706FB6B7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9543566"/>
                  </p:ext>
                </p:extLst>
              </p:nvPr>
            </p:nvGraphicFramePr>
            <p:xfrm>
              <a:off x="3401292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5F4337B3-00EF-F4CE-E6E1-F2A58A585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8380424"/>
                  </p:ext>
                </p:extLst>
              </p:nvPr>
            </p:nvGraphicFramePr>
            <p:xfrm>
              <a:off x="6653646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5F4337B3-00EF-F4CE-E6E1-F2A58A5853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8380424"/>
                  </p:ext>
                </p:extLst>
              </p:nvPr>
            </p:nvGraphicFramePr>
            <p:xfrm>
              <a:off x="6653646" y="766242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4167" r="-102439" b="-2020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1220" t="-106383" r="-1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51220" t="-106383" r="-52439" b="-10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20" t="-202083" r="-2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220" t="-202083" r="-10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1220" t="-202083" r="-2439" b="-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09BA7A7-F306-A6C6-7984-D00116F0B8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17705377"/>
                  </p:ext>
                </p:extLst>
              </p:nvPr>
            </p:nvGraphicFramePr>
            <p:xfrm>
              <a:off x="148938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A09BA7A7-F306-A6C6-7984-D00116F0B8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17705377"/>
                  </p:ext>
                </p:extLst>
              </p:nvPr>
            </p:nvGraphicFramePr>
            <p:xfrm>
              <a:off x="148938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452C73A7-56F4-F9F7-04F7-00C5819E53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31513367"/>
                  </p:ext>
                </p:extLst>
              </p:nvPr>
            </p:nvGraphicFramePr>
            <p:xfrm>
              <a:off x="3401292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452C73A7-56F4-F9F7-04F7-00C5819E53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31513367"/>
                  </p:ext>
                </p:extLst>
              </p:nvPr>
            </p:nvGraphicFramePr>
            <p:xfrm>
              <a:off x="3401292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F7C16D9E-7737-784E-4E3C-3280C63A2F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858870"/>
                  </p:ext>
                </p:extLst>
              </p:nvPr>
            </p:nvGraphicFramePr>
            <p:xfrm>
              <a:off x="6653646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150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F7C16D9E-7737-784E-4E3C-3280C63A2F3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6858870"/>
                  </p:ext>
                </p:extLst>
              </p:nvPr>
            </p:nvGraphicFramePr>
            <p:xfrm>
              <a:off x="6653646" y="2809086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D9ECC7D9-5BE0-8DE5-BEF1-6387B4A5C4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2681969"/>
                  </p:ext>
                </p:extLst>
              </p:nvPr>
            </p:nvGraphicFramePr>
            <p:xfrm>
              <a:off x="148938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63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D9ECC7D9-5BE0-8DE5-BEF1-6387B4A5C4C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2681969"/>
                  </p:ext>
                </p:extLst>
              </p:nvPr>
            </p:nvGraphicFramePr>
            <p:xfrm>
              <a:off x="148938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8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9" name="Table 28">
                <a:extLst>
                  <a:ext uri="{FF2B5EF4-FFF2-40B4-BE49-F238E27FC236}">
                    <a16:creationId xmlns:a16="http://schemas.microsoft.com/office/drawing/2014/main" id="{BB6F0DFD-239C-5ECE-BBBD-38EFB163AF2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7361677"/>
                  </p:ext>
                </p:extLst>
              </p:nvPr>
            </p:nvGraphicFramePr>
            <p:xfrm>
              <a:off x="3401292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72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9" name="Table 28">
                <a:extLst>
                  <a:ext uri="{FF2B5EF4-FFF2-40B4-BE49-F238E27FC236}">
                    <a16:creationId xmlns:a16="http://schemas.microsoft.com/office/drawing/2014/main" id="{BB6F0DFD-239C-5ECE-BBBD-38EFB163AF2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7361677"/>
                  </p:ext>
                </p:extLst>
              </p:nvPr>
            </p:nvGraphicFramePr>
            <p:xfrm>
              <a:off x="3401292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144FFB6A-A8B2-B4D0-09AA-F2DA735041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0568926"/>
                  </p:ext>
                </p:extLst>
              </p:nvPr>
            </p:nvGraphicFramePr>
            <p:xfrm>
              <a:off x="6653646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/>
                              </m:rad>
                            </m:oMath>
                          </a14:m>
                          <a:r>
                            <a:rPr lang="en-GB" sz="24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</a:t>
                          </a:r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144FFB6A-A8B2-B4D0-09AA-F2DA735041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0568926"/>
                  </p:ext>
                </p:extLst>
              </p:nvPr>
            </p:nvGraphicFramePr>
            <p:xfrm>
              <a:off x="6653646" y="4851930"/>
              <a:ext cx="3103416" cy="180025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17236">
                      <a:extLst>
                        <a:ext uri="{9D8B030D-6E8A-4147-A177-3AD203B41FA5}">
                          <a16:colId xmlns:a16="http://schemas.microsoft.com/office/drawing/2014/main" val="710199558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723775967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359187200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2832348594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34224020"/>
                        </a:ext>
                      </a:extLst>
                    </a:gridCol>
                    <a:gridCol w="517236">
                      <a:extLst>
                        <a:ext uri="{9D8B030D-6E8A-4147-A177-3AD203B41FA5}">
                          <a16:colId xmlns:a16="http://schemas.microsoft.com/office/drawing/2014/main" val="1401774288"/>
                        </a:ext>
                      </a:extLst>
                    </a:gridCol>
                  </a:tblGrid>
                  <a:tr h="600085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01220" t="-6383" r="-102439" b="-20851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42720677"/>
                      </a:ext>
                    </a:extLst>
                  </a:tr>
                  <a:tr h="600085">
                    <a:tc>
                      <a:txBody>
                        <a:bodyPr/>
                        <a:lstStyle/>
                        <a:p>
                          <a:pPr algn="ctr"/>
                          <a:endParaRPr lang="en-GB" sz="29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51220" t="-104167" r="-1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51220" t="-104167" r="-52439" b="-1041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dirty="0"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93541805"/>
                      </a:ext>
                    </a:extLst>
                  </a:tr>
                  <a:tr h="60008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220" t="-208511" r="-2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101220" t="-208511" r="-10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0617" marR="110617" marT="55308" marB="553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0"/>
                          <a:stretch>
                            <a:fillRect l="-201220" t="-208511" r="-2439" b="-63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77087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28171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046727-6279-45DD-AD2E-5859D41D5448}">
  <ds:schemaRefs>
    <ds:schemaRef ds:uri="http://purl.org/dc/terms/"/>
    <ds:schemaRef ds:uri="http://purl.org/dc/elements/1.1/"/>
    <ds:schemaRef ds:uri="3fd95729-3133-40de-9ebf-eb215d92e632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834b11e3-52eb-4ffe-b789-f4b8a0ab03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148358B-9DB3-4929-B061-B3F1C0EC75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CE0901-7087-4EA9-A9E9-442F0E7B37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1106</Words>
  <Application>Microsoft Macintosh PowerPoint</Application>
  <PresentationFormat>A4 Paper (210x297 mm)</PresentationFormat>
  <Paragraphs>839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 Day (Staff)</cp:lastModifiedBy>
  <cp:revision>14</cp:revision>
  <dcterms:created xsi:type="dcterms:W3CDTF">2023-03-03T13:30:50Z</dcterms:created>
  <dcterms:modified xsi:type="dcterms:W3CDTF">2023-03-07T20:29:12Z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