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0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3496" y="19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478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08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753D3E4-0EA8-4BE8-A6F5-5A4F6C692047}"/>
              </a:ext>
            </a:extLst>
          </p:cNvPr>
          <p:cNvCxnSpPr/>
          <p:nvPr userDrawn="1"/>
        </p:nvCxnSpPr>
        <p:spPr>
          <a:xfrm>
            <a:off x="287338" y="0"/>
            <a:ext cx="0" cy="990600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716E5F5-BD2C-4079-9C10-00FD093198FC}"/>
              </a:ext>
            </a:extLst>
          </p:cNvPr>
          <p:cNvCxnSpPr/>
          <p:nvPr userDrawn="1"/>
        </p:nvCxnSpPr>
        <p:spPr>
          <a:xfrm>
            <a:off x="6569075" y="0"/>
            <a:ext cx="0" cy="990600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EDB1854-EE77-4E40-B8F7-643BB5408425}"/>
              </a:ext>
            </a:extLst>
          </p:cNvPr>
          <p:cNvCxnSpPr>
            <a:cxnSpLocks/>
          </p:cNvCxnSpPr>
          <p:nvPr userDrawn="1"/>
        </p:nvCxnSpPr>
        <p:spPr>
          <a:xfrm>
            <a:off x="0" y="287338"/>
            <a:ext cx="685800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D5F26EF-73B2-47A8-BF00-CF37C5528DE4}"/>
              </a:ext>
            </a:extLst>
          </p:cNvPr>
          <p:cNvCxnSpPr>
            <a:cxnSpLocks/>
          </p:cNvCxnSpPr>
          <p:nvPr userDrawn="1"/>
        </p:nvCxnSpPr>
        <p:spPr>
          <a:xfrm>
            <a:off x="0" y="9617075"/>
            <a:ext cx="6858000" cy="0"/>
          </a:xfrm>
          <a:prstGeom prst="line">
            <a:avLst/>
          </a:prstGeom>
          <a:ln w="127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Pi">
            <a:extLst>
              <a:ext uri="{FF2B5EF4-FFF2-40B4-BE49-F238E27FC236}">
                <a16:creationId xmlns:a16="http://schemas.microsoft.com/office/drawing/2014/main" id="{19C47899-CEA1-40F9-9743-47142F966E9E}"/>
              </a:ext>
            </a:extLst>
          </p:cNvPr>
          <p:cNvSpPr>
            <a:spLocks/>
          </p:cNvSpPr>
          <p:nvPr userDrawn="1"/>
        </p:nvSpPr>
        <p:spPr bwMode="white">
          <a:xfrm>
            <a:off x="51576" y="59964"/>
            <a:ext cx="184168" cy="167410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wrap="square" lIns="68586" tIns="34293" rIns="68586" bIns="34293" numCol="1" anchor="t" anchorCtr="0" compatLnSpc="1">
            <a:prstTxWarp prst="textNoShape">
              <a:avLst/>
            </a:prstTxWarp>
          </a:bodyPr>
          <a:lstStyle/>
          <a:p>
            <a:endParaRPr sz="1013" dirty="0"/>
          </a:p>
        </p:txBody>
      </p:sp>
      <p:sp>
        <p:nvSpPr>
          <p:cNvPr id="2" name="Pi">
            <a:extLst>
              <a:ext uri="{FF2B5EF4-FFF2-40B4-BE49-F238E27FC236}">
                <a16:creationId xmlns:a16="http://schemas.microsoft.com/office/drawing/2014/main" id="{F9FD4807-25A8-4E3E-A07E-9F09BB6E0A3F}"/>
              </a:ext>
            </a:extLst>
          </p:cNvPr>
          <p:cNvSpPr>
            <a:spLocks/>
          </p:cNvSpPr>
          <p:nvPr userDrawn="1"/>
        </p:nvSpPr>
        <p:spPr bwMode="white">
          <a:xfrm>
            <a:off x="6621454" y="9677833"/>
            <a:ext cx="184168" cy="167410"/>
          </a:xfrm>
          <a:custGeom>
            <a:avLst/>
            <a:gdLst>
              <a:gd name="T0" fmla="*/ 411 w 426"/>
              <a:gd name="T1" fmla="*/ 0 h 372"/>
              <a:gd name="T2" fmla="*/ 90 w 426"/>
              <a:gd name="T3" fmla="*/ 0 h 372"/>
              <a:gd name="T4" fmla="*/ 3 w 426"/>
              <a:gd name="T5" fmla="*/ 64 h 372"/>
              <a:gd name="T6" fmla="*/ 12 w 426"/>
              <a:gd name="T7" fmla="*/ 83 h 372"/>
              <a:gd name="T8" fmla="*/ 17 w 426"/>
              <a:gd name="T9" fmla="*/ 83 h 372"/>
              <a:gd name="T10" fmla="*/ 31 w 426"/>
              <a:gd name="T11" fmla="*/ 73 h 372"/>
              <a:gd name="T12" fmla="*/ 90 w 426"/>
              <a:gd name="T13" fmla="*/ 30 h 372"/>
              <a:gd name="T14" fmla="*/ 131 w 426"/>
              <a:gd name="T15" fmla="*/ 30 h 372"/>
              <a:gd name="T16" fmla="*/ 61 w 426"/>
              <a:gd name="T17" fmla="*/ 334 h 372"/>
              <a:gd name="T18" fmla="*/ 61 w 426"/>
              <a:gd name="T19" fmla="*/ 355 h 372"/>
              <a:gd name="T20" fmla="*/ 72 w 426"/>
              <a:gd name="T21" fmla="*/ 359 h 372"/>
              <a:gd name="T22" fmla="*/ 83 w 426"/>
              <a:gd name="T23" fmla="*/ 355 h 372"/>
              <a:gd name="T24" fmla="*/ 161 w 426"/>
              <a:gd name="T25" fmla="*/ 30 h 372"/>
              <a:gd name="T26" fmla="*/ 272 w 426"/>
              <a:gd name="T27" fmla="*/ 30 h 372"/>
              <a:gd name="T28" fmla="*/ 253 w 426"/>
              <a:gd name="T29" fmla="*/ 270 h 372"/>
              <a:gd name="T30" fmla="*/ 277 w 426"/>
              <a:gd name="T31" fmla="*/ 355 h 372"/>
              <a:gd name="T32" fmla="*/ 322 w 426"/>
              <a:gd name="T33" fmla="*/ 372 h 372"/>
              <a:gd name="T34" fmla="*/ 335 w 426"/>
              <a:gd name="T35" fmla="*/ 371 h 372"/>
              <a:gd name="T36" fmla="*/ 417 w 426"/>
              <a:gd name="T37" fmla="*/ 280 h 372"/>
              <a:gd name="T38" fmla="*/ 406 w 426"/>
              <a:gd name="T39" fmla="*/ 262 h 372"/>
              <a:gd name="T40" fmla="*/ 388 w 426"/>
              <a:gd name="T41" fmla="*/ 273 h 372"/>
              <a:gd name="T42" fmla="*/ 331 w 426"/>
              <a:gd name="T43" fmla="*/ 341 h 372"/>
              <a:gd name="T44" fmla="*/ 298 w 426"/>
              <a:gd name="T45" fmla="*/ 333 h 372"/>
              <a:gd name="T46" fmla="*/ 283 w 426"/>
              <a:gd name="T47" fmla="*/ 272 h 372"/>
              <a:gd name="T48" fmla="*/ 302 w 426"/>
              <a:gd name="T49" fmla="*/ 30 h 372"/>
              <a:gd name="T50" fmla="*/ 411 w 426"/>
              <a:gd name="T51" fmla="*/ 30 h 372"/>
              <a:gd name="T52" fmla="*/ 426 w 426"/>
              <a:gd name="T53" fmla="*/ 15 h 372"/>
              <a:gd name="T54" fmla="*/ 411 w 426"/>
              <a:gd name="T55" fmla="*/ 0 h 3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426" h="372">
                <a:moveTo>
                  <a:pt x="411" y="0"/>
                </a:moveTo>
                <a:cubicBezTo>
                  <a:pt x="90" y="0"/>
                  <a:pt x="90" y="0"/>
                  <a:pt x="90" y="0"/>
                </a:cubicBezTo>
                <a:cubicBezTo>
                  <a:pt x="25" y="0"/>
                  <a:pt x="4" y="61"/>
                  <a:pt x="3" y="64"/>
                </a:cubicBezTo>
                <a:cubicBezTo>
                  <a:pt x="0" y="71"/>
                  <a:pt x="4" y="80"/>
                  <a:pt x="12" y="83"/>
                </a:cubicBezTo>
                <a:cubicBezTo>
                  <a:pt x="14" y="83"/>
                  <a:pt x="15" y="83"/>
                  <a:pt x="17" y="83"/>
                </a:cubicBezTo>
                <a:cubicBezTo>
                  <a:pt x="23" y="83"/>
                  <a:pt x="29" y="80"/>
                  <a:pt x="31" y="73"/>
                </a:cubicBezTo>
                <a:cubicBezTo>
                  <a:pt x="31" y="73"/>
                  <a:pt x="46" y="30"/>
                  <a:pt x="90" y="30"/>
                </a:cubicBezTo>
                <a:cubicBezTo>
                  <a:pt x="131" y="30"/>
                  <a:pt x="131" y="30"/>
                  <a:pt x="131" y="30"/>
                </a:cubicBezTo>
                <a:cubicBezTo>
                  <a:pt x="129" y="83"/>
                  <a:pt x="118" y="274"/>
                  <a:pt x="61" y="334"/>
                </a:cubicBezTo>
                <a:cubicBezTo>
                  <a:pt x="55" y="340"/>
                  <a:pt x="55" y="350"/>
                  <a:pt x="61" y="355"/>
                </a:cubicBezTo>
                <a:cubicBezTo>
                  <a:pt x="64" y="358"/>
                  <a:pt x="68" y="359"/>
                  <a:pt x="72" y="359"/>
                </a:cubicBezTo>
                <a:cubicBezTo>
                  <a:pt x="76" y="359"/>
                  <a:pt x="80" y="358"/>
                  <a:pt x="83" y="355"/>
                </a:cubicBezTo>
                <a:cubicBezTo>
                  <a:pt x="148" y="286"/>
                  <a:pt x="159" y="84"/>
                  <a:pt x="161" y="30"/>
                </a:cubicBezTo>
                <a:cubicBezTo>
                  <a:pt x="272" y="30"/>
                  <a:pt x="272" y="30"/>
                  <a:pt x="272" y="30"/>
                </a:cubicBezTo>
                <a:cubicBezTo>
                  <a:pt x="253" y="270"/>
                  <a:pt x="253" y="270"/>
                  <a:pt x="253" y="270"/>
                </a:cubicBezTo>
                <a:cubicBezTo>
                  <a:pt x="253" y="272"/>
                  <a:pt x="248" y="327"/>
                  <a:pt x="277" y="355"/>
                </a:cubicBezTo>
                <a:cubicBezTo>
                  <a:pt x="289" y="366"/>
                  <a:pt x="304" y="372"/>
                  <a:pt x="322" y="372"/>
                </a:cubicBezTo>
                <a:cubicBezTo>
                  <a:pt x="326" y="372"/>
                  <a:pt x="330" y="372"/>
                  <a:pt x="335" y="371"/>
                </a:cubicBezTo>
                <a:cubicBezTo>
                  <a:pt x="398" y="362"/>
                  <a:pt x="416" y="283"/>
                  <a:pt x="417" y="280"/>
                </a:cubicBezTo>
                <a:cubicBezTo>
                  <a:pt x="419" y="271"/>
                  <a:pt x="414" y="264"/>
                  <a:pt x="406" y="262"/>
                </a:cubicBezTo>
                <a:cubicBezTo>
                  <a:pt x="398" y="260"/>
                  <a:pt x="390" y="265"/>
                  <a:pt x="388" y="273"/>
                </a:cubicBezTo>
                <a:cubicBezTo>
                  <a:pt x="388" y="274"/>
                  <a:pt x="373" y="335"/>
                  <a:pt x="331" y="341"/>
                </a:cubicBezTo>
                <a:cubicBezTo>
                  <a:pt x="316" y="343"/>
                  <a:pt x="306" y="341"/>
                  <a:pt x="298" y="333"/>
                </a:cubicBezTo>
                <a:cubicBezTo>
                  <a:pt x="282" y="318"/>
                  <a:pt x="282" y="284"/>
                  <a:pt x="283" y="272"/>
                </a:cubicBezTo>
                <a:cubicBezTo>
                  <a:pt x="302" y="30"/>
                  <a:pt x="302" y="30"/>
                  <a:pt x="302" y="30"/>
                </a:cubicBezTo>
                <a:cubicBezTo>
                  <a:pt x="411" y="30"/>
                  <a:pt x="411" y="30"/>
                  <a:pt x="411" y="30"/>
                </a:cubicBezTo>
                <a:cubicBezTo>
                  <a:pt x="419" y="30"/>
                  <a:pt x="426" y="24"/>
                  <a:pt x="426" y="15"/>
                </a:cubicBezTo>
                <a:cubicBezTo>
                  <a:pt x="426" y="7"/>
                  <a:pt x="419" y="0"/>
                  <a:pt x="411" y="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vert="horz" wrap="square" lIns="68586" tIns="34293" rIns="68586" bIns="34293" numCol="1" anchor="t" anchorCtr="0" compatLnSpc="1">
            <a:prstTxWarp prst="textNoShape">
              <a:avLst/>
            </a:prstTxWarp>
          </a:bodyPr>
          <a:lstStyle/>
          <a:p>
            <a:endParaRPr sz="1013" dirty="0"/>
          </a:p>
        </p:txBody>
      </p:sp>
    </p:spTree>
    <p:extLst>
      <p:ext uri="{BB962C8B-B14F-4D97-AF65-F5344CB8AC3E}">
        <p14:creationId xmlns:p14="http://schemas.microsoft.com/office/powerpoint/2010/main" val="32234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68577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5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9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userDrawn="1">
          <p15:clr>
            <a:srgbClr val="F26B43"/>
          </p15:clr>
        </p15:guide>
        <p15:guide id="2" pos="4320" userDrawn="1">
          <p15:clr>
            <a:srgbClr val="F26B43"/>
          </p15:clr>
        </p15:guide>
        <p15:guide id="3" pos="181" userDrawn="1">
          <p15:clr>
            <a:srgbClr val="F26B43"/>
          </p15:clr>
        </p15:guide>
        <p15:guide id="4" pos="1500" userDrawn="1">
          <p15:clr>
            <a:srgbClr val="F26B43"/>
          </p15:clr>
        </p15:guide>
        <p15:guide id="5" pos="2819" userDrawn="1">
          <p15:clr>
            <a:srgbClr val="F26B43"/>
          </p15:clr>
        </p15:guide>
        <p15:guide id="6" pos="4138" userDrawn="1">
          <p15:clr>
            <a:srgbClr val="F26B43"/>
          </p15:clr>
        </p15:guide>
        <p15:guide id="7" orient="horz" userDrawn="1">
          <p15:clr>
            <a:srgbClr val="F26B43"/>
          </p15:clr>
        </p15:guide>
        <p15:guide id="8" orient="horz" pos="6240" userDrawn="1">
          <p15:clr>
            <a:srgbClr val="F26B43"/>
          </p15:clr>
        </p15:guide>
        <p15:guide id="9" orient="horz" pos="181" userDrawn="1">
          <p15:clr>
            <a:srgbClr val="F26B43"/>
          </p15:clr>
        </p15:guide>
        <p15:guide id="10" orient="horz" pos="1160" userDrawn="1">
          <p15:clr>
            <a:srgbClr val="F26B43"/>
          </p15:clr>
        </p15:guide>
        <p15:guide id="11" orient="horz" pos="2141" userDrawn="1">
          <p15:clr>
            <a:srgbClr val="F26B43"/>
          </p15:clr>
        </p15:guide>
        <p15:guide id="12" orient="horz" pos="3120" userDrawn="1">
          <p15:clr>
            <a:srgbClr val="F26B43"/>
          </p15:clr>
        </p15:guide>
        <p15:guide id="13" orient="horz" pos="4099" userDrawn="1">
          <p15:clr>
            <a:srgbClr val="F26B43"/>
          </p15:clr>
        </p15:guide>
        <p15:guide id="14" orient="horz" pos="5079" userDrawn="1">
          <p15:clr>
            <a:srgbClr val="F26B43"/>
          </p15:clr>
        </p15:guide>
        <p15:guide id="15" orient="horz" pos="60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BC2B305-FFDA-484A-858C-F35EE8065226}"/>
                  </a:ext>
                </a:extLst>
              </p:cNvPr>
              <p:cNvSpPr/>
              <p:nvPr/>
            </p:nvSpPr>
            <p:spPr>
              <a:xfrm>
                <a:off x="287337" y="287338"/>
                <a:ext cx="6281737" cy="932973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r>
                  <a:rPr lang="en-GB" u="sng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Warm Up</a:t>
                </a:r>
              </a:p>
              <a:p>
                <a:endParaRPr lang="en-GB" u="sng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marL="228600" indent="-228600">
                  <a:buAutoNum type="arabicParenR"/>
                </a:pP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What’s the largest size the smallest interior angle of a triangle can be?</a:t>
                </a:r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	Draw a triangle where the smallest interior angle is that size.</a:t>
                </a:r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marL="228600" indent="-228600">
                  <a:buAutoNum type="arabicParenR"/>
                </a:pP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What’s the smallest size the smallest interior angle can be?</a:t>
                </a:r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	Can we draw a triangle with an angle that small?</a:t>
                </a:r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marL="228600" indent="-228600">
                  <a:buAutoNum type="arabicParenR"/>
                </a:pP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 is the size of the smallest interior angle of a triangle, how can we use our answers to (1) and (2) to create an inequality for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?</a:t>
                </a:r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	(Be careful when choosing between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≤.)</m:t>
                    </m:r>
                  </m:oMath>
                </a14:m>
                <a:br>
                  <a:rPr lang="en-GB" sz="1200" b="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endParaRPr lang="en-GB" sz="1200" b="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marL="228600" indent="-228600">
                  <a:buAutoNum type="arabicParenR"/>
                </a:pP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How about if the triangle must have a right angle?</a:t>
                </a:r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	How does that affect your answers to questions (1)-(3)?</a:t>
                </a:r>
              </a:p>
              <a:p>
                <a:pPr marL="228600" indent="-228600">
                  <a:buAutoNum type="arabicParenR"/>
                </a:pPr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r>
                  <a:rPr lang="en-GB" u="sng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The Task</a:t>
                </a: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Using a similar thought process, complete the table below, writing an inequality in each box.</a:t>
                </a: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5)  Now complete the same table for exterior angles instead of interior angles.</a:t>
                </a:r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	Can you use your original table to help you?</a:t>
                </a:r>
              </a:p>
              <a:p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6)  What do you notice about the range of the interior angles and range of the exterior 	angles in any triangle?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BC2B305-FFDA-484A-858C-F35EE80652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37" y="287338"/>
                <a:ext cx="6281737" cy="9329737"/>
              </a:xfrm>
              <a:prstGeom prst="rect">
                <a:avLst/>
              </a:prstGeom>
              <a:blipFill>
                <a:blip r:embed="rId2"/>
                <a:stretch>
                  <a:fillRect l="-776" t="-327" b="-45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ED84E0E4-9660-4CF3-AFA6-74537377462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2993617"/>
                  </p:ext>
                </p:extLst>
              </p:nvPr>
            </p:nvGraphicFramePr>
            <p:xfrm>
              <a:off x="376395" y="4096385"/>
              <a:ext cx="6103620" cy="453640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20724">
                      <a:extLst>
                        <a:ext uri="{9D8B030D-6E8A-4147-A177-3AD203B41FA5}">
                          <a16:colId xmlns:a16="http://schemas.microsoft.com/office/drawing/2014/main" val="1418979596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209495174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93723367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143939203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374617746"/>
                        </a:ext>
                      </a:extLst>
                    </a:gridCol>
                  </a:tblGrid>
                  <a:tr h="586395">
                    <a:tc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right-angled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An acute triangle</a:t>
                          </a:r>
                        </a:p>
                        <a:p>
                          <a:r>
                            <a:rPr lang="en-GB" sz="900" dirty="0"/>
                            <a:t>(all angles </a:t>
                          </a:r>
                          <a14:m>
                            <m:oMath xmlns:m="http://schemas.openxmlformats.org/officeDocument/2006/math">
                              <m:r>
                                <a:rPr lang="en-GB" sz="900" b="0" i="1" smtClean="0">
                                  <a:latin typeface="Cambria Math" panose="02040503050406030204" pitchFamily="18" charset="0"/>
                                </a:rPr>
                                <m:t>&lt;90</m:t>
                              </m:r>
                              <m:r>
                                <a:rPr lang="en-GB" sz="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900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quadrilateral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8072462"/>
                      </a:ext>
                    </a:extLst>
                  </a:tr>
                  <a:tr h="637602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smallest interior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≤45°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49054008"/>
                      </a:ext>
                    </a:extLst>
                  </a:tr>
                  <a:tr h="637602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largest interior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90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&lt;360°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83135537"/>
                      </a:ext>
                    </a:extLst>
                  </a:tr>
                  <a:tr h="637602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median of the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</a:rPr>
                                  <m:t>45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</a:rPr>
                                  <m:t>45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&lt;120°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15207753"/>
                      </a:ext>
                    </a:extLst>
                  </a:tr>
                  <a:tr h="637602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mean of the 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91253983"/>
                      </a:ext>
                    </a:extLst>
                  </a:tr>
                  <a:tr h="637602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range of the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</a:rPr>
                                  <m:t>45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&lt;360°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38944684"/>
                      </a:ext>
                    </a:extLst>
                  </a:tr>
                  <a:tr h="747431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(unique) mode of the interior angle, if it exists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=45°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</a:rPr>
                                  <m:t>45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bg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53428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ED84E0E4-9660-4CF3-AFA6-74537377462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12993617"/>
                  </p:ext>
                </p:extLst>
              </p:nvPr>
            </p:nvGraphicFramePr>
            <p:xfrm>
              <a:off x="376395" y="4096385"/>
              <a:ext cx="6103620" cy="4536405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20724">
                      <a:extLst>
                        <a:ext uri="{9D8B030D-6E8A-4147-A177-3AD203B41FA5}">
                          <a16:colId xmlns:a16="http://schemas.microsoft.com/office/drawing/2014/main" val="1418979596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209495174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93723367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143939203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374617746"/>
                        </a:ext>
                      </a:extLst>
                    </a:gridCol>
                  </a:tblGrid>
                  <a:tr h="586395">
                    <a:tc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right-angled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1042" r="-100995" b="-683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quadrilateral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8072462"/>
                      </a:ext>
                    </a:extLst>
                  </a:tr>
                  <a:tr h="637602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smallest interior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92381" r="-300498" b="-5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92381" r="-202000" b="-5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92381" r="-100995" b="-5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92381" r="-1500" b="-5247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49054008"/>
                      </a:ext>
                    </a:extLst>
                  </a:tr>
                  <a:tr h="637602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largest interior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192381" r="-300498" b="-4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192381" r="-202000" b="-4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192381" r="-100995" b="-4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192381" r="-1500" b="-4247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83135537"/>
                      </a:ext>
                    </a:extLst>
                  </a:tr>
                  <a:tr h="637602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median of the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292381" r="-300498" b="-3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292381" r="-202000" b="-3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292381" r="-100995" b="-3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292381" r="-1500" b="-3247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15207753"/>
                      </a:ext>
                    </a:extLst>
                  </a:tr>
                  <a:tr h="637602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mean of the 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392381" r="-300498" b="-2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392381" r="-202000" b="-2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392381" r="-100995" b="-2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392381" r="-1500" b="-2247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91253983"/>
                      </a:ext>
                    </a:extLst>
                  </a:tr>
                  <a:tr h="637602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range of the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492381" r="-300498" b="-1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492381" r="-202000" b="-1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492381" r="-100995" b="-12476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492381" r="-1500" b="-12476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8944684"/>
                      </a:ext>
                    </a:extLst>
                  </a:tr>
                  <a:tr h="76200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(unique) mode of the interior angle, if it exists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497600" r="-300498" b="-4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497600" r="-202000" b="-4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497600" r="-100995" b="-48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497600" r="-1500" b="-48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34287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8275FE62-7204-4D0A-827B-9895B681D2C5}"/>
              </a:ext>
            </a:extLst>
          </p:cNvPr>
          <p:cNvSpPr/>
          <p:nvPr/>
        </p:nvSpPr>
        <p:spPr>
          <a:xfrm>
            <a:off x="287337" y="0"/>
            <a:ext cx="6281738" cy="2873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Angles in a Triangle - Inequalities</a:t>
            </a:r>
          </a:p>
        </p:txBody>
      </p:sp>
    </p:spTree>
    <p:extLst>
      <p:ext uri="{BB962C8B-B14F-4D97-AF65-F5344CB8AC3E}">
        <p14:creationId xmlns:p14="http://schemas.microsoft.com/office/powerpoint/2010/main" val="28675441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BC2B305-FFDA-484A-858C-F35EE8065226}"/>
                  </a:ext>
                </a:extLst>
              </p:cNvPr>
              <p:cNvSpPr/>
              <p:nvPr/>
            </p:nvSpPr>
            <p:spPr>
              <a:xfrm>
                <a:off x="287337" y="287338"/>
                <a:ext cx="6281737" cy="9329737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r>
                  <a:rPr lang="en-GB" u="sng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Warm Up</a:t>
                </a:r>
              </a:p>
              <a:p>
                <a:endParaRPr lang="en-GB" u="sng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marL="228600" indent="-228600">
                  <a:buAutoNum type="arabicParenR"/>
                </a:pP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What’s the largest size the smallest interior angle of a triangle can be?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60</m:t>
                    </m:r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	Draw a triangle where the smallest interior angle is that size. </a:t>
                </a:r>
                <a:r>
                  <a:rPr lang="en-GB" sz="1100" dirty="0">
                    <a:solidFill>
                      <a:schemeClr val="accent1"/>
                    </a:solidFill>
                    <a:latin typeface="Bahnschrift" panose="020B0502040204020203" pitchFamily="34" charset="0"/>
                  </a:rPr>
                  <a:t>An equilateral triangle</a:t>
                </a:r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marL="228600" indent="-228600">
                  <a:buAutoNum type="arabicParenR"/>
                </a:pP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What’s the smallest size the smallest interior angle can be?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	Can we draw a triangle with an angle that small? </a:t>
                </a:r>
                <a:br>
                  <a:rPr lang="en-GB" sz="1200" dirty="0">
                    <a:solidFill>
                      <a:schemeClr val="accent1"/>
                    </a:solidFill>
                    <a:latin typeface="Bahnschrift" panose="020B0502040204020203" pitchFamily="34" charset="0"/>
                  </a:rPr>
                </a:br>
                <a:r>
                  <a:rPr lang="en-GB" sz="1200" dirty="0">
                    <a:solidFill>
                      <a:schemeClr val="accent1"/>
                    </a:solidFill>
                    <a:latin typeface="Bahnschrift" panose="020B0502040204020203" pitchFamily="34" charset="0"/>
                  </a:rPr>
                  <a:t>No, the smallest angle can be as close to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 </a:t>
                </a:r>
                <a:r>
                  <a:rPr lang="en-GB" sz="1200" dirty="0">
                    <a:solidFill>
                      <a:schemeClr val="accent1"/>
                    </a:solidFill>
                    <a:latin typeface="Bahnschrift" panose="020B0502040204020203" pitchFamily="34" charset="0"/>
                  </a:rPr>
                  <a:t>as we like, but never equal to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1200" dirty="0">
                    <a:solidFill>
                      <a:schemeClr val="accent1"/>
                    </a:solidFill>
                    <a:latin typeface="Bahnschrift" panose="020B0502040204020203" pitchFamily="34" charset="0"/>
                  </a:rPr>
                  <a:t>.</a:t>
                </a:r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marL="228600" indent="-228600">
                  <a:buAutoNum type="arabicParenR"/>
                </a:pP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If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 is the size of the smallest interior angle of a triangle, how can we use our answers to (1) and (2) to create an inequality for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?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°&lt;</m:t>
                    </m:r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≤60°</m:t>
                    </m:r>
                  </m:oMath>
                </a14:m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	(Be careful when choosing between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≤.)</m:t>
                    </m:r>
                  </m:oMath>
                </a14:m>
                <a:br>
                  <a:rPr lang="en-GB" sz="1200" b="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endParaRPr lang="en-GB" sz="1200" b="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pPr marL="228600" indent="-228600">
                  <a:buAutoNum type="arabicParenR"/>
                </a:pP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How about if the triangle must have a right angle? </a:t>
                </a:r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	How does that affect your answers to questions (1)-(3)?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°&lt;</m:t>
                    </m:r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&lt;45°</m:t>
                    </m:r>
                  </m:oMath>
                </a14:m>
                <a:r>
                  <a:rPr lang="en-GB" sz="1200" dirty="0">
                    <a:solidFill>
                      <a:schemeClr val="accent1"/>
                    </a:solidFill>
                    <a:latin typeface="Bahnschrift" panose="020B0502040204020203" pitchFamily="34" charset="0"/>
                  </a:rPr>
                  <a:t>, as the other two angles together must sum to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</a:rPr>
                      <m:t>90</m:t>
                    </m:r>
                    <m:r>
                      <a:rPr lang="en-GB" sz="1200" b="0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1200" dirty="0">
                    <a:solidFill>
                      <a:schemeClr val="accent1"/>
                    </a:solidFill>
                    <a:latin typeface="Bahnschrift" panose="020B0502040204020203" pitchFamily="34" charset="0"/>
                  </a:rPr>
                  <a:t>.</a:t>
                </a:r>
              </a:p>
              <a:p>
                <a:pPr marL="228600" indent="-228600">
                  <a:buAutoNum type="arabicParenR"/>
                </a:pPr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r>
                  <a:rPr lang="en-GB" u="sng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The Task</a:t>
                </a: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Using a similar thought process, complete the table below, writing an inequality in each box.</a:t>
                </a: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endParaRPr lang="en-GB" sz="1200" dirty="0">
                  <a:solidFill>
                    <a:schemeClr val="tx1"/>
                  </a:solidFill>
                  <a:latin typeface="Bahnschrift" panose="020B0502040204020203" pitchFamily="34" charset="0"/>
                </a:endParaRPr>
              </a:p>
              <a:p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5)  Now complete the same table for exterior angles instead of interior angles.</a:t>
                </a:r>
                <a:b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</a:br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	Can you use your original table to help you?</a:t>
                </a:r>
              </a:p>
              <a:p>
                <a:r>
                  <a:rPr lang="en-GB" sz="1200" dirty="0">
                    <a:solidFill>
                      <a:schemeClr val="tx1"/>
                    </a:solidFill>
                    <a:latin typeface="Bahnschrift" panose="020B0502040204020203" pitchFamily="34" charset="0"/>
                  </a:rPr>
                  <a:t>6)  What do you notice about the range of the interior angles and range of the exterior 	angles in any triangle? </a:t>
                </a: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6BC2B305-FFDA-484A-858C-F35EE806522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337" y="287338"/>
                <a:ext cx="6281737" cy="9329737"/>
              </a:xfrm>
              <a:prstGeom prst="rect">
                <a:avLst/>
              </a:prstGeom>
              <a:blipFill>
                <a:blip r:embed="rId2"/>
                <a:stretch>
                  <a:fillRect l="-776" t="-327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ED84E0E4-9660-4CF3-AFA6-74537377462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97954694"/>
                  </p:ext>
                </p:extLst>
              </p:nvPr>
            </p:nvGraphicFramePr>
            <p:xfrm>
              <a:off x="376395" y="4349064"/>
              <a:ext cx="6103620" cy="41893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20724">
                      <a:extLst>
                        <a:ext uri="{9D8B030D-6E8A-4147-A177-3AD203B41FA5}">
                          <a16:colId xmlns:a16="http://schemas.microsoft.com/office/drawing/2014/main" val="1418979596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209495174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93723367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143939203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374617746"/>
                        </a:ext>
                      </a:extLst>
                    </a:gridCol>
                  </a:tblGrid>
                  <a:tr h="521720">
                    <a:tc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right-angled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An acute triangle</a:t>
                          </a:r>
                        </a:p>
                        <a:p>
                          <a:r>
                            <a:rPr lang="en-GB" sz="900" dirty="0"/>
                            <a:t>(all angles </a:t>
                          </a:r>
                          <a14:m>
                            <m:oMath xmlns:m="http://schemas.openxmlformats.org/officeDocument/2006/math">
                              <m:r>
                                <a:rPr lang="en-GB" sz="900" b="0" i="1" smtClean="0">
                                  <a:latin typeface="Cambria Math" panose="02040503050406030204" pitchFamily="18" charset="0"/>
                                </a:rPr>
                                <m:t>&lt;90</m:t>
                              </m:r>
                              <m:r>
                                <a:rPr lang="en-GB" sz="9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en-GB" sz="900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quadrilateral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8072462"/>
                      </a:ext>
                    </a:extLst>
                  </a:tr>
                  <a:tr h="56728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smallest interior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≤45°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949054008"/>
                      </a:ext>
                    </a:extLst>
                  </a:tr>
                  <a:tr h="56728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largest interior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=90°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60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90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&lt;360°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83135537"/>
                      </a:ext>
                    </a:extLst>
                  </a:tr>
                  <a:tr h="56728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median of the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</a:rPr>
                                  <m:t>45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</a:rPr>
                                  <m:t>45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&lt;120°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15207753"/>
                      </a:ext>
                    </a:extLst>
                  </a:tr>
                  <a:tr h="56728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mean of the 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=60°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=60°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=60°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=90°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91253983"/>
                      </a:ext>
                    </a:extLst>
                  </a:tr>
                  <a:tr h="56728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range of the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</a:rPr>
                                  <m:t>45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°≤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&lt;360°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  <a:p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38944684"/>
                      </a:ext>
                    </a:extLst>
                  </a:tr>
                  <a:tr h="677958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(unique) mode of the interior angle, if it exists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=45°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</a:rPr>
                                  <m:t>45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°&lt;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200" b="0" i="1" smtClean="0">
                                    <a:solidFill>
                                      <a:schemeClr val="accent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200" dirty="0">
                            <a:solidFill>
                              <a:schemeClr val="accent1"/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53428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0" name="Table 9">
                <a:extLst>
                  <a:ext uri="{FF2B5EF4-FFF2-40B4-BE49-F238E27FC236}">
                    <a16:creationId xmlns:a16="http://schemas.microsoft.com/office/drawing/2014/main" id="{ED84E0E4-9660-4CF3-AFA6-74537377462A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397954694"/>
                  </p:ext>
                </p:extLst>
              </p:nvPr>
            </p:nvGraphicFramePr>
            <p:xfrm>
              <a:off x="376395" y="4349064"/>
              <a:ext cx="6103620" cy="418936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20724">
                      <a:extLst>
                        <a:ext uri="{9D8B030D-6E8A-4147-A177-3AD203B41FA5}">
                          <a16:colId xmlns:a16="http://schemas.microsoft.com/office/drawing/2014/main" val="1418979596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209495174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93723367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1439392038"/>
                        </a:ext>
                      </a:extLst>
                    </a:gridCol>
                    <a:gridCol w="1220724">
                      <a:extLst>
                        <a:ext uri="{9D8B030D-6E8A-4147-A177-3AD203B41FA5}">
                          <a16:colId xmlns:a16="http://schemas.microsoft.com/office/drawing/2014/main" val="374617746"/>
                        </a:ext>
                      </a:extLst>
                    </a:gridCol>
                  </a:tblGrid>
                  <a:tr h="563880">
                    <a:tc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>
                        <a:lnL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bg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right-angled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1075" r="-100995" b="-6473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quadrilateral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8072462"/>
                      </a:ext>
                    </a:extLst>
                  </a:tr>
                  <a:tr h="56728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smallest interior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101075" r="-300498" b="-5473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101075" r="-202000" b="-5473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101075" r="-100995" b="-5473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101075" r="-1500" b="-5473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49054008"/>
                      </a:ext>
                    </a:extLst>
                  </a:tr>
                  <a:tr h="56728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largest interior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201075" r="-300498" b="-4473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201075" r="-202000" b="-4473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201075" r="-100995" b="-4473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201075" r="-1500" b="-4473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83135537"/>
                      </a:ext>
                    </a:extLst>
                  </a:tr>
                  <a:tr h="59436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median of the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285714" r="-300498" b="-3244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285714" r="-202000" b="-3244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285714" r="-100995" b="-3244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285714" r="-1500" b="-3244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15207753"/>
                      </a:ext>
                    </a:extLst>
                  </a:tr>
                  <a:tr h="56728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mean of the 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406452" r="-300498" b="-2419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406452" r="-202000" b="-2419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406452" r="-100995" b="-2419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406452" r="-1500" b="-2419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91253983"/>
                      </a:ext>
                    </a:extLst>
                  </a:tr>
                  <a:tr h="56728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range of the interior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506452" r="-300498" b="-1419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506452" r="-202000" b="-1419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506452" r="-100995" b="-14193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506452" r="-1500" b="-14193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8944684"/>
                      </a:ext>
                    </a:extLst>
                  </a:tr>
                  <a:tr h="76200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(unique) mode of the interior angle, if it exists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000" t="-451200" r="-300498" b="-56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1000" t="-451200" r="-202000" b="-56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99502" t="-451200" r="-100995" b="-56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401500" t="-451200" r="-1500" b="-56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34287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8275FE62-7204-4D0A-827B-9895B681D2C5}"/>
              </a:ext>
            </a:extLst>
          </p:cNvPr>
          <p:cNvSpPr/>
          <p:nvPr/>
        </p:nvSpPr>
        <p:spPr>
          <a:xfrm>
            <a:off x="287337" y="0"/>
            <a:ext cx="6281738" cy="28733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ysClr val="windowText" lastClr="000000"/>
                </a:solidFill>
              </a:rPr>
              <a:t>Angles in a Triangle – Inequalities - Answers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E917EE2C-3B51-613F-34D8-CD7EF38E1F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6296931"/>
                  </p:ext>
                </p:extLst>
              </p:nvPr>
            </p:nvGraphicFramePr>
            <p:xfrm>
              <a:off x="7138081" y="4378865"/>
              <a:ext cx="6281735" cy="415955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56347">
                      <a:extLst>
                        <a:ext uri="{9D8B030D-6E8A-4147-A177-3AD203B41FA5}">
                          <a16:colId xmlns:a16="http://schemas.microsoft.com/office/drawing/2014/main" val="1418979596"/>
                        </a:ext>
                      </a:extLst>
                    </a:gridCol>
                    <a:gridCol w="1256347">
                      <a:extLst>
                        <a:ext uri="{9D8B030D-6E8A-4147-A177-3AD203B41FA5}">
                          <a16:colId xmlns:a16="http://schemas.microsoft.com/office/drawing/2014/main" val="2094951748"/>
                        </a:ext>
                      </a:extLst>
                    </a:gridCol>
                    <a:gridCol w="1256347">
                      <a:extLst>
                        <a:ext uri="{9D8B030D-6E8A-4147-A177-3AD203B41FA5}">
                          <a16:colId xmlns:a16="http://schemas.microsoft.com/office/drawing/2014/main" val="3779953792"/>
                        </a:ext>
                      </a:extLst>
                    </a:gridCol>
                    <a:gridCol w="1256347">
                      <a:extLst>
                        <a:ext uri="{9D8B030D-6E8A-4147-A177-3AD203B41FA5}">
                          <a16:colId xmlns:a16="http://schemas.microsoft.com/office/drawing/2014/main" val="937233678"/>
                        </a:ext>
                      </a:extLst>
                    </a:gridCol>
                    <a:gridCol w="1256347">
                      <a:extLst>
                        <a:ext uri="{9D8B030D-6E8A-4147-A177-3AD203B41FA5}">
                          <a16:colId xmlns:a16="http://schemas.microsoft.com/office/drawing/2014/main" val="374617746"/>
                        </a:ext>
                      </a:extLst>
                    </a:gridCol>
                  </a:tblGrid>
                  <a:tr h="473287">
                    <a:tc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An acute triangle</a:t>
                          </a:r>
                        </a:p>
                        <a:p>
                          <a:r>
                            <a:rPr lang="en-GB" sz="1100" dirty="0"/>
                            <a:t>(all angles </a:t>
                          </a: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</a:rPr>
                                <m:t>&lt;90°</m:t>
                              </m:r>
                            </m:oMath>
                          </a14:m>
                          <a:r>
                            <a:rPr lang="en-GB" sz="1100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right-angled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quadrilateral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8072462"/>
                      </a:ext>
                    </a:extLst>
                  </a:tr>
                  <a:tr h="578597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largest exterior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120°≤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120°≤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135°≤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90°≤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83135537"/>
                      </a:ext>
                    </a:extLst>
                  </a:tr>
                  <a:tr h="578597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smallest exterior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0°&lt;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≤120°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90°&lt;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≤120°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=90°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</a:rPr>
                                <m:t>−180°&lt;</m:t>
                              </m:r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100" b="0" i="1" smtClean="0">
                                  <a:latin typeface="Cambria Math" panose="02040503050406030204" pitchFamily="18" charset="0"/>
                                </a:rPr>
                                <m:t>≤90°</m:t>
                              </m:r>
                            </m:oMath>
                          </a14:m>
                          <a:r>
                            <a:rPr lang="en-GB" sz="1100" dirty="0"/>
                            <a:t> (!?)</a:t>
                          </a:r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249696718"/>
                      </a:ext>
                    </a:extLst>
                  </a:tr>
                  <a:tr h="578597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median exterior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90°&lt;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90°&lt;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&lt;135°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90°&lt;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≤135°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60°&lt;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15207753"/>
                      </a:ext>
                    </a:extLst>
                  </a:tr>
                  <a:tr h="578597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mean exterior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=120°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=120°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=120°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=90°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491253983"/>
                      </a:ext>
                    </a:extLst>
                  </a:tr>
                  <a:tr h="578597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range of the exterior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0°≤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0°≤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45°≤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&lt;90°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0°≤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&lt;360°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endParaRPr lang="en-GB" sz="1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38944684"/>
                      </a:ext>
                    </a:extLst>
                  </a:tr>
                  <a:tr h="656451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(uniquely) modal exterior angle, if it exists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90°&lt;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90°&lt;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&lt;135°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=135°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0°&lt;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100" b="0" i="1" smtClean="0">
                                    <a:latin typeface="Cambria Math" panose="02040503050406030204" pitchFamily="18" charset="0"/>
                                  </a:rPr>
                                  <m:t>&lt;180°</m:t>
                                </m:r>
                              </m:oMath>
                            </m:oMathPara>
                          </a14:m>
                          <a:endParaRPr lang="en-GB" sz="1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5342871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2">
                <a:extLst>
                  <a:ext uri="{FF2B5EF4-FFF2-40B4-BE49-F238E27FC236}">
                    <a16:creationId xmlns:a16="http://schemas.microsoft.com/office/drawing/2014/main" id="{E917EE2C-3B51-613F-34D8-CD7EF38E1F5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6296931"/>
                  </p:ext>
                </p:extLst>
              </p:nvPr>
            </p:nvGraphicFramePr>
            <p:xfrm>
              <a:off x="7138081" y="4378865"/>
              <a:ext cx="6281735" cy="4159559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1256347">
                      <a:extLst>
                        <a:ext uri="{9D8B030D-6E8A-4147-A177-3AD203B41FA5}">
                          <a16:colId xmlns:a16="http://schemas.microsoft.com/office/drawing/2014/main" val="1418979596"/>
                        </a:ext>
                      </a:extLst>
                    </a:gridCol>
                    <a:gridCol w="1256347">
                      <a:extLst>
                        <a:ext uri="{9D8B030D-6E8A-4147-A177-3AD203B41FA5}">
                          <a16:colId xmlns:a16="http://schemas.microsoft.com/office/drawing/2014/main" val="2094951748"/>
                        </a:ext>
                      </a:extLst>
                    </a:gridCol>
                    <a:gridCol w="1256347">
                      <a:extLst>
                        <a:ext uri="{9D8B030D-6E8A-4147-A177-3AD203B41FA5}">
                          <a16:colId xmlns:a16="http://schemas.microsoft.com/office/drawing/2014/main" val="3779953792"/>
                        </a:ext>
                      </a:extLst>
                    </a:gridCol>
                    <a:gridCol w="1256347">
                      <a:extLst>
                        <a:ext uri="{9D8B030D-6E8A-4147-A177-3AD203B41FA5}">
                          <a16:colId xmlns:a16="http://schemas.microsoft.com/office/drawing/2014/main" val="937233678"/>
                        </a:ext>
                      </a:extLst>
                    </a:gridCol>
                    <a:gridCol w="1256347">
                      <a:extLst>
                        <a:ext uri="{9D8B030D-6E8A-4147-A177-3AD203B41FA5}">
                          <a16:colId xmlns:a16="http://schemas.microsoft.com/office/drawing/2014/main" val="374617746"/>
                        </a:ext>
                      </a:extLst>
                    </a:gridCol>
                  </a:tblGrid>
                  <a:tr h="594360">
                    <a:tc>
                      <a:txBody>
                        <a:bodyPr/>
                        <a:lstStyle/>
                        <a:p>
                          <a:endParaRPr lang="en-GB" sz="1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1010" r="-201010" b="-6021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right-angled triangle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A quadrilateral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8072462"/>
                      </a:ext>
                    </a:extLst>
                  </a:tr>
                  <a:tr h="578597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largest exterior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010" t="-102174" r="-301010" b="-5152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1010" t="-102174" r="-201010" b="-5152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1010" t="-102174" r="-101010" b="-5152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1010" t="-102174" r="-1010" b="-5152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083135537"/>
                      </a:ext>
                    </a:extLst>
                  </a:tr>
                  <a:tr h="594360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smallest exterior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010" t="-197872" r="-301010" b="-4042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1010" t="-197872" r="-201010" b="-4042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1010" t="-197872" r="-101010" b="-4042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1010" t="-197872" r="-1010" b="-40425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49696718"/>
                      </a:ext>
                    </a:extLst>
                  </a:tr>
                  <a:tr h="578597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median exterior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010" t="-304348" r="-301010" b="-3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1010" t="-304348" r="-201010" b="-3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1010" t="-304348" r="-101010" b="-3130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1010" t="-304348" r="-1010" b="-3130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915207753"/>
                      </a:ext>
                    </a:extLst>
                  </a:tr>
                  <a:tr h="578597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mean exterior angle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010" t="-413333" r="-301010" b="-2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1010" t="-413333" r="-201010" b="-2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1010" t="-413333" r="-101010" b="-220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1010" t="-413333" r="-1010" b="-220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491253983"/>
                      </a:ext>
                    </a:extLst>
                  </a:tr>
                  <a:tr h="578597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range of the exterior angles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010" t="-502174" r="-301010" b="-1152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1010" t="-502174" r="-201010" b="-1152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1010" t="-502174" r="-101010" b="-11521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1010" t="-502174" r="-1010" b="-11521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38944684"/>
                      </a:ext>
                    </a:extLst>
                  </a:tr>
                  <a:tr h="656451">
                    <a:tc>
                      <a:txBody>
                        <a:bodyPr/>
                        <a:lstStyle/>
                        <a:p>
                          <a:r>
                            <a:rPr lang="en-GB" sz="1100" dirty="0"/>
                            <a:t>The (uniquely) modal exterior angle, if it exists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1010" t="-532692" r="-301010" b="-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1010" t="-532692" r="-201010" b="-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1010" t="-532692" r="-101010" b="-1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01010" t="-532692" r="-1010" b="-192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534287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76610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ol 4">
      <a:dk1>
        <a:srgbClr val="000000"/>
      </a:dk1>
      <a:lt1>
        <a:srgbClr val="FFFFFF"/>
      </a:lt1>
      <a:dk2>
        <a:srgbClr val="212745"/>
      </a:dk2>
      <a:lt2>
        <a:srgbClr val="B4DCFA"/>
      </a:lt2>
      <a:accent1>
        <a:srgbClr val="BD382F"/>
      </a:accent1>
      <a:accent2>
        <a:srgbClr val="9CBB5D"/>
      </a:accent2>
      <a:accent3>
        <a:srgbClr val="F29B27"/>
      </a:accent3>
      <a:accent4>
        <a:srgbClr val="1E78BE"/>
      </a:accent4>
      <a:accent5>
        <a:srgbClr val="1CA385"/>
      </a:accent5>
      <a:accent6>
        <a:srgbClr val="F14124"/>
      </a:accent6>
      <a:hlink>
        <a:srgbClr val="56C7AA"/>
      </a:hlink>
      <a:folHlink>
        <a:srgbClr val="59A8D1"/>
      </a:folHlink>
    </a:clrScheme>
    <a:fontScheme name="Custom 5">
      <a:majorFont>
        <a:latin typeface="Bahnschrift Light"/>
        <a:ea typeface=""/>
        <a:cs typeface=""/>
      </a:majorFont>
      <a:minorFont>
        <a:latin typeface="Bahnschrift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2667</TotalTime>
  <Words>1050</Words>
  <Application>Microsoft Macintosh PowerPoint</Application>
  <PresentationFormat>A4 Paper (210x297 mm)</PresentationFormat>
  <Paragraphs>181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Bahnschrift</vt:lpstr>
      <vt:lpstr>Bahnschrift Light</vt:lpstr>
      <vt:lpstr>Cambria Math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 Day</dc:creator>
  <cp:lastModifiedBy>Day, Nathan (NOT) Staff</cp:lastModifiedBy>
  <cp:revision>13</cp:revision>
  <dcterms:created xsi:type="dcterms:W3CDTF">2020-10-20T10:37:33Z</dcterms:created>
  <dcterms:modified xsi:type="dcterms:W3CDTF">2026-05-28T05:52:46Z</dcterms:modified>
</cp:coreProperties>
</file>