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6"/>
  </p:notesMasterIdLst>
  <p:handoutMasterIdLst>
    <p:handoutMasterId r:id="rId7"/>
  </p:handoutMasterIdLst>
  <p:sldIdLst>
    <p:sldId id="264" r:id="rId2"/>
    <p:sldId id="266" r:id="rId3"/>
    <p:sldId id="265" r:id="rId4"/>
    <p:sldId id="267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5865A87-ADC1-0B4E-984E-5C19C8004387}" v="843" dt="2021-12-10T18:44:19.02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944"/>
    <p:restoredTop sz="96348"/>
  </p:normalViewPr>
  <p:slideViewPr>
    <p:cSldViewPr snapToGrid="0" snapToObjects="1">
      <p:cViewPr varScale="1">
        <p:scale>
          <a:sx n="143" d="100"/>
          <a:sy n="143" d="100"/>
        </p:scale>
        <p:origin x="216" y="28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128" d="100"/>
          <a:sy n="128" d="100"/>
        </p:scale>
        <p:origin x="4256" y="17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 Day (Staff)" userId="ca5b3fc2-3fb0-450a-baab-4a6d997cab41" providerId="ADAL" clId="{95865A87-ADC1-0B4E-984E-5C19C8004387}"/>
    <pc:docChg chg="undo custSel addSld delSld modSld sldOrd">
      <pc:chgData name="N Day (Staff)" userId="ca5b3fc2-3fb0-450a-baab-4a6d997cab41" providerId="ADAL" clId="{95865A87-ADC1-0B4E-984E-5C19C8004387}" dt="2021-12-10T18:44:22.454" v="1214" actId="1035"/>
      <pc:docMkLst>
        <pc:docMk/>
      </pc:docMkLst>
      <pc:sldChg chg="modSp del mod">
        <pc:chgData name="N Day (Staff)" userId="ca5b3fc2-3fb0-450a-baab-4a6d997cab41" providerId="ADAL" clId="{95865A87-ADC1-0B4E-984E-5C19C8004387}" dt="2021-12-10T18:07:31.916" v="228" actId="2696"/>
        <pc:sldMkLst>
          <pc:docMk/>
          <pc:sldMk cId="4083313361" sldId="263"/>
        </pc:sldMkLst>
        <pc:picChg chg="mod">
          <ac:chgData name="N Day (Staff)" userId="ca5b3fc2-3fb0-450a-baab-4a6d997cab41" providerId="ADAL" clId="{95865A87-ADC1-0B4E-984E-5C19C8004387}" dt="2021-12-10T18:01:04.546" v="127" actId="1076"/>
          <ac:picMkLst>
            <pc:docMk/>
            <pc:sldMk cId="4083313361" sldId="263"/>
            <ac:picMk id="20" creationId="{457444EE-9DB9-4876-A746-C6E8E3F7E310}"/>
          </ac:picMkLst>
        </pc:picChg>
      </pc:sldChg>
      <pc:sldChg chg="addSp modSp mod modNotesTx">
        <pc:chgData name="N Day (Staff)" userId="ca5b3fc2-3fb0-450a-baab-4a6d997cab41" providerId="ADAL" clId="{95865A87-ADC1-0B4E-984E-5C19C8004387}" dt="2021-12-10T18:40:45.615" v="1147" actId="1038"/>
        <pc:sldMkLst>
          <pc:docMk/>
          <pc:sldMk cId="944482943" sldId="264"/>
        </pc:sldMkLst>
        <pc:spChg chg="add mod">
          <ac:chgData name="N Day (Staff)" userId="ca5b3fc2-3fb0-450a-baab-4a6d997cab41" providerId="ADAL" clId="{95865A87-ADC1-0B4E-984E-5C19C8004387}" dt="2021-12-10T18:40:45.615" v="1147" actId="1038"/>
          <ac:spMkLst>
            <pc:docMk/>
            <pc:sldMk cId="944482943" sldId="264"/>
            <ac:spMk id="11" creationId="{8AF870ED-BBE0-FB40-9E50-783D95BCE8A1}"/>
          </ac:spMkLst>
        </pc:spChg>
        <pc:graphicFrameChg chg="mod modGraphic">
          <ac:chgData name="N Day (Staff)" userId="ca5b3fc2-3fb0-450a-baab-4a6d997cab41" providerId="ADAL" clId="{95865A87-ADC1-0B4E-984E-5C19C8004387}" dt="2021-12-10T18:39:33.628" v="1009" actId="1035"/>
          <ac:graphicFrameMkLst>
            <pc:docMk/>
            <pc:sldMk cId="944482943" sldId="264"/>
            <ac:graphicFrameMk id="10" creationId="{F255445D-BC4F-4ED0-A4B3-4F6A91550EB9}"/>
          </ac:graphicFrameMkLst>
        </pc:graphicFrameChg>
      </pc:sldChg>
      <pc:sldChg chg="addSp delSp modSp add mod modClrScheme chgLayout">
        <pc:chgData name="N Day (Staff)" userId="ca5b3fc2-3fb0-450a-baab-4a6d997cab41" providerId="ADAL" clId="{95865A87-ADC1-0B4E-984E-5C19C8004387}" dt="2021-12-10T18:26:28.329" v="589" actId="21"/>
        <pc:sldMkLst>
          <pc:docMk/>
          <pc:sldMk cId="3874825796" sldId="265"/>
        </pc:sldMkLst>
        <pc:spChg chg="mod">
          <ac:chgData name="N Day (Staff)" userId="ca5b3fc2-3fb0-450a-baab-4a6d997cab41" providerId="ADAL" clId="{95865A87-ADC1-0B4E-984E-5C19C8004387}" dt="2021-12-10T17:54:46.536" v="15" actId="1036"/>
          <ac:spMkLst>
            <pc:docMk/>
            <pc:sldMk cId="3874825796" sldId="265"/>
            <ac:spMk id="6" creationId="{98255BA9-1278-44B3-B79B-19E0CD660AB6}"/>
          </ac:spMkLst>
        </pc:spChg>
        <pc:spChg chg="add del mod ord">
          <ac:chgData name="N Day (Staff)" userId="ca5b3fc2-3fb0-450a-baab-4a6d997cab41" providerId="ADAL" clId="{95865A87-ADC1-0B4E-984E-5C19C8004387}" dt="2021-12-10T17:54:32.900" v="2" actId="700"/>
          <ac:spMkLst>
            <pc:docMk/>
            <pc:sldMk cId="3874825796" sldId="265"/>
            <ac:spMk id="11" creationId="{B76497E5-3893-714E-817D-17CA9E038E39}"/>
          </ac:spMkLst>
        </pc:spChg>
        <pc:spChg chg="add del mod">
          <ac:chgData name="N Day (Staff)" userId="ca5b3fc2-3fb0-450a-baab-4a6d997cab41" providerId="ADAL" clId="{95865A87-ADC1-0B4E-984E-5C19C8004387}" dt="2021-12-10T18:26:28.329" v="589" actId="21"/>
          <ac:spMkLst>
            <pc:docMk/>
            <pc:sldMk cId="3874825796" sldId="265"/>
            <ac:spMk id="12" creationId="{64A13A2C-BFAC-FD45-BB00-A208EACCF542}"/>
          </ac:spMkLst>
        </pc:spChg>
        <pc:graphicFrameChg chg="mod modGraphic">
          <ac:chgData name="N Day (Staff)" userId="ca5b3fc2-3fb0-450a-baab-4a6d997cab41" providerId="ADAL" clId="{95865A87-ADC1-0B4E-984E-5C19C8004387}" dt="2021-12-10T18:07:25.441" v="227"/>
          <ac:graphicFrameMkLst>
            <pc:docMk/>
            <pc:sldMk cId="3874825796" sldId="265"/>
            <ac:graphicFrameMk id="10" creationId="{F255445D-BC4F-4ED0-A4B3-4F6A91550EB9}"/>
          </ac:graphicFrameMkLst>
        </pc:graphicFrameChg>
      </pc:sldChg>
      <pc:sldChg chg="addSp modSp add mod ord">
        <pc:chgData name="N Day (Staff)" userId="ca5b3fc2-3fb0-450a-baab-4a6d997cab41" providerId="ADAL" clId="{95865A87-ADC1-0B4E-984E-5C19C8004387}" dt="2021-12-10T18:44:09.846" v="1195" actId="1037"/>
        <pc:sldMkLst>
          <pc:docMk/>
          <pc:sldMk cId="35018471" sldId="266"/>
        </pc:sldMkLst>
        <pc:spChg chg="mod">
          <ac:chgData name="N Day (Staff)" userId="ca5b3fc2-3fb0-450a-baab-4a6d997cab41" providerId="ADAL" clId="{95865A87-ADC1-0B4E-984E-5C19C8004387}" dt="2021-12-10T18:38:01.864" v="985" actId="20577"/>
          <ac:spMkLst>
            <pc:docMk/>
            <pc:sldMk cId="35018471" sldId="266"/>
            <ac:spMk id="4" creationId="{F3326B83-ECCF-4DE0-8977-62A9455077BF}"/>
          </ac:spMkLst>
        </pc:spChg>
        <pc:spChg chg="mod">
          <ac:chgData name="N Day (Staff)" userId="ca5b3fc2-3fb0-450a-baab-4a6d997cab41" providerId="ADAL" clId="{95865A87-ADC1-0B4E-984E-5C19C8004387}" dt="2021-12-10T18:26:07.994" v="575" actId="1036"/>
          <ac:spMkLst>
            <pc:docMk/>
            <pc:sldMk cId="35018471" sldId="266"/>
            <ac:spMk id="5" creationId="{37FB74B0-489F-4F16-9953-04706C52F8E4}"/>
          </ac:spMkLst>
        </pc:spChg>
        <pc:spChg chg="mod">
          <ac:chgData name="N Day (Staff)" userId="ca5b3fc2-3fb0-450a-baab-4a6d997cab41" providerId="ADAL" clId="{95865A87-ADC1-0B4E-984E-5C19C8004387}" dt="2021-12-10T18:26:18.536" v="586" actId="1035"/>
          <ac:spMkLst>
            <pc:docMk/>
            <pc:sldMk cId="35018471" sldId="266"/>
            <ac:spMk id="6" creationId="{98255BA9-1278-44B3-B79B-19E0CD660AB6}"/>
          </ac:spMkLst>
        </pc:spChg>
        <pc:spChg chg="add mod">
          <ac:chgData name="N Day (Staff)" userId="ca5b3fc2-3fb0-450a-baab-4a6d997cab41" providerId="ADAL" clId="{95865A87-ADC1-0B4E-984E-5C19C8004387}" dt="2021-12-10T18:41:05.858" v="1166"/>
          <ac:spMkLst>
            <pc:docMk/>
            <pc:sldMk cId="35018471" sldId="266"/>
            <ac:spMk id="11" creationId="{5AD908ED-76E2-1F45-8D75-E7B1993B7BC7}"/>
          </ac:spMkLst>
        </pc:spChg>
        <pc:spChg chg="add mod">
          <ac:chgData name="N Day (Staff)" userId="ca5b3fc2-3fb0-450a-baab-4a6d997cab41" providerId="ADAL" clId="{95865A87-ADC1-0B4E-984E-5C19C8004387}" dt="2021-12-10T18:44:09.846" v="1195" actId="1037"/>
          <ac:spMkLst>
            <pc:docMk/>
            <pc:sldMk cId="35018471" sldId="266"/>
            <ac:spMk id="12" creationId="{6311574A-07DB-7C43-A894-57A0581250B0}"/>
          </ac:spMkLst>
        </pc:spChg>
        <pc:graphicFrameChg chg="mod modGraphic">
          <ac:chgData name="N Day (Staff)" userId="ca5b3fc2-3fb0-450a-baab-4a6d997cab41" providerId="ADAL" clId="{95865A87-ADC1-0B4E-984E-5C19C8004387}" dt="2021-12-10T18:43:51.393" v="1189" actId="1076"/>
          <ac:graphicFrameMkLst>
            <pc:docMk/>
            <pc:sldMk cId="35018471" sldId="266"/>
            <ac:graphicFrameMk id="10" creationId="{F255445D-BC4F-4ED0-A4B3-4F6A91550EB9}"/>
          </ac:graphicFrameMkLst>
        </pc:graphicFrameChg>
      </pc:sldChg>
      <pc:sldChg chg="addSp modSp add mod">
        <pc:chgData name="N Day (Staff)" userId="ca5b3fc2-3fb0-450a-baab-4a6d997cab41" providerId="ADAL" clId="{95865A87-ADC1-0B4E-984E-5C19C8004387}" dt="2021-12-10T18:44:22.454" v="1214" actId="1035"/>
        <pc:sldMkLst>
          <pc:docMk/>
          <pc:sldMk cId="582841950" sldId="267"/>
        </pc:sldMkLst>
        <pc:spChg chg="mod">
          <ac:chgData name="N Day (Staff)" userId="ca5b3fc2-3fb0-450a-baab-4a6d997cab41" providerId="ADAL" clId="{95865A87-ADC1-0B4E-984E-5C19C8004387}" dt="2021-12-10T18:38:08.716" v="986"/>
          <ac:spMkLst>
            <pc:docMk/>
            <pc:sldMk cId="582841950" sldId="267"/>
            <ac:spMk id="4" creationId="{F3326B83-ECCF-4DE0-8977-62A9455077BF}"/>
          </ac:spMkLst>
        </pc:spChg>
        <pc:spChg chg="mod">
          <ac:chgData name="N Day (Staff)" userId="ca5b3fc2-3fb0-450a-baab-4a6d997cab41" providerId="ADAL" clId="{95865A87-ADC1-0B4E-984E-5C19C8004387}" dt="2021-12-10T18:26:35.862" v="592" actId="404"/>
          <ac:spMkLst>
            <pc:docMk/>
            <pc:sldMk cId="582841950" sldId="267"/>
            <ac:spMk id="5" creationId="{37FB74B0-489F-4F16-9953-04706C52F8E4}"/>
          </ac:spMkLst>
        </pc:spChg>
        <pc:spChg chg="mod">
          <ac:chgData name="N Day (Staff)" userId="ca5b3fc2-3fb0-450a-baab-4a6d997cab41" providerId="ADAL" clId="{95865A87-ADC1-0B4E-984E-5C19C8004387}" dt="2021-12-10T18:26:40.794" v="593" actId="1076"/>
          <ac:spMkLst>
            <pc:docMk/>
            <pc:sldMk cId="582841950" sldId="267"/>
            <ac:spMk id="6" creationId="{98255BA9-1278-44B3-B79B-19E0CD660AB6}"/>
          </ac:spMkLst>
        </pc:spChg>
        <pc:spChg chg="add mod">
          <ac:chgData name="N Day (Staff)" userId="ca5b3fc2-3fb0-450a-baab-4a6d997cab41" providerId="ADAL" clId="{95865A87-ADC1-0B4E-984E-5C19C8004387}" dt="2021-12-10T18:26:30.628" v="590"/>
          <ac:spMkLst>
            <pc:docMk/>
            <pc:sldMk cId="582841950" sldId="267"/>
            <ac:spMk id="11" creationId="{99274C69-A240-AF4C-BA56-23996B101CEC}"/>
          </ac:spMkLst>
        </pc:spChg>
        <pc:spChg chg="add mod">
          <ac:chgData name="N Day (Staff)" userId="ca5b3fc2-3fb0-450a-baab-4a6d997cab41" providerId="ADAL" clId="{95865A87-ADC1-0B4E-984E-5C19C8004387}" dt="2021-12-10T18:44:22.454" v="1214" actId="1035"/>
          <ac:spMkLst>
            <pc:docMk/>
            <pc:sldMk cId="582841950" sldId="267"/>
            <ac:spMk id="12" creationId="{940E85BA-A2E0-DE43-9AE6-4438A703B228}"/>
          </ac:spMkLst>
        </pc:spChg>
        <pc:graphicFrameChg chg="mod modGraphic">
          <ac:chgData name="N Day (Staff)" userId="ca5b3fc2-3fb0-450a-baab-4a6d997cab41" providerId="ADAL" clId="{95865A87-ADC1-0B4E-984E-5C19C8004387}" dt="2021-12-10T18:36:32.073" v="962" actId="20577"/>
          <ac:graphicFrameMkLst>
            <pc:docMk/>
            <pc:sldMk cId="582841950" sldId="267"/>
            <ac:graphicFrameMk id="10" creationId="{F255445D-BC4F-4ED0-A4B3-4F6A91550EB9}"/>
          </ac:graphicFrameMkLst>
        </pc:graphicFrame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0477E604-4566-F349-B015-633281DA35A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5EE10EF-1983-2443-AB92-F52CA96A842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0C03DB-277B-F04D-8B46-DA9B715806A9}" type="datetimeFigureOut">
              <a:rPr lang="en-GB" smtClean="0"/>
              <a:t>10/12/2021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1ECCD05-52E9-7F4E-AA10-677945DCE63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FF5FA3B-F1D2-D542-B7D0-53EF8840C6B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AD1896-BD88-5A46-B749-08926D1280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494393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7CB722-F5D9-4740-9827-A0CAD428721E}" type="datetimeFigureOut">
              <a:rPr lang="en-GB" smtClean="0"/>
              <a:t>10/12/2021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75E734-D1C8-944B-BBCF-08E8F26BEB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38891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75E734-D1C8-944B-BBCF-08E8F26BEBB9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79806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Half-frame 6">
            <a:extLst>
              <a:ext uri="{FF2B5EF4-FFF2-40B4-BE49-F238E27FC236}">
                <a16:creationId xmlns:a16="http://schemas.microsoft.com/office/drawing/2014/main" id="{B85CB996-A7CA-B441-87A2-036A6FD95850}"/>
              </a:ext>
            </a:extLst>
          </p:cNvPr>
          <p:cNvSpPr/>
          <p:nvPr userDrawn="1"/>
        </p:nvSpPr>
        <p:spPr>
          <a:xfrm>
            <a:off x="0" y="0"/>
            <a:ext cx="6392254" cy="922945"/>
          </a:xfrm>
          <a:prstGeom prst="halfFrame">
            <a:avLst>
              <a:gd name="adj1" fmla="val 41667"/>
              <a:gd name="adj2" fmla="val 9259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0" bIns="0" rtlCol="0" anchor="t" anchorCtr="0"/>
          <a:lstStyle/>
          <a:p>
            <a:r>
              <a:rPr lang="en-GB" sz="2400" dirty="0">
                <a:solidFill>
                  <a:schemeClr val="bg2"/>
                </a:solidFill>
              </a:rPr>
              <a:t>InterwovenMaths.com</a:t>
            </a:r>
          </a:p>
        </p:txBody>
      </p:sp>
      <p:sp>
        <p:nvSpPr>
          <p:cNvPr id="8" name="Half-frame 7">
            <a:extLst>
              <a:ext uri="{FF2B5EF4-FFF2-40B4-BE49-F238E27FC236}">
                <a16:creationId xmlns:a16="http://schemas.microsoft.com/office/drawing/2014/main" id="{E1F8CDB2-CC46-8F43-85AC-587B64AAA38A}"/>
              </a:ext>
            </a:extLst>
          </p:cNvPr>
          <p:cNvSpPr/>
          <p:nvPr userDrawn="1"/>
        </p:nvSpPr>
        <p:spPr>
          <a:xfrm flipH="1" flipV="1">
            <a:off x="5799746" y="5944291"/>
            <a:ext cx="6392254" cy="922945"/>
          </a:xfrm>
          <a:prstGeom prst="halfFrame">
            <a:avLst>
              <a:gd name="adj1" fmla="val 41667"/>
              <a:gd name="adj2" fmla="val 9259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0" bIns="0" rtlCol="0" anchor="t" anchorCtr="0"/>
          <a:lstStyle/>
          <a:p>
            <a:endParaRPr lang="en-GB" sz="2400" dirty="0">
              <a:solidFill>
                <a:schemeClr val="bg2"/>
              </a:solidFill>
              <a:latin typeface="Bahnschrift" panose="020B0502040204020203" pitchFamily="34" charset="0"/>
            </a:endParaRP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F406F0E6-61E0-B54E-878A-9AC19F7BEDA2}"/>
              </a:ext>
            </a:extLst>
          </p:cNvPr>
          <p:cNvGrpSpPr/>
          <p:nvPr userDrawn="1"/>
        </p:nvGrpSpPr>
        <p:grpSpPr>
          <a:xfrm>
            <a:off x="11461615" y="95276"/>
            <a:ext cx="615950" cy="631529"/>
            <a:chOff x="11468100" y="108246"/>
            <a:chExt cx="615950" cy="631529"/>
          </a:xfrm>
        </p:grpSpPr>
        <p:pic>
          <p:nvPicPr>
            <p:cNvPr id="10" name="Graphic 9" descr="Alterations &amp; Tailoring outline">
              <a:extLst>
                <a:ext uri="{FF2B5EF4-FFF2-40B4-BE49-F238E27FC236}">
                  <a16:creationId xmlns:a16="http://schemas.microsoft.com/office/drawing/2014/main" id="{C0E2D3BF-97D2-F248-AF40-20CD5664F7E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1473541" y="108246"/>
              <a:ext cx="587829" cy="587829"/>
            </a:xfrm>
            <a:prstGeom prst="rect">
              <a:avLst/>
            </a:prstGeom>
          </p:spPr>
        </p:pic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169E41F2-D5AF-8348-9380-C08B4462416E}"/>
                </a:ext>
              </a:extLst>
            </p:cNvPr>
            <p:cNvSpPr/>
            <p:nvPr/>
          </p:nvSpPr>
          <p:spPr>
            <a:xfrm>
              <a:off x="11468100" y="123825"/>
              <a:ext cx="615950" cy="61595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2" name="Rectangle 11">
            <a:extLst>
              <a:ext uri="{FF2B5EF4-FFF2-40B4-BE49-F238E27FC236}">
                <a16:creationId xmlns:a16="http://schemas.microsoft.com/office/drawing/2014/main" id="{DDF35908-52AC-1948-859A-0BCF673CE791}"/>
              </a:ext>
            </a:extLst>
          </p:cNvPr>
          <p:cNvSpPr/>
          <p:nvPr userDrawn="1"/>
        </p:nvSpPr>
        <p:spPr>
          <a:xfrm>
            <a:off x="8423565" y="6446983"/>
            <a:ext cx="3731491" cy="39254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GB" sz="2000" dirty="0">
                <a:solidFill>
                  <a:schemeClr val="bg2"/>
                </a:solidFill>
              </a:rPr>
              <a:t>@nathanday314</a:t>
            </a:r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C52EC418-C4BE-284A-93B4-EDD588864D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07883"/>
            <a:ext cx="10515600" cy="1325563"/>
          </a:xfrm>
          <a:prstGeom prst="rect">
            <a:avLst/>
          </a:prstGeom>
        </p:spPr>
        <p:txBody>
          <a:bodyPr/>
          <a:lstStyle>
            <a:lvl1pPr algn="ctr">
              <a:defRPr sz="6000" b="1"/>
            </a:lvl1pPr>
          </a:lstStyle>
          <a:p>
            <a:r>
              <a:rPr lang="en-GB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1698742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ith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495000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ithSols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72725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romC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Half-frame 4">
            <a:extLst>
              <a:ext uri="{FF2B5EF4-FFF2-40B4-BE49-F238E27FC236}">
                <a16:creationId xmlns:a16="http://schemas.microsoft.com/office/drawing/2014/main" id="{D1C19C61-2604-A04F-887A-F4052AC4D348}"/>
              </a:ext>
            </a:extLst>
          </p:cNvPr>
          <p:cNvSpPr/>
          <p:nvPr userDrawn="1"/>
        </p:nvSpPr>
        <p:spPr>
          <a:xfrm>
            <a:off x="0" y="0"/>
            <a:ext cx="6392254" cy="922945"/>
          </a:xfrm>
          <a:prstGeom prst="halfFrame">
            <a:avLst>
              <a:gd name="adj1" fmla="val 41667"/>
              <a:gd name="adj2" fmla="val 9259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0" bIns="0" rtlCol="0" anchor="t" anchorCtr="0"/>
          <a:lstStyle/>
          <a:p>
            <a:r>
              <a:rPr lang="en-GB" sz="2400" dirty="0">
                <a:solidFill>
                  <a:schemeClr val="tx1"/>
                </a:solidFill>
              </a:rPr>
              <a:t>InterwovenMaths.com</a:t>
            </a:r>
          </a:p>
        </p:txBody>
      </p:sp>
      <p:sp>
        <p:nvSpPr>
          <p:cNvPr id="6" name="Half-frame 5">
            <a:extLst>
              <a:ext uri="{FF2B5EF4-FFF2-40B4-BE49-F238E27FC236}">
                <a16:creationId xmlns:a16="http://schemas.microsoft.com/office/drawing/2014/main" id="{AF547E31-B173-5141-9B5A-EC1326741D5A}"/>
              </a:ext>
            </a:extLst>
          </p:cNvPr>
          <p:cNvSpPr/>
          <p:nvPr userDrawn="1"/>
        </p:nvSpPr>
        <p:spPr>
          <a:xfrm flipH="1" flipV="1">
            <a:off x="5799746" y="5944291"/>
            <a:ext cx="6392254" cy="922945"/>
          </a:xfrm>
          <a:prstGeom prst="halfFrame">
            <a:avLst>
              <a:gd name="adj1" fmla="val 41667"/>
              <a:gd name="adj2" fmla="val 9259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0" bIns="0" rtlCol="0" anchor="t" anchorCtr="0"/>
          <a:lstStyle/>
          <a:p>
            <a:endParaRPr lang="en-GB" sz="2400" dirty="0">
              <a:solidFill>
                <a:schemeClr val="bg2"/>
              </a:solidFill>
              <a:latin typeface="Bahnschrift" panose="020B0502040204020203" pitchFamily="34" charset="0"/>
            </a:endParaRP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54E387D3-E798-1641-B0C5-37ABD30F660A}"/>
              </a:ext>
            </a:extLst>
          </p:cNvPr>
          <p:cNvGrpSpPr/>
          <p:nvPr userDrawn="1"/>
        </p:nvGrpSpPr>
        <p:grpSpPr>
          <a:xfrm>
            <a:off x="11461615" y="95276"/>
            <a:ext cx="615950" cy="631529"/>
            <a:chOff x="11461615" y="95276"/>
            <a:chExt cx="615950" cy="631529"/>
          </a:xfrm>
        </p:grpSpPr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CE9861C3-EDC0-614F-8C4D-D1136B4E41CB}"/>
                </a:ext>
              </a:extLst>
            </p:cNvPr>
            <p:cNvSpPr/>
            <p:nvPr/>
          </p:nvSpPr>
          <p:spPr>
            <a:xfrm>
              <a:off x="11461615" y="110855"/>
              <a:ext cx="615950" cy="61595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8" name="Graphic 7" descr="Alterations &amp; Tailoring outline">
              <a:extLst>
                <a:ext uri="{FF2B5EF4-FFF2-40B4-BE49-F238E27FC236}">
                  <a16:creationId xmlns:a16="http://schemas.microsoft.com/office/drawing/2014/main" id="{F6ACB839-002A-3F47-859B-5727A4ED819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1467056" y="95276"/>
              <a:ext cx="587829" cy="587829"/>
            </a:xfrm>
            <a:prstGeom prst="rect">
              <a:avLst/>
            </a:prstGeom>
          </p:spPr>
        </p:pic>
      </p:grpSp>
      <p:sp>
        <p:nvSpPr>
          <p:cNvPr id="10" name="Rectangle 9">
            <a:extLst>
              <a:ext uri="{FF2B5EF4-FFF2-40B4-BE49-F238E27FC236}">
                <a16:creationId xmlns:a16="http://schemas.microsoft.com/office/drawing/2014/main" id="{A0E722BC-3638-454D-8AC7-23D1772250C6}"/>
              </a:ext>
            </a:extLst>
          </p:cNvPr>
          <p:cNvSpPr/>
          <p:nvPr userDrawn="1"/>
        </p:nvSpPr>
        <p:spPr>
          <a:xfrm>
            <a:off x="8423565" y="6446983"/>
            <a:ext cx="3731491" cy="39254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GB" sz="2000" dirty="0">
                <a:solidFill>
                  <a:schemeClr val="tx1"/>
                </a:solidFill>
              </a:rPr>
              <a:t>@mrshawthorne7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1BC7462-0F28-B747-A707-E3B15818E678}"/>
              </a:ext>
            </a:extLst>
          </p:cNvPr>
          <p:cNvSpPr txBox="1"/>
          <p:nvPr userDrawn="1"/>
        </p:nvSpPr>
        <p:spPr>
          <a:xfrm>
            <a:off x="183015" y="372862"/>
            <a:ext cx="735755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4000" b="0" dirty="0">
                <a:solidFill>
                  <a:schemeClr val="bg2"/>
                </a:solidFill>
              </a:rPr>
              <a:t>Solving Linear Equations from…</a:t>
            </a:r>
          </a:p>
        </p:txBody>
      </p:sp>
      <p:sp>
        <p:nvSpPr>
          <p:cNvPr id="15" name="Title 12">
            <a:extLst>
              <a:ext uri="{FF2B5EF4-FFF2-40B4-BE49-F238E27FC236}">
                <a16:creationId xmlns:a16="http://schemas.microsoft.com/office/drawing/2014/main" id="{041FFABF-8174-234D-B585-A78CC71ACF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72300" y="262256"/>
            <a:ext cx="4495800" cy="823146"/>
          </a:xfrm>
          <a:prstGeom prst="rect">
            <a:avLst/>
          </a:prstGeom>
        </p:spPr>
        <p:txBody>
          <a:bodyPr/>
          <a:lstStyle>
            <a:lvl1pPr>
              <a:defRPr sz="5400" b="1">
                <a:solidFill>
                  <a:schemeClr val="bg2"/>
                </a:solidFill>
              </a:defRPr>
            </a:lvl1pPr>
          </a:lstStyle>
          <a:p>
            <a:r>
              <a:rPr lang="en-GB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2266464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romCSols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Half-frame 4">
            <a:extLst>
              <a:ext uri="{FF2B5EF4-FFF2-40B4-BE49-F238E27FC236}">
                <a16:creationId xmlns:a16="http://schemas.microsoft.com/office/drawing/2014/main" id="{D1C19C61-2604-A04F-887A-F4052AC4D348}"/>
              </a:ext>
            </a:extLst>
          </p:cNvPr>
          <p:cNvSpPr/>
          <p:nvPr userDrawn="1"/>
        </p:nvSpPr>
        <p:spPr>
          <a:xfrm>
            <a:off x="0" y="0"/>
            <a:ext cx="6392254" cy="922945"/>
          </a:xfrm>
          <a:prstGeom prst="halfFrame">
            <a:avLst>
              <a:gd name="adj1" fmla="val 41667"/>
              <a:gd name="adj2" fmla="val 9259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0" bIns="0" rtlCol="0" anchor="t" anchorCtr="0"/>
          <a:lstStyle/>
          <a:p>
            <a:r>
              <a:rPr lang="en-GB" sz="2400" dirty="0">
                <a:solidFill>
                  <a:schemeClr val="tx1"/>
                </a:solidFill>
              </a:rPr>
              <a:t>InterwovenMaths.com</a:t>
            </a:r>
          </a:p>
        </p:txBody>
      </p:sp>
      <p:sp>
        <p:nvSpPr>
          <p:cNvPr id="6" name="Half-frame 5">
            <a:extLst>
              <a:ext uri="{FF2B5EF4-FFF2-40B4-BE49-F238E27FC236}">
                <a16:creationId xmlns:a16="http://schemas.microsoft.com/office/drawing/2014/main" id="{AF547E31-B173-5141-9B5A-EC1326741D5A}"/>
              </a:ext>
            </a:extLst>
          </p:cNvPr>
          <p:cNvSpPr/>
          <p:nvPr userDrawn="1"/>
        </p:nvSpPr>
        <p:spPr>
          <a:xfrm flipH="1" flipV="1">
            <a:off x="5799746" y="5944291"/>
            <a:ext cx="6392254" cy="922945"/>
          </a:xfrm>
          <a:prstGeom prst="halfFrame">
            <a:avLst>
              <a:gd name="adj1" fmla="val 41667"/>
              <a:gd name="adj2" fmla="val 9259"/>
            </a:avLst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0" bIns="0" rtlCol="0" anchor="t" anchorCtr="0"/>
          <a:lstStyle/>
          <a:p>
            <a:endParaRPr lang="en-GB" sz="2400" dirty="0">
              <a:solidFill>
                <a:schemeClr val="bg2"/>
              </a:solidFill>
              <a:latin typeface="Bahnschrift" panose="020B0502040204020203" pitchFamily="34" charset="0"/>
            </a:endParaRP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54E387D3-E798-1641-B0C5-37ABD30F660A}"/>
              </a:ext>
            </a:extLst>
          </p:cNvPr>
          <p:cNvGrpSpPr/>
          <p:nvPr userDrawn="1"/>
        </p:nvGrpSpPr>
        <p:grpSpPr>
          <a:xfrm>
            <a:off x="11461615" y="95276"/>
            <a:ext cx="615950" cy="631529"/>
            <a:chOff x="11461615" y="95276"/>
            <a:chExt cx="615950" cy="631529"/>
          </a:xfrm>
        </p:grpSpPr>
        <p:pic>
          <p:nvPicPr>
            <p:cNvPr id="8" name="Graphic 7" descr="Alterations &amp; Tailoring outline">
              <a:extLst>
                <a:ext uri="{FF2B5EF4-FFF2-40B4-BE49-F238E27FC236}">
                  <a16:creationId xmlns:a16="http://schemas.microsoft.com/office/drawing/2014/main" id="{F6ACB839-002A-3F47-859B-5727A4ED819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1467056" y="95276"/>
              <a:ext cx="587829" cy="587829"/>
            </a:xfrm>
            <a:prstGeom prst="rect">
              <a:avLst/>
            </a:prstGeom>
          </p:spPr>
        </p:pic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CE9861C3-EDC0-614F-8C4D-D1136B4E41CB}"/>
                </a:ext>
              </a:extLst>
            </p:cNvPr>
            <p:cNvSpPr/>
            <p:nvPr/>
          </p:nvSpPr>
          <p:spPr>
            <a:xfrm>
              <a:off x="11461615" y="110855"/>
              <a:ext cx="615950" cy="615950"/>
            </a:xfrm>
            <a:prstGeom prst="ellipse">
              <a:avLst/>
            </a:prstGeom>
            <a:noFill/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0" name="Rectangle 9">
            <a:extLst>
              <a:ext uri="{FF2B5EF4-FFF2-40B4-BE49-F238E27FC236}">
                <a16:creationId xmlns:a16="http://schemas.microsoft.com/office/drawing/2014/main" id="{A0E722BC-3638-454D-8AC7-23D1772250C6}"/>
              </a:ext>
            </a:extLst>
          </p:cNvPr>
          <p:cNvSpPr/>
          <p:nvPr userDrawn="1"/>
        </p:nvSpPr>
        <p:spPr>
          <a:xfrm>
            <a:off x="8423565" y="6446983"/>
            <a:ext cx="3731491" cy="39254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GB" sz="2000" dirty="0">
                <a:solidFill>
                  <a:schemeClr val="tx1"/>
                </a:solidFill>
              </a:rPr>
              <a:t>@mrshawthorne7</a:t>
            </a:r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604A9FA4-5B41-7846-94C8-AE6EC13012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66792" y="319149"/>
            <a:ext cx="4495800" cy="823146"/>
          </a:xfrm>
          <a:prstGeom prst="rect">
            <a:avLst/>
          </a:prstGeom>
        </p:spPr>
        <p:txBody>
          <a:bodyPr/>
          <a:lstStyle>
            <a:lvl1pPr>
              <a:defRPr sz="4000" b="1">
                <a:solidFill>
                  <a:schemeClr val="bg2"/>
                </a:solidFill>
              </a:defRPr>
            </a:lvl1pPr>
          </a:lstStyle>
          <a:p>
            <a:r>
              <a:rPr lang="en-GB" dirty="0"/>
              <a:t>Click to edit Master title style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DF8AD2D-EBC2-3049-98D6-2079A067E748}"/>
              </a:ext>
            </a:extLst>
          </p:cNvPr>
          <p:cNvSpPr txBox="1"/>
          <p:nvPr userDrawn="1"/>
        </p:nvSpPr>
        <p:spPr>
          <a:xfrm>
            <a:off x="106015" y="401737"/>
            <a:ext cx="73575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2800" b="0" dirty="0">
                <a:solidFill>
                  <a:schemeClr val="bg2"/>
                </a:solidFill>
              </a:rPr>
              <a:t>Solving Linear Equations from…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480A56A-9316-2A47-8E5F-ED92FA6905C2}"/>
              </a:ext>
            </a:extLst>
          </p:cNvPr>
          <p:cNvSpPr txBox="1"/>
          <p:nvPr userDrawn="1"/>
        </p:nvSpPr>
        <p:spPr>
          <a:xfrm rot="1238043">
            <a:off x="9518493" y="369490"/>
            <a:ext cx="2837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4800" b="1" u="sng" dirty="0">
                <a:solidFill>
                  <a:srgbClr val="C00000"/>
                </a:solidFill>
              </a:rPr>
              <a:t>Solutions</a:t>
            </a:r>
          </a:p>
        </p:txBody>
      </p:sp>
    </p:spTree>
    <p:extLst>
      <p:ext uri="{BB962C8B-B14F-4D97-AF65-F5344CB8AC3E}">
        <p14:creationId xmlns:p14="http://schemas.microsoft.com/office/powerpoint/2010/main" val="986557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6151408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7" r:id="rId2"/>
    <p:sldLayoutId id="2147483668" r:id="rId3"/>
    <p:sldLayoutId id="2147483670" r:id="rId4"/>
    <p:sldLayoutId id="2147483669" r:id="rId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alf-frame 3">
            <a:extLst>
              <a:ext uri="{FF2B5EF4-FFF2-40B4-BE49-F238E27FC236}">
                <a16:creationId xmlns:a16="http://schemas.microsoft.com/office/drawing/2014/main" id="{88FA8F2C-883F-4D01-99C8-8C040F58CC3A}"/>
              </a:ext>
            </a:extLst>
          </p:cNvPr>
          <p:cNvSpPr/>
          <p:nvPr/>
        </p:nvSpPr>
        <p:spPr>
          <a:xfrm>
            <a:off x="2772" y="2772"/>
            <a:ext cx="6392254" cy="922945"/>
          </a:xfrm>
          <a:prstGeom prst="halfFrame">
            <a:avLst>
              <a:gd name="adj1" fmla="val 41667"/>
              <a:gd name="adj2" fmla="val 9259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0" bIns="0" rtlCol="0" anchor="t" anchorCtr="0"/>
          <a:lstStyle/>
          <a:p>
            <a:r>
              <a:rPr lang="en-GB" sz="2400" dirty="0">
                <a:solidFill>
                  <a:schemeClr val="tx1"/>
                </a:solidFill>
              </a:rPr>
              <a:t>InterwovenMaths.com</a:t>
            </a:r>
          </a:p>
        </p:txBody>
      </p:sp>
      <p:sp>
        <p:nvSpPr>
          <p:cNvPr id="3" name="Half-frame 4">
            <a:extLst>
              <a:ext uri="{FF2B5EF4-FFF2-40B4-BE49-F238E27FC236}">
                <a16:creationId xmlns:a16="http://schemas.microsoft.com/office/drawing/2014/main" id="{CFD13466-0683-4379-BC93-4509D8769527}"/>
              </a:ext>
            </a:extLst>
          </p:cNvPr>
          <p:cNvSpPr/>
          <p:nvPr/>
        </p:nvSpPr>
        <p:spPr>
          <a:xfrm flipH="1" flipV="1">
            <a:off x="5802518" y="5947063"/>
            <a:ext cx="6392254" cy="922945"/>
          </a:xfrm>
          <a:prstGeom prst="halfFrame">
            <a:avLst>
              <a:gd name="adj1" fmla="val 41667"/>
              <a:gd name="adj2" fmla="val 9259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0" bIns="0" rtlCol="0" anchor="t" anchorCtr="0"/>
          <a:lstStyle/>
          <a:p>
            <a:endParaRPr lang="en-GB" sz="2400" dirty="0">
              <a:solidFill>
                <a:schemeClr val="bg2"/>
              </a:solidFill>
              <a:latin typeface="Bahnschrift" panose="020B0502040204020203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3326B83-ECCF-4DE0-8977-62A9455077BF}"/>
              </a:ext>
            </a:extLst>
          </p:cNvPr>
          <p:cNvSpPr/>
          <p:nvPr/>
        </p:nvSpPr>
        <p:spPr>
          <a:xfrm>
            <a:off x="8426337" y="6449755"/>
            <a:ext cx="3731491" cy="39254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GB" sz="2000" dirty="0">
                <a:solidFill>
                  <a:schemeClr val="tx1"/>
                </a:solidFill>
              </a:rPr>
              <a:t>@</a:t>
            </a:r>
            <a:r>
              <a:rPr lang="en-GB" sz="2000" dirty="0" err="1">
                <a:solidFill>
                  <a:schemeClr val="tx1"/>
                </a:solidFill>
              </a:rPr>
              <a:t>Jshmtn</a:t>
            </a:r>
            <a:endParaRPr lang="en-GB" sz="2000" dirty="0">
              <a:solidFill>
                <a:schemeClr val="tx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7FB74B0-489F-4F16-9953-04706C52F8E4}"/>
              </a:ext>
            </a:extLst>
          </p:cNvPr>
          <p:cNvSpPr txBox="1"/>
          <p:nvPr/>
        </p:nvSpPr>
        <p:spPr>
          <a:xfrm>
            <a:off x="185787" y="375634"/>
            <a:ext cx="735755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3200" dirty="0">
                <a:solidFill>
                  <a:schemeClr val="bg2"/>
                </a:solidFill>
              </a:rPr>
              <a:t>Area and Perimeter with</a:t>
            </a:r>
            <a:r>
              <a:rPr lang="en-GB" sz="3200" b="0" dirty="0">
                <a:solidFill>
                  <a:schemeClr val="bg2"/>
                </a:solidFill>
              </a:rPr>
              <a:t>…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98255BA9-1278-44B3-B79B-19E0CD660AB6}"/>
              </a:ext>
            </a:extLst>
          </p:cNvPr>
          <p:cNvSpPr txBox="1">
            <a:spLocks/>
          </p:cNvSpPr>
          <p:nvPr/>
        </p:nvSpPr>
        <p:spPr>
          <a:xfrm>
            <a:off x="5176401" y="197456"/>
            <a:ext cx="4733879" cy="823146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5400" b="1" dirty="0">
                <a:solidFill>
                  <a:schemeClr val="bg2"/>
                </a:solidFill>
              </a:rPr>
              <a:t>Standard Form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8B2D9261-4AEF-4BEE-94B7-AF2B359915DF}"/>
              </a:ext>
            </a:extLst>
          </p:cNvPr>
          <p:cNvGrpSpPr/>
          <p:nvPr/>
        </p:nvGrpSpPr>
        <p:grpSpPr>
          <a:xfrm>
            <a:off x="11464387" y="98048"/>
            <a:ext cx="615950" cy="631529"/>
            <a:chOff x="11461615" y="95276"/>
            <a:chExt cx="615950" cy="631529"/>
          </a:xfrm>
        </p:grpSpPr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1F4B08EE-E1C2-4C0D-87BF-0C7A6A135A44}"/>
                </a:ext>
              </a:extLst>
            </p:cNvPr>
            <p:cNvSpPr/>
            <p:nvPr/>
          </p:nvSpPr>
          <p:spPr>
            <a:xfrm>
              <a:off x="11461615" y="110855"/>
              <a:ext cx="615950" cy="61595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9" name="Graphic 8" descr="Alterations &amp; Tailoring outline">
              <a:extLst>
                <a:ext uri="{FF2B5EF4-FFF2-40B4-BE49-F238E27FC236}">
                  <a16:creationId xmlns:a16="http://schemas.microsoft.com/office/drawing/2014/main" id="{10D150D8-7648-4AA8-B257-7377BEC7789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11467056" y="95276"/>
              <a:ext cx="587829" cy="587829"/>
            </a:xfrm>
            <a:prstGeom prst="rect">
              <a:avLst/>
            </a:prstGeom>
          </p:spPr>
        </p:pic>
      </p:grpSp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10" name="Table 9">
                <a:extLst>
                  <a:ext uri="{FF2B5EF4-FFF2-40B4-BE49-F238E27FC236}">
                    <a16:creationId xmlns:a16="http://schemas.microsoft.com/office/drawing/2014/main" id="{F255445D-BC4F-4ED0-A4B3-4F6A91550EB9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240350087"/>
                  </p:ext>
                </p:extLst>
              </p:nvPr>
            </p:nvGraphicFramePr>
            <p:xfrm>
              <a:off x="298337" y="1490804"/>
              <a:ext cx="11341210" cy="4904166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616063">
                      <a:extLst>
                        <a:ext uri="{9D8B030D-6E8A-4147-A177-3AD203B41FA5}">
                          <a16:colId xmlns:a16="http://schemas.microsoft.com/office/drawing/2014/main" val="2818293655"/>
                        </a:ext>
                      </a:extLst>
                    </a:gridCol>
                    <a:gridCol w="1838073">
                      <a:extLst>
                        <a:ext uri="{9D8B030D-6E8A-4147-A177-3AD203B41FA5}">
                          <a16:colId xmlns:a16="http://schemas.microsoft.com/office/drawing/2014/main" val="3568068411"/>
                        </a:ext>
                      </a:extLst>
                    </a:gridCol>
                    <a:gridCol w="1838073">
                      <a:extLst>
                        <a:ext uri="{9D8B030D-6E8A-4147-A177-3AD203B41FA5}">
                          <a16:colId xmlns:a16="http://schemas.microsoft.com/office/drawing/2014/main" val="2059316638"/>
                        </a:ext>
                      </a:extLst>
                    </a:gridCol>
                    <a:gridCol w="1838073">
                      <a:extLst>
                        <a:ext uri="{9D8B030D-6E8A-4147-A177-3AD203B41FA5}">
                          <a16:colId xmlns:a16="http://schemas.microsoft.com/office/drawing/2014/main" val="2795930486"/>
                        </a:ext>
                      </a:extLst>
                    </a:gridCol>
                    <a:gridCol w="1838073">
                      <a:extLst>
                        <a:ext uri="{9D8B030D-6E8A-4147-A177-3AD203B41FA5}">
                          <a16:colId xmlns:a16="http://schemas.microsoft.com/office/drawing/2014/main" val="407936301"/>
                        </a:ext>
                      </a:extLst>
                    </a:gridCol>
                    <a:gridCol w="913167">
                      <a:extLst>
                        <a:ext uri="{9D8B030D-6E8A-4147-A177-3AD203B41FA5}">
                          <a16:colId xmlns:a16="http://schemas.microsoft.com/office/drawing/2014/main" val="3990206228"/>
                        </a:ext>
                      </a:extLst>
                    </a:gridCol>
                    <a:gridCol w="1706527">
                      <a:extLst>
                        <a:ext uri="{9D8B030D-6E8A-4147-A177-3AD203B41FA5}">
                          <a16:colId xmlns:a16="http://schemas.microsoft.com/office/drawing/2014/main" val="872231475"/>
                        </a:ext>
                      </a:extLst>
                    </a:gridCol>
                    <a:gridCol w="753161">
                      <a:extLst>
                        <a:ext uri="{9D8B030D-6E8A-4147-A177-3AD203B41FA5}">
                          <a16:colId xmlns:a16="http://schemas.microsoft.com/office/drawing/2014/main" val="3856083685"/>
                        </a:ext>
                      </a:extLst>
                    </a:gridCol>
                  </a:tblGrid>
                  <a:tr h="697926">
                    <a:tc>
                      <a:txBody>
                        <a:bodyPr/>
                        <a:lstStyle/>
                        <a:p>
                          <a:pPr algn="ctr"/>
                          <a:endParaRPr lang="en-GB" sz="2800" b="1" dirty="0">
                            <a:solidFill>
                              <a:schemeClr val="bg2"/>
                            </a:solidFill>
                            <a:latin typeface="+mn-lt"/>
                          </a:endParaRPr>
                        </a:p>
                      </a:txBody>
                      <a:tcPr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2800" b="1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𝒘</m:t>
                              </m:r>
                            </m:oMath>
                          </a14:m>
                          <a:r>
                            <a:rPr lang="en-GB" sz="2800" b="1" dirty="0">
                              <a:solidFill>
                                <a:schemeClr val="bg2"/>
                              </a:solidFill>
                              <a:latin typeface="+mn-lt"/>
                            </a:rPr>
                            <a:t> </a:t>
                          </a:r>
                        </a:p>
                      </a:txBody>
                      <a:tcPr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2800" b="1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𝒉</m:t>
                              </m:r>
                            </m:oMath>
                          </a14:m>
                          <a:r>
                            <a:rPr lang="en-GB" sz="2800" b="1" dirty="0">
                              <a:solidFill>
                                <a:schemeClr val="bg2"/>
                              </a:solidFill>
                              <a:latin typeface="+mn-lt"/>
                            </a:rPr>
                            <a:t> </a:t>
                          </a:r>
                        </a:p>
                      </a:txBody>
                      <a:tcPr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800" b="1" dirty="0">
                              <a:solidFill>
                                <a:schemeClr val="bg2"/>
                              </a:solidFill>
                              <a:latin typeface="+mn-lt"/>
                            </a:rPr>
                            <a:t>Area</a:t>
                          </a:r>
                        </a:p>
                      </a:txBody>
                      <a:tcPr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800" b="1" dirty="0">
                              <a:solidFill>
                                <a:schemeClr val="bg2"/>
                              </a:solidFill>
                              <a:latin typeface="+mn-lt"/>
                            </a:rPr>
                            <a:t>Perimeter</a:t>
                          </a:r>
                        </a:p>
                      </a:txBody>
                      <a:tcPr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>
                            <a:solidFill>
                              <a:schemeClr val="accent1"/>
                            </a:solidFill>
                            <a:latin typeface="+mn-lt"/>
                          </a:endParaRPr>
                        </a:p>
                      </a:txBody>
                      <a:tcPr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2000" dirty="0">
                            <a:solidFill>
                              <a:schemeClr val="bg2"/>
                            </a:solidFill>
                            <a:latin typeface="+mn-lt"/>
                          </a:endParaRP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2000" dirty="0">
                            <a:solidFill>
                              <a:schemeClr val="bg2"/>
                            </a:solidFill>
                            <a:latin typeface="+mn-lt"/>
                          </a:endParaRP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204324353"/>
                      </a:ext>
                    </a:extLst>
                  </a:tr>
                  <a:tr h="697926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80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1)</a:t>
                          </a:r>
                        </a:p>
                      </a:txBody>
                      <a:tcPr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28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3×</m:t>
                              </m:r>
                              <m:sSup>
                                <m:sSupPr>
                                  <m:ctrlPr>
                                    <a:rPr lang="en-GB" sz="2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2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2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  <m:t>6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sz="2800" dirty="0">
                              <a:solidFill>
                                <a:schemeClr val="bg2"/>
                              </a:solidFill>
                              <a:latin typeface="+mn-lt"/>
                            </a:rPr>
                            <a:t> </a:t>
                          </a:r>
                        </a:p>
                      </a:txBody>
                      <a:tcPr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28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4×</m:t>
                              </m:r>
                              <m:sSup>
                                <m:sSupPr>
                                  <m:ctrlPr>
                                    <a:rPr lang="en-GB" sz="2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2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2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  <m:t>6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sz="2800" dirty="0">
                              <a:solidFill>
                                <a:schemeClr val="bg2"/>
                              </a:solidFill>
                              <a:latin typeface="+mn-lt"/>
                            </a:rPr>
                            <a:t> </a:t>
                          </a:r>
                        </a:p>
                      </a:txBody>
                      <a:tcPr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800" dirty="0">
                            <a:solidFill>
                              <a:srgbClr val="C00000"/>
                            </a:solidFill>
                            <a:latin typeface="+mn-lt"/>
                          </a:endParaRPr>
                        </a:p>
                      </a:txBody>
                      <a:tcPr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2800" dirty="0">
                            <a:solidFill>
                              <a:srgbClr val="C00000"/>
                            </a:solidFill>
                            <a:latin typeface="+mn-lt"/>
                          </a:endParaRPr>
                        </a:p>
                      </a:txBody>
                      <a:tcPr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>
                            <a:solidFill>
                              <a:schemeClr val="accent1"/>
                            </a:solidFill>
                            <a:latin typeface="+mn-lt"/>
                          </a:endParaRPr>
                        </a:p>
                      </a:txBody>
                      <a:tcPr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4000" dirty="0">
                            <a:solidFill>
                              <a:schemeClr val="bg2"/>
                            </a:solidFill>
                            <a:latin typeface="+mn-lt"/>
                          </a:endParaRPr>
                        </a:p>
                      </a:txBody>
                      <a:tcPr>
                        <a:lnL w="381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4000" dirty="0">
                            <a:solidFill>
                              <a:schemeClr val="bg2"/>
                            </a:solidFill>
                            <a:latin typeface="+mn-lt"/>
                          </a:endParaRPr>
                        </a:p>
                      </a:txBody>
                      <a:tcPr>
                        <a:lnL w="381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74699632"/>
                      </a:ext>
                    </a:extLst>
                  </a:tr>
                  <a:tr h="697926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80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2)</a:t>
                          </a:r>
                        </a:p>
                      </a:txBody>
                      <a:tcPr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28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9×</m:t>
                              </m:r>
                              <m:sSup>
                                <m:sSupPr>
                                  <m:ctrlPr>
                                    <a:rPr lang="en-GB" sz="2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2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2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  <m:t>5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sz="2800" dirty="0">
                              <a:solidFill>
                                <a:schemeClr val="bg2"/>
                              </a:solidFill>
                              <a:latin typeface="+mn-lt"/>
                            </a:rPr>
                            <a:t> </a:t>
                          </a:r>
                        </a:p>
                      </a:txBody>
                      <a:tcPr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28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1.2×</m:t>
                              </m:r>
                              <m:sSup>
                                <m:sSupPr>
                                  <m:ctrlPr>
                                    <a:rPr lang="en-GB" sz="2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2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2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  <m:t>6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sz="2800" dirty="0">
                              <a:solidFill>
                                <a:schemeClr val="bg2"/>
                              </a:solidFill>
                              <a:latin typeface="+mn-lt"/>
                            </a:rPr>
                            <a:t> </a:t>
                          </a:r>
                        </a:p>
                      </a:txBody>
                      <a:tcPr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2800" dirty="0">
                            <a:solidFill>
                              <a:srgbClr val="C00000"/>
                            </a:solidFill>
                            <a:latin typeface="+mn-lt"/>
                          </a:endParaRPr>
                        </a:p>
                      </a:txBody>
                      <a:tcPr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2800" dirty="0">
                            <a:solidFill>
                              <a:srgbClr val="C00000"/>
                            </a:solidFill>
                            <a:latin typeface="+mn-lt"/>
                          </a:endParaRPr>
                        </a:p>
                      </a:txBody>
                      <a:tcPr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>
                            <a:solidFill>
                              <a:schemeClr val="accent1"/>
                            </a:solidFill>
                            <a:latin typeface="+mn-lt"/>
                          </a:endParaRPr>
                        </a:p>
                      </a:txBody>
                      <a:tcPr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4000" dirty="0">
                            <a:solidFill>
                              <a:schemeClr val="bg2"/>
                            </a:solidFill>
                            <a:latin typeface="+mn-lt"/>
                          </a:endParaRPr>
                        </a:p>
                      </a:txBody>
                      <a:tcPr>
                        <a:lnL w="381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4000" dirty="0">
                            <a:solidFill>
                              <a:schemeClr val="bg2"/>
                            </a:solidFill>
                            <a:latin typeface="+mn-lt"/>
                          </a:endParaRPr>
                        </a:p>
                      </a:txBody>
                      <a:tcPr>
                        <a:lnL w="381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242948420"/>
                      </a:ext>
                    </a:extLst>
                  </a:tr>
                  <a:tr h="697926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80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3)</a:t>
                          </a:r>
                        </a:p>
                      </a:txBody>
                      <a:tcPr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2800" dirty="0">
                            <a:solidFill>
                              <a:srgbClr val="C00000"/>
                            </a:solidFill>
                            <a:latin typeface="+mn-lt"/>
                          </a:endParaRPr>
                        </a:p>
                      </a:txBody>
                      <a:tcPr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28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3×</m:t>
                              </m:r>
                              <m:sSup>
                                <m:sSupPr>
                                  <m:ctrlPr>
                                    <a:rPr lang="en-GB" sz="2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2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2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sz="2800" dirty="0">
                              <a:solidFill>
                                <a:schemeClr val="bg2"/>
                              </a:solidFill>
                              <a:latin typeface="+mn-lt"/>
                            </a:rPr>
                            <a:t> </a:t>
                          </a:r>
                        </a:p>
                      </a:txBody>
                      <a:tcPr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28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2.4×</m:t>
                              </m:r>
                              <m:sSup>
                                <m:sSupPr>
                                  <m:ctrlPr>
                                    <a:rPr lang="en-GB" sz="2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2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2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  <m:t>8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sz="2800" dirty="0">
                              <a:solidFill>
                                <a:schemeClr val="bg2"/>
                              </a:solidFill>
                              <a:latin typeface="+mn-lt"/>
                            </a:rPr>
                            <a:t> </a:t>
                          </a:r>
                        </a:p>
                      </a:txBody>
                      <a:tcPr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2800" dirty="0">
                              <a:solidFill>
                                <a:srgbClr val="C00000"/>
                              </a:solidFill>
                              <a:latin typeface="+mn-lt"/>
                            </a:rPr>
                            <a:t> </a:t>
                          </a:r>
                        </a:p>
                      </a:txBody>
                      <a:tcPr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>
                            <a:solidFill>
                              <a:schemeClr val="accent1"/>
                            </a:solidFill>
                            <a:latin typeface="+mn-lt"/>
                          </a:endParaRPr>
                        </a:p>
                      </a:txBody>
                      <a:tcPr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4000" dirty="0">
                            <a:solidFill>
                              <a:schemeClr val="bg2"/>
                            </a:solidFill>
                            <a:latin typeface="+mn-lt"/>
                          </a:endParaRPr>
                        </a:p>
                      </a:txBody>
                      <a:tcPr>
                        <a:lnL w="381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GB" sz="4000" b="0" dirty="0">
                              <a:solidFill>
                                <a:schemeClr val="bg2"/>
                              </a:solidFill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en-GB" sz="40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</m:oMath>
                          </a14:m>
                          <a:r>
                            <a:rPr lang="en-GB" sz="4000" dirty="0">
                              <a:solidFill>
                                <a:schemeClr val="bg2"/>
                              </a:solidFill>
                              <a:latin typeface="+mn-lt"/>
                            </a:rPr>
                            <a:t> </a:t>
                          </a:r>
                        </a:p>
                      </a:txBody>
                      <a:tcPr anchor="ctr">
                        <a:lnL w="381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4099561251"/>
                      </a:ext>
                    </a:extLst>
                  </a:tr>
                  <a:tr h="697926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80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4)</a:t>
                          </a:r>
                        </a:p>
                      </a:txBody>
                      <a:tcPr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28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3×</m:t>
                              </m:r>
                              <m:sSup>
                                <m:sSupPr>
                                  <m:ctrlPr>
                                    <a:rPr lang="en-GB" sz="2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2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2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  <m:t>5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sz="2800" dirty="0">
                              <a:solidFill>
                                <a:schemeClr val="bg2"/>
                              </a:solidFill>
                              <a:latin typeface="+mn-lt"/>
                            </a:rPr>
                            <a:t> </a:t>
                          </a:r>
                        </a:p>
                      </a:txBody>
                      <a:tcPr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2800" dirty="0">
                            <a:solidFill>
                              <a:srgbClr val="C00000"/>
                            </a:solidFill>
                            <a:latin typeface="+mn-lt"/>
                          </a:endParaRPr>
                        </a:p>
                      </a:txBody>
                      <a:tcPr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2800" dirty="0">
                            <a:solidFill>
                              <a:srgbClr val="C00000"/>
                            </a:solidFill>
                            <a:latin typeface="+mn-lt"/>
                          </a:endParaRPr>
                        </a:p>
                      </a:txBody>
                      <a:tcPr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28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6.6×</m:t>
                              </m:r>
                              <m:sSup>
                                <m:sSupPr>
                                  <m:ctrlPr>
                                    <a:rPr lang="en-GB" sz="2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2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2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  <m:t>6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sz="2800" dirty="0">
                              <a:solidFill>
                                <a:schemeClr val="bg2"/>
                              </a:solidFill>
                              <a:latin typeface="+mn-lt"/>
                            </a:rPr>
                            <a:t> </a:t>
                          </a:r>
                        </a:p>
                      </a:txBody>
                      <a:tcPr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>
                            <a:solidFill>
                              <a:schemeClr val="accent1"/>
                            </a:solidFill>
                            <a:latin typeface="+mn-lt"/>
                          </a:endParaRPr>
                        </a:p>
                      </a:txBody>
                      <a:tcPr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4000" dirty="0">
                            <a:solidFill>
                              <a:schemeClr val="bg2"/>
                            </a:solidFill>
                            <a:latin typeface="+mn-lt"/>
                          </a:endParaRPr>
                        </a:p>
                      </a:txBody>
                      <a:tcPr>
                        <a:lnL w="381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4000" dirty="0">
                            <a:solidFill>
                              <a:schemeClr val="bg2"/>
                            </a:solidFill>
                            <a:latin typeface="+mn-lt"/>
                          </a:endParaRPr>
                        </a:p>
                      </a:txBody>
                      <a:tcPr>
                        <a:lnL w="381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906120721"/>
                      </a:ext>
                    </a:extLst>
                  </a:tr>
                  <a:tr h="697926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80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5)</a:t>
                          </a:r>
                        </a:p>
                      </a:txBody>
                      <a:tcPr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2800" dirty="0">
                            <a:solidFill>
                              <a:srgbClr val="C00000"/>
                            </a:solidFill>
                            <a:latin typeface="+mn-lt"/>
                          </a:endParaRPr>
                        </a:p>
                      </a:txBody>
                      <a:tcPr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28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3×</m:t>
                              </m:r>
                              <m:sSup>
                                <m:sSupPr>
                                  <m:ctrlPr>
                                    <a:rPr lang="en-GB" sz="2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2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2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sz="2800" dirty="0">
                              <a:solidFill>
                                <a:schemeClr val="bg2"/>
                              </a:solidFill>
                              <a:latin typeface="+mn-lt"/>
                            </a:rPr>
                            <a:t> </a:t>
                          </a:r>
                        </a:p>
                      </a:txBody>
                      <a:tcPr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2800" b="0" i="1" smtClean="0">
                                    <a:solidFill>
                                      <a:schemeClr val="bg2"/>
                                    </a:solidFill>
                                    <a:latin typeface="Cambria Math" panose="02040503050406030204" pitchFamily="18" charset="0"/>
                                  </a:rPr>
                                  <m:t>6×</m:t>
                                </m:r>
                                <m:sSup>
                                  <m:sSupPr>
                                    <m:ctrlPr>
                                      <a:rPr lang="en-GB" sz="2800" b="0" i="1" smtClean="0">
                                        <a:solidFill>
                                          <a:schemeClr val="bg2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GB" sz="2800" b="0" i="1" smtClean="0">
                                        <a:solidFill>
                                          <a:schemeClr val="bg2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10</m:t>
                                    </m:r>
                                  </m:e>
                                  <m:sup>
                                    <m:r>
                                      <a:rPr lang="en-GB" sz="2800" b="0" i="1" smtClean="0">
                                        <a:solidFill>
                                          <a:schemeClr val="bg2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7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GB" sz="2800" dirty="0">
                            <a:solidFill>
                              <a:schemeClr val="bg2"/>
                            </a:solidFill>
                            <a:latin typeface="+mn-lt"/>
                          </a:endParaRPr>
                        </a:p>
                      </a:txBody>
                      <a:tcPr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2800" dirty="0">
                            <a:solidFill>
                              <a:srgbClr val="C00000"/>
                            </a:solidFill>
                            <a:latin typeface="+mn-lt"/>
                          </a:endParaRPr>
                        </a:p>
                      </a:txBody>
                      <a:tcPr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>
                            <a:solidFill>
                              <a:schemeClr val="accent1"/>
                            </a:solidFill>
                            <a:latin typeface="+mn-lt"/>
                          </a:endParaRPr>
                        </a:p>
                      </a:txBody>
                      <a:tcPr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4000" dirty="0">
                            <a:solidFill>
                              <a:schemeClr val="bg2"/>
                            </a:solidFill>
                            <a:latin typeface="+mn-lt"/>
                          </a:endParaRPr>
                        </a:p>
                      </a:txBody>
                      <a:tcPr>
                        <a:lnL w="381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4000" dirty="0">
                            <a:solidFill>
                              <a:schemeClr val="bg2"/>
                            </a:solidFill>
                            <a:latin typeface="+mn-lt"/>
                          </a:endParaRPr>
                        </a:p>
                      </a:txBody>
                      <a:tcPr>
                        <a:lnL w="381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58371519"/>
                      </a:ext>
                    </a:extLst>
                  </a:tr>
                  <a:tr h="697926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80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6)</a:t>
                          </a:r>
                        </a:p>
                      </a:txBody>
                      <a:tcPr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2800" dirty="0">
                            <a:solidFill>
                              <a:srgbClr val="C00000"/>
                            </a:solidFill>
                            <a:latin typeface="+mn-lt"/>
                          </a:endParaRPr>
                        </a:p>
                      </a:txBody>
                      <a:tcPr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2800" dirty="0">
                            <a:solidFill>
                              <a:srgbClr val="C00000"/>
                            </a:solidFill>
                            <a:latin typeface="+mn-lt"/>
                          </a:endParaRPr>
                        </a:p>
                      </a:txBody>
                      <a:tcPr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28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6×</m:t>
                              </m:r>
                              <m:sSup>
                                <m:sSupPr>
                                  <m:ctrlPr>
                                    <a:rPr lang="en-GB" sz="2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2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2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  <m:t>12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sz="2800" dirty="0">
                              <a:solidFill>
                                <a:schemeClr val="bg2"/>
                              </a:solidFill>
                              <a:latin typeface="+mn-lt"/>
                            </a:rPr>
                            <a:t> </a:t>
                          </a:r>
                        </a:p>
                      </a:txBody>
                      <a:tcPr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28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1×</m:t>
                              </m:r>
                              <m:sSup>
                                <m:sSupPr>
                                  <m:ctrlPr>
                                    <a:rPr lang="en-GB" sz="2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2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2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  <m:t>7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sz="2800" dirty="0">
                              <a:solidFill>
                                <a:schemeClr val="bg2"/>
                              </a:solidFill>
                              <a:latin typeface="+mn-lt"/>
                            </a:rPr>
                            <a:t> </a:t>
                          </a:r>
                        </a:p>
                      </a:txBody>
                      <a:tcPr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>
                            <a:solidFill>
                              <a:schemeClr val="accent1"/>
                            </a:solidFill>
                            <a:latin typeface="+mn-lt"/>
                          </a:endParaRPr>
                        </a:p>
                      </a:txBody>
                      <a:tcPr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40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𝑤</m:t>
                              </m:r>
                            </m:oMath>
                          </a14:m>
                          <a:r>
                            <a:rPr lang="en-GB" sz="4000" dirty="0">
                              <a:solidFill>
                                <a:schemeClr val="bg2"/>
                              </a:solidFill>
                              <a:latin typeface="+mn-lt"/>
                            </a:rPr>
                            <a:t> </a:t>
                          </a:r>
                        </a:p>
                      </a:txBody>
                      <a:tcPr marL="45720" marR="45720" marT="0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4000" dirty="0">
                            <a:solidFill>
                              <a:schemeClr val="bg2"/>
                            </a:solidFill>
                            <a:latin typeface="+mn-lt"/>
                          </a:endParaRP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995447993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10" name="Table 9">
                <a:extLst>
                  <a:ext uri="{FF2B5EF4-FFF2-40B4-BE49-F238E27FC236}">
                    <a16:creationId xmlns:a16="http://schemas.microsoft.com/office/drawing/2014/main" id="{F255445D-BC4F-4ED0-A4B3-4F6A91550EB9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240350087"/>
                  </p:ext>
                </p:extLst>
              </p:nvPr>
            </p:nvGraphicFramePr>
            <p:xfrm>
              <a:off x="298337" y="1490804"/>
              <a:ext cx="11341210" cy="4904166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616063">
                      <a:extLst>
                        <a:ext uri="{9D8B030D-6E8A-4147-A177-3AD203B41FA5}">
                          <a16:colId xmlns:a16="http://schemas.microsoft.com/office/drawing/2014/main" val="2818293655"/>
                        </a:ext>
                      </a:extLst>
                    </a:gridCol>
                    <a:gridCol w="1838073">
                      <a:extLst>
                        <a:ext uri="{9D8B030D-6E8A-4147-A177-3AD203B41FA5}">
                          <a16:colId xmlns:a16="http://schemas.microsoft.com/office/drawing/2014/main" val="3568068411"/>
                        </a:ext>
                      </a:extLst>
                    </a:gridCol>
                    <a:gridCol w="1838073">
                      <a:extLst>
                        <a:ext uri="{9D8B030D-6E8A-4147-A177-3AD203B41FA5}">
                          <a16:colId xmlns:a16="http://schemas.microsoft.com/office/drawing/2014/main" val="2059316638"/>
                        </a:ext>
                      </a:extLst>
                    </a:gridCol>
                    <a:gridCol w="1838073">
                      <a:extLst>
                        <a:ext uri="{9D8B030D-6E8A-4147-A177-3AD203B41FA5}">
                          <a16:colId xmlns:a16="http://schemas.microsoft.com/office/drawing/2014/main" val="2795930486"/>
                        </a:ext>
                      </a:extLst>
                    </a:gridCol>
                    <a:gridCol w="1838073">
                      <a:extLst>
                        <a:ext uri="{9D8B030D-6E8A-4147-A177-3AD203B41FA5}">
                          <a16:colId xmlns:a16="http://schemas.microsoft.com/office/drawing/2014/main" val="407936301"/>
                        </a:ext>
                      </a:extLst>
                    </a:gridCol>
                    <a:gridCol w="913167">
                      <a:extLst>
                        <a:ext uri="{9D8B030D-6E8A-4147-A177-3AD203B41FA5}">
                          <a16:colId xmlns:a16="http://schemas.microsoft.com/office/drawing/2014/main" val="3990206228"/>
                        </a:ext>
                      </a:extLst>
                    </a:gridCol>
                    <a:gridCol w="1706527">
                      <a:extLst>
                        <a:ext uri="{9D8B030D-6E8A-4147-A177-3AD203B41FA5}">
                          <a16:colId xmlns:a16="http://schemas.microsoft.com/office/drawing/2014/main" val="872231475"/>
                        </a:ext>
                      </a:extLst>
                    </a:gridCol>
                    <a:gridCol w="753161">
                      <a:extLst>
                        <a:ext uri="{9D8B030D-6E8A-4147-A177-3AD203B41FA5}">
                          <a16:colId xmlns:a16="http://schemas.microsoft.com/office/drawing/2014/main" val="3856083685"/>
                        </a:ext>
                      </a:extLst>
                    </a:gridCol>
                  </a:tblGrid>
                  <a:tr h="697926">
                    <a:tc>
                      <a:txBody>
                        <a:bodyPr/>
                        <a:lstStyle/>
                        <a:p>
                          <a:pPr algn="ctr"/>
                          <a:endParaRPr lang="en-GB" sz="2800" b="1" dirty="0">
                            <a:solidFill>
                              <a:schemeClr val="bg2"/>
                            </a:solidFill>
                            <a:latin typeface="+mn-lt"/>
                          </a:endParaRPr>
                        </a:p>
                      </a:txBody>
                      <a:tcPr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5"/>
                          <a:stretch>
                            <a:fillRect l="-34028" r="-486806" b="-61454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5"/>
                          <a:stretch>
                            <a:fillRect l="-133103" r="-383448" b="-61454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800" b="1" dirty="0">
                              <a:solidFill>
                                <a:schemeClr val="bg2"/>
                              </a:solidFill>
                              <a:latin typeface="+mn-lt"/>
                            </a:rPr>
                            <a:t>Area</a:t>
                          </a:r>
                        </a:p>
                      </a:txBody>
                      <a:tcPr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800" b="1" dirty="0">
                              <a:solidFill>
                                <a:schemeClr val="bg2"/>
                              </a:solidFill>
                              <a:latin typeface="+mn-lt"/>
                            </a:rPr>
                            <a:t>Perimeter</a:t>
                          </a:r>
                        </a:p>
                      </a:txBody>
                      <a:tcPr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>
                            <a:solidFill>
                              <a:schemeClr val="accent1"/>
                            </a:solidFill>
                            <a:latin typeface="+mn-lt"/>
                          </a:endParaRPr>
                        </a:p>
                      </a:txBody>
                      <a:tcPr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2000" dirty="0">
                            <a:solidFill>
                              <a:schemeClr val="bg2"/>
                            </a:solidFill>
                            <a:latin typeface="+mn-lt"/>
                          </a:endParaRP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2000" dirty="0">
                            <a:solidFill>
                              <a:schemeClr val="bg2"/>
                            </a:solidFill>
                            <a:latin typeface="+mn-lt"/>
                          </a:endParaRP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204324353"/>
                      </a:ext>
                    </a:extLst>
                  </a:tr>
                  <a:tr h="7010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80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1)</a:t>
                          </a:r>
                        </a:p>
                      </a:txBody>
                      <a:tcPr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5"/>
                          <a:stretch>
                            <a:fillRect l="-34028" t="-100000" r="-486806" b="-51454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5"/>
                          <a:stretch>
                            <a:fillRect l="-133103" t="-100000" r="-383448" b="-51454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800" dirty="0">
                            <a:solidFill>
                              <a:srgbClr val="C00000"/>
                            </a:solidFill>
                            <a:latin typeface="+mn-lt"/>
                          </a:endParaRPr>
                        </a:p>
                      </a:txBody>
                      <a:tcPr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2800" dirty="0">
                            <a:solidFill>
                              <a:srgbClr val="C00000"/>
                            </a:solidFill>
                            <a:latin typeface="+mn-lt"/>
                          </a:endParaRPr>
                        </a:p>
                      </a:txBody>
                      <a:tcPr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>
                            <a:solidFill>
                              <a:schemeClr val="accent1"/>
                            </a:solidFill>
                            <a:latin typeface="+mn-lt"/>
                          </a:endParaRPr>
                        </a:p>
                      </a:txBody>
                      <a:tcPr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4000" dirty="0">
                            <a:solidFill>
                              <a:schemeClr val="bg2"/>
                            </a:solidFill>
                            <a:latin typeface="+mn-lt"/>
                          </a:endParaRPr>
                        </a:p>
                      </a:txBody>
                      <a:tcPr>
                        <a:lnL w="381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4000" dirty="0">
                            <a:solidFill>
                              <a:schemeClr val="bg2"/>
                            </a:solidFill>
                            <a:latin typeface="+mn-lt"/>
                          </a:endParaRPr>
                        </a:p>
                      </a:txBody>
                      <a:tcPr>
                        <a:lnL w="381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74699632"/>
                      </a:ext>
                    </a:extLst>
                  </a:tr>
                  <a:tr h="7010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80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2)</a:t>
                          </a:r>
                        </a:p>
                      </a:txBody>
                      <a:tcPr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5"/>
                          <a:stretch>
                            <a:fillRect l="-34028" t="-196429" r="-486806" b="-40535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5"/>
                          <a:stretch>
                            <a:fillRect l="-133103" t="-196429" r="-383448" b="-40535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2800" dirty="0">
                            <a:solidFill>
                              <a:srgbClr val="C00000"/>
                            </a:solidFill>
                            <a:latin typeface="+mn-lt"/>
                          </a:endParaRPr>
                        </a:p>
                      </a:txBody>
                      <a:tcPr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2800" dirty="0">
                            <a:solidFill>
                              <a:srgbClr val="C00000"/>
                            </a:solidFill>
                            <a:latin typeface="+mn-lt"/>
                          </a:endParaRPr>
                        </a:p>
                      </a:txBody>
                      <a:tcPr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>
                            <a:solidFill>
                              <a:schemeClr val="accent1"/>
                            </a:solidFill>
                            <a:latin typeface="+mn-lt"/>
                          </a:endParaRPr>
                        </a:p>
                      </a:txBody>
                      <a:tcPr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4000" dirty="0">
                            <a:solidFill>
                              <a:schemeClr val="bg2"/>
                            </a:solidFill>
                            <a:latin typeface="+mn-lt"/>
                          </a:endParaRPr>
                        </a:p>
                      </a:txBody>
                      <a:tcPr>
                        <a:lnL w="381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4000" dirty="0">
                            <a:solidFill>
                              <a:schemeClr val="bg2"/>
                            </a:solidFill>
                            <a:latin typeface="+mn-lt"/>
                          </a:endParaRPr>
                        </a:p>
                      </a:txBody>
                      <a:tcPr>
                        <a:lnL w="381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242948420"/>
                      </a:ext>
                    </a:extLst>
                  </a:tr>
                  <a:tr h="7010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80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3)</a:t>
                          </a:r>
                        </a:p>
                      </a:txBody>
                      <a:tcPr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2800" dirty="0">
                            <a:solidFill>
                              <a:srgbClr val="C00000"/>
                            </a:solidFill>
                            <a:latin typeface="+mn-lt"/>
                          </a:endParaRPr>
                        </a:p>
                      </a:txBody>
                      <a:tcPr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5"/>
                          <a:stretch>
                            <a:fillRect l="-133103" t="-301818" r="-383448" b="-31272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5"/>
                          <a:stretch>
                            <a:fillRect l="-233103" t="-301818" r="-283448" b="-31272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2800" dirty="0">
                              <a:solidFill>
                                <a:srgbClr val="C00000"/>
                              </a:solidFill>
                              <a:latin typeface="+mn-lt"/>
                            </a:rPr>
                            <a:t> </a:t>
                          </a:r>
                        </a:p>
                      </a:txBody>
                      <a:tcPr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>
                            <a:solidFill>
                              <a:schemeClr val="accent1"/>
                            </a:solidFill>
                            <a:latin typeface="+mn-lt"/>
                          </a:endParaRPr>
                        </a:p>
                      </a:txBody>
                      <a:tcPr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4000" dirty="0">
                            <a:solidFill>
                              <a:schemeClr val="bg2"/>
                            </a:solidFill>
                            <a:latin typeface="+mn-lt"/>
                          </a:endParaRPr>
                        </a:p>
                      </a:txBody>
                      <a:tcPr>
                        <a:lnL w="381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381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5"/>
                          <a:stretch>
                            <a:fillRect l="-1415254" t="-301818" b="-31272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4099561251"/>
                      </a:ext>
                    </a:extLst>
                  </a:tr>
                  <a:tr h="7010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80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4)</a:t>
                          </a:r>
                        </a:p>
                      </a:txBody>
                      <a:tcPr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5"/>
                          <a:stretch>
                            <a:fillRect l="-34028" t="-401818" r="-486806" b="-21272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2800" dirty="0">
                            <a:solidFill>
                              <a:srgbClr val="C00000"/>
                            </a:solidFill>
                            <a:latin typeface="+mn-lt"/>
                          </a:endParaRPr>
                        </a:p>
                      </a:txBody>
                      <a:tcPr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2800" dirty="0">
                            <a:solidFill>
                              <a:srgbClr val="C00000"/>
                            </a:solidFill>
                            <a:latin typeface="+mn-lt"/>
                          </a:endParaRPr>
                        </a:p>
                      </a:txBody>
                      <a:tcPr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5"/>
                          <a:stretch>
                            <a:fillRect l="-333103" t="-401818" r="-183448" b="-21272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>
                            <a:solidFill>
                              <a:schemeClr val="accent1"/>
                            </a:solidFill>
                            <a:latin typeface="+mn-lt"/>
                          </a:endParaRPr>
                        </a:p>
                      </a:txBody>
                      <a:tcPr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4000" dirty="0">
                            <a:solidFill>
                              <a:schemeClr val="bg2"/>
                            </a:solidFill>
                            <a:latin typeface="+mn-lt"/>
                          </a:endParaRPr>
                        </a:p>
                      </a:txBody>
                      <a:tcPr>
                        <a:lnL w="381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4000" dirty="0">
                            <a:solidFill>
                              <a:schemeClr val="bg2"/>
                            </a:solidFill>
                            <a:latin typeface="+mn-lt"/>
                          </a:endParaRPr>
                        </a:p>
                      </a:txBody>
                      <a:tcPr>
                        <a:lnL w="381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906120721"/>
                      </a:ext>
                    </a:extLst>
                  </a:tr>
                  <a:tr h="7010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80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5)</a:t>
                          </a:r>
                        </a:p>
                      </a:txBody>
                      <a:tcPr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2800" dirty="0">
                            <a:solidFill>
                              <a:srgbClr val="C00000"/>
                            </a:solidFill>
                            <a:latin typeface="+mn-lt"/>
                          </a:endParaRPr>
                        </a:p>
                      </a:txBody>
                      <a:tcPr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5"/>
                          <a:stretch>
                            <a:fillRect l="-133103" t="-492857" r="-383448" b="-10892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5"/>
                          <a:stretch>
                            <a:fillRect l="-233103" t="-492857" r="-283448" b="-10892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2800" dirty="0">
                            <a:solidFill>
                              <a:srgbClr val="C00000"/>
                            </a:solidFill>
                            <a:latin typeface="+mn-lt"/>
                          </a:endParaRPr>
                        </a:p>
                      </a:txBody>
                      <a:tcPr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>
                            <a:solidFill>
                              <a:schemeClr val="accent1"/>
                            </a:solidFill>
                            <a:latin typeface="+mn-lt"/>
                          </a:endParaRPr>
                        </a:p>
                      </a:txBody>
                      <a:tcPr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4000" dirty="0">
                            <a:solidFill>
                              <a:schemeClr val="bg2"/>
                            </a:solidFill>
                            <a:latin typeface="+mn-lt"/>
                          </a:endParaRPr>
                        </a:p>
                      </a:txBody>
                      <a:tcPr>
                        <a:lnL w="381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4000" dirty="0">
                            <a:solidFill>
                              <a:schemeClr val="bg2"/>
                            </a:solidFill>
                            <a:latin typeface="+mn-lt"/>
                          </a:endParaRPr>
                        </a:p>
                      </a:txBody>
                      <a:tcPr>
                        <a:lnL w="381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58371519"/>
                      </a:ext>
                    </a:extLst>
                  </a:tr>
                  <a:tr h="7010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80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6)</a:t>
                          </a:r>
                        </a:p>
                      </a:txBody>
                      <a:tcPr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2800" dirty="0">
                            <a:solidFill>
                              <a:srgbClr val="C00000"/>
                            </a:solidFill>
                            <a:latin typeface="+mn-lt"/>
                          </a:endParaRPr>
                        </a:p>
                      </a:txBody>
                      <a:tcPr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2800" dirty="0">
                            <a:solidFill>
                              <a:srgbClr val="C00000"/>
                            </a:solidFill>
                            <a:latin typeface="+mn-lt"/>
                          </a:endParaRPr>
                        </a:p>
                      </a:txBody>
                      <a:tcPr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5"/>
                          <a:stretch>
                            <a:fillRect l="-233103" t="-603636" r="-283448" b="-1090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5"/>
                          <a:stretch>
                            <a:fillRect l="-333103" t="-603636" r="-183448" b="-1090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>
                            <a:solidFill>
                              <a:schemeClr val="accent1"/>
                            </a:solidFill>
                            <a:latin typeface="+mn-lt"/>
                          </a:endParaRPr>
                        </a:p>
                      </a:txBody>
                      <a:tcPr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45720" marR="45720" marT="0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5"/>
                          <a:stretch>
                            <a:fillRect l="-518519" t="-603636" r="-43704" b="-1090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4000" dirty="0">
                            <a:solidFill>
                              <a:schemeClr val="bg2"/>
                            </a:solidFill>
                            <a:latin typeface="+mn-lt"/>
                          </a:endParaRP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995447993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11" name="TextBox 10">
            <a:extLst>
              <a:ext uri="{FF2B5EF4-FFF2-40B4-BE49-F238E27FC236}">
                <a16:creationId xmlns:a16="http://schemas.microsoft.com/office/drawing/2014/main" id="{8AF870ED-BBE0-FB40-9E50-783D95BCE8A1}"/>
              </a:ext>
            </a:extLst>
          </p:cNvPr>
          <p:cNvSpPr txBox="1"/>
          <p:nvPr/>
        </p:nvSpPr>
        <p:spPr>
          <a:xfrm>
            <a:off x="898972" y="1075387"/>
            <a:ext cx="987014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bg2"/>
                </a:solidFill>
              </a:rPr>
              <a:t>Fill in the gaps, giving all answers in standard form. </a:t>
            </a:r>
          </a:p>
        </p:txBody>
      </p:sp>
    </p:spTree>
    <p:extLst>
      <p:ext uri="{BB962C8B-B14F-4D97-AF65-F5344CB8AC3E}">
        <p14:creationId xmlns:p14="http://schemas.microsoft.com/office/powerpoint/2010/main" val="9444829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alf-frame 3">
            <a:extLst>
              <a:ext uri="{FF2B5EF4-FFF2-40B4-BE49-F238E27FC236}">
                <a16:creationId xmlns:a16="http://schemas.microsoft.com/office/drawing/2014/main" id="{88FA8F2C-883F-4D01-99C8-8C040F58CC3A}"/>
              </a:ext>
            </a:extLst>
          </p:cNvPr>
          <p:cNvSpPr/>
          <p:nvPr/>
        </p:nvSpPr>
        <p:spPr>
          <a:xfrm>
            <a:off x="2772" y="2772"/>
            <a:ext cx="6392254" cy="922945"/>
          </a:xfrm>
          <a:prstGeom prst="halfFrame">
            <a:avLst>
              <a:gd name="adj1" fmla="val 41667"/>
              <a:gd name="adj2" fmla="val 9259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0" bIns="0" rtlCol="0" anchor="t" anchorCtr="0"/>
          <a:lstStyle/>
          <a:p>
            <a:r>
              <a:rPr lang="en-GB" sz="2400" dirty="0">
                <a:solidFill>
                  <a:schemeClr val="tx1"/>
                </a:solidFill>
              </a:rPr>
              <a:t>InterwovenMaths.com</a:t>
            </a:r>
          </a:p>
        </p:txBody>
      </p:sp>
      <p:sp>
        <p:nvSpPr>
          <p:cNvPr id="3" name="Half-frame 4">
            <a:extLst>
              <a:ext uri="{FF2B5EF4-FFF2-40B4-BE49-F238E27FC236}">
                <a16:creationId xmlns:a16="http://schemas.microsoft.com/office/drawing/2014/main" id="{CFD13466-0683-4379-BC93-4509D8769527}"/>
              </a:ext>
            </a:extLst>
          </p:cNvPr>
          <p:cNvSpPr/>
          <p:nvPr/>
        </p:nvSpPr>
        <p:spPr>
          <a:xfrm flipH="1" flipV="1">
            <a:off x="5802518" y="5947063"/>
            <a:ext cx="6392254" cy="922945"/>
          </a:xfrm>
          <a:prstGeom prst="halfFrame">
            <a:avLst>
              <a:gd name="adj1" fmla="val 41667"/>
              <a:gd name="adj2" fmla="val 9259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0" bIns="0" rtlCol="0" anchor="t" anchorCtr="0"/>
          <a:lstStyle/>
          <a:p>
            <a:endParaRPr lang="en-GB" sz="2400" dirty="0">
              <a:solidFill>
                <a:schemeClr val="bg2"/>
              </a:solidFill>
              <a:latin typeface="Bahnschrift" panose="020B0502040204020203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3326B83-ECCF-4DE0-8977-62A9455077BF}"/>
              </a:ext>
            </a:extLst>
          </p:cNvPr>
          <p:cNvSpPr/>
          <p:nvPr/>
        </p:nvSpPr>
        <p:spPr>
          <a:xfrm>
            <a:off x="8426337" y="6449755"/>
            <a:ext cx="3731491" cy="39254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GB" sz="2000" dirty="0">
                <a:solidFill>
                  <a:schemeClr val="tx1"/>
                </a:solidFill>
              </a:rPr>
              <a:t>@nathanday314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7FB74B0-489F-4F16-9953-04706C52F8E4}"/>
              </a:ext>
            </a:extLst>
          </p:cNvPr>
          <p:cNvSpPr txBox="1"/>
          <p:nvPr/>
        </p:nvSpPr>
        <p:spPr>
          <a:xfrm>
            <a:off x="185787" y="420459"/>
            <a:ext cx="735755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3000" dirty="0">
                <a:solidFill>
                  <a:schemeClr val="bg2"/>
                </a:solidFill>
              </a:rPr>
              <a:t>Area, Perimeter, and Pythagoras with</a:t>
            </a:r>
            <a:r>
              <a:rPr lang="en-GB" sz="3000" b="0" dirty="0">
                <a:solidFill>
                  <a:schemeClr val="bg2"/>
                </a:solidFill>
              </a:rPr>
              <a:t>…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98255BA9-1278-44B3-B79B-19E0CD660AB6}"/>
              </a:ext>
            </a:extLst>
          </p:cNvPr>
          <p:cNvSpPr txBox="1">
            <a:spLocks/>
          </p:cNvSpPr>
          <p:nvPr/>
        </p:nvSpPr>
        <p:spPr>
          <a:xfrm>
            <a:off x="6560047" y="251186"/>
            <a:ext cx="4733879" cy="823146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5000" b="1" dirty="0">
                <a:solidFill>
                  <a:schemeClr val="bg2"/>
                </a:solidFill>
              </a:rPr>
              <a:t>Standard Form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8B2D9261-4AEF-4BEE-94B7-AF2B359915DF}"/>
              </a:ext>
            </a:extLst>
          </p:cNvPr>
          <p:cNvGrpSpPr/>
          <p:nvPr/>
        </p:nvGrpSpPr>
        <p:grpSpPr>
          <a:xfrm>
            <a:off x="11464387" y="98048"/>
            <a:ext cx="615950" cy="631529"/>
            <a:chOff x="11461615" y="95276"/>
            <a:chExt cx="615950" cy="631529"/>
          </a:xfrm>
        </p:grpSpPr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1F4B08EE-E1C2-4C0D-87BF-0C7A6A135A44}"/>
                </a:ext>
              </a:extLst>
            </p:cNvPr>
            <p:cNvSpPr/>
            <p:nvPr/>
          </p:nvSpPr>
          <p:spPr>
            <a:xfrm>
              <a:off x="11461615" y="110855"/>
              <a:ext cx="615950" cy="61595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9" name="Graphic 8" descr="Alterations &amp; Tailoring outline">
              <a:extLst>
                <a:ext uri="{FF2B5EF4-FFF2-40B4-BE49-F238E27FC236}">
                  <a16:creationId xmlns:a16="http://schemas.microsoft.com/office/drawing/2014/main" id="{10D150D8-7648-4AA8-B257-7377BEC7789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1467056" y="95276"/>
              <a:ext cx="587829" cy="587829"/>
            </a:xfrm>
            <a:prstGeom prst="rect">
              <a:avLst/>
            </a:prstGeom>
          </p:spPr>
        </p:pic>
      </p:grpSp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10" name="Table 9">
                <a:extLst>
                  <a:ext uri="{FF2B5EF4-FFF2-40B4-BE49-F238E27FC236}">
                    <a16:creationId xmlns:a16="http://schemas.microsoft.com/office/drawing/2014/main" id="{F255445D-BC4F-4ED0-A4B3-4F6A91550EB9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668652050"/>
                  </p:ext>
                </p:extLst>
              </p:nvPr>
            </p:nvGraphicFramePr>
            <p:xfrm>
              <a:off x="298337" y="1490804"/>
              <a:ext cx="11651616" cy="4904166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562275">
                      <a:extLst>
                        <a:ext uri="{9D8B030D-6E8A-4147-A177-3AD203B41FA5}">
                          <a16:colId xmlns:a16="http://schemas.microsoft.com/office/drawing/2014/main" val="2818293655"/>
                        </a:ext>
                      </a:extLst>
                    </a:gridCol>
                    <a:gridCol w="1723016">
                      <a:extLst>
                        <a:ext uri="{9D8B030D-6E8A-4147-A177-3AD203B41FA5}">
                          <a16:colId xmlns:a16="http://schemas.microsoft.com/office/drawing/2014/main" val="3568068411"/>
                        </a:ext>
                      </a:extLst>
                    </a:gridCol>
                    <a:gridCol w="1723016">
                      <a:extLst>
                        <a:ext uri="{9D8B030D-6E8A-4147-A177-3AD203B41FA5}">
                          <a16:colId xmlns:a16="http://schemas.microsoft.com/office/drawing/2014/main" val="2059316638"/>
                        </a:ext>
                      </a:extLst>
                    </a:gridCol>
                    <a:gridCol w="1723016">
                      <a:extLst>
                        <a:ext uri="{9D8B030D-6E8A-4147-A177-3AD203B41FA5}">
                          <a16:colId xmlns:a16="http://schemas.microsoft.com/office/drawing/2014/main" val="4148045944"/>
                        </a:ext>
                      </a:extLst>
                    </a:gridCol>
                    <a:gridCol w="1723016">
                      <a:extLst>
                        <a:ext uri="{9D8B030D-6E8A-4147-A177-3AD203B41FA5}">
                          <a16:colId xmlns:a16="http://schemas.microsoft.com/office/drawing/2014/main" val="2795930486"/>
                        </a:ext>
                      </a:extLst>
                    </a:gridCol>
                    <a:gridCol w="1723016">
                      <a:extLst>
                        <a:ext uri="{9D8B030D-6E8A-4147-A177-3AD203B41FA5}">
                          <a16:colId xmlns:a16="http://schemas.microsoft.com/office/drawing/2014/main" val="407936301"/>
                        </a:ext>
                      </a:extLst>
                    </a:gridCol>
                    <a:gridCol w="739317">
                      <a:extLst>
                        <a:ext uri="{9D8B030D-6E8A-4147-A177-3AD203B41FA5}">
                          <a16:colId xmlns:a16="http://schemas.microsoft.com/office/drawing/2014/main" val="3990206228"/>
                        </a:ext>
                      </a:extLst>
                    </a:gridCol>
                    <a:gridCol w="1381509">
                      <a:extLst>
                        <a:ext uri="{9D8B030D-6E8A-4147-A177-3AD203B41FA5}">
                          <a16:colId xmlns:a16="http://schemas.microsoft.com/office/drawing/2014/main" val="872231475"/>
                        </a:ext>
                      </a:extLst>
                    </a:gridCol>
                    <a:gridCol w="353435">
                      <a:extLst>
                        <a:ext uri="{9D8B030D-6E8A-4147-A177-3AD203B41FA5}">
                          <a16:colId xmlns:a16="http://schemas.microsoft.com/office/drawing/2014/main" val="3856083685"/>
                        </a:ext>
                      </a:extLst>
                    </a:gridCol>
                  </a:tblGrid>
                  <a:tr h="697926">
                    <a:tc>
                      <a:txBody>
                        <a:bodyPr/>
                        <a:lstStyle/>
                        <a:p>
                          <a:pPr algn="ctr"/>
                          <a:endParaRPr lang="en-GB" sz="2800" b="1" dirty="0">
                            <a:solidFill>
                              <a:schemeClr val="bg2"/>
                            </a:solidFill>
                            <a:latin typeface="+mn-lt"/>
                          </a:endParaRPr>
                        </a:p>
                      </a:txBody>
                      <a:tcPr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2600" b="1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𝒂</m:t>
                              </m:r>
                            </m:oMath>
                          </a14:m>
                          <a:r>
                            <a:rPr lang="en-GB" sz="2600" b="1" dirty="0">
                              <a:solidFill>
                                <a:schemeClr val="bg2"/>
                              </a:solidFill>
                              <a:latin typeface="+mn-lt"/>
                            </a:rPr>
                            <a:t> </a:t>
                          </a:r>
                        </a:p>
                      </a:txBody>
                      <a:tcPr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2600" b="1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𝒃</m:t>
                              </m:r>
                            </m:oMath>
                          </a14:m>
                          <a:r>
                            <a:rPr lang="en-GB" sz="2600" b="1" dirty="0">
                              <a:solidFill>
                                <a:schemeClr val="bg2"/>
                              </a:solidFill>
                              <a:latin typeface="+mn-lt"/>
                            </a:rPr>
                            <a:t> </a:t>
                          </a:r>
                        </a:p>
                      </a:txBody>
                      <a:tcPr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2600" b="1" i="1" dirty="0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𝒄</m:t>
                              </m:r>
                            </m:oMath>
                          </a14:m>
                          <a:r>
                            <a:rPr lang="en-GB" sz="2600" b="1" dirty="0">
                              <a:solidFill>
                                <a:schemeClr val="bg2"/>
                              </a:solidFill>
                              <a:latin typeface="+mn-lt"/>
                            </a:rPr>
                            <a:t> </a:t>
                          </a:r>
                        </a:p>
                      </a:txBody>
                      <a:tcPr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600" b="1" dirty="0">
                              <a:solidFill>
                                <a:schemeClr val="bg2"/>
                              </a:solidFill>
                              <a:latin typeface="+mn-lt"/>
                            </a:rPr>
                            <a:t>Area</a:t>
                          </a:r>
                        </a:p>
                      </a:txBody>
                      <a:tcPr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600" b="1" dirty="0">
                              <a:solidFill>
                                <a:schemeClr val="bg2"/>
                              </a:solidFill>
                              <a:latin typeface="+mn-lt"/>
                            </a:rPr>
                            <a:t>Perimeter</a:t>
                          </a:r>
                        </a:p>
                      </a:txBody>
                      <a:tcPr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>
                            <a:solidFill>
                              <a:schemeClr val="accent1"/>
                            </a:solidFill>
                            <a:latin typeface="+mn-lt"/>
                          </a:endParaRPr>
                        </a:p>
                      </a:txBody>
                      <a:tcPr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2000" dirty="0">
                            <a:solidFill>
                              <a:schemeClr val="bg2"/>
                            </a:solidFill>
                            <a:latin typeface="+mn-lt"/>
                          </a:endParaRP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2000" dirty="0">
                            <a:solidFill>
                              <a:schemeClr val="bg2"/>
                            </a:solidFill>
                            <a:latin typeface="+mn-lt"/>
                          </a:endParaRP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204324353"/>
                      </a:ext>
                    </a:extLst>
                  </a:tr>
                  <a:tr h="697926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80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1)</a:t>
                          </a:r>
                        </a:p>
                      </a:txBody>
                      <a:tcPr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26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3×</m:t>
                              </m:r>
                              <m:sSup>
                                <m:sSupPr>
                                  <m:ctrlPr>
                                    <a:rPr lang="en-GB" sz="2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2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2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  <m:t>6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sz="2600" dirty="0">
                              <a:solidFill>
                                <a:schemeClr val="bg2"/>
                              </a:solidFill>
                              <a:latin typeface="+mn-lt"/>
                            </a:rPr>
                            <a:t> </a:t>
                          </a:r>
                        </a:p>
                      </a:txBody>
                      <a:tcPr marL="19440" marR="1944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26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4×</m:t>
                              </m:r>
                              <m:sSup>
                                <m:sSupPr>
                                  <m:ctrlPr>
                                    <a:rPr lang="en-GB" sz="2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2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2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  <m:t>6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sz="2600" dirty="0">
                              <a:solidFill>
                                <a:schemeClr val="bg2"/>
                              </a:solidFill>
                              <a:latin typeface="+mn-lt"/>
                            </a:rPr>
                            <a:t> </a:t>
                          </a:r>
                        </a:p>
                      </a:txBody>
                      <a:tcPr marL="19440" marR="1944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2600" dirty="0">
                            <a:solidFill>
                              <a:schemeClr val="bg2"/>
                            </a:solidFill>
                            <a:latin typeface="+mn-lt"/>
                          </a:endParaRPr>
                        </a:p>
                      </a:txBody>
                      <a:tcPr marL="19440" marR="1944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600" dirty="0">
                            <a:solidFill>
                              <a:schemeClr val="bg2"/>
                            </a:solidFill>
                            <a:latin typeface="+mn-lt"/>
                          </a:endParaRPr>
                        </a:p>
                      </a:txBody>
                      <a:tcPr marL="19440" marR="1944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2600" dirty="0">
                            <a:solidFill>
                              <a:schemeClr val="bg2"/>
                            </a:solidFill>
                            <a:latin typeface="+mn-lt"/>
                          </a:endParaRPr>
                        </a:p>
                      </a:txBody>
                      <a:tcPr marL="19440" marR="1944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>
                            <a:solidFill>
                              <a:schemeClr val="accent1"/>
                            </a:solidFill>
                            <a:latin typeface="+mn-lt"/>
                          </a:endParaRPr>
                        </a:p>
                      </a:txBody>
                      <a:tcPr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rowSpan="5">
                      <a:txBody>
                        <a:bodyPr/>
                        <a:lstStyle/>
                        <a:p>
                          <a:endParaRPr lang="en-GB" sz="4000" dirty="0">
                            <a:solidFill>
                              <a:schemeClr val="bg2"/>
                            </a:solidFill>
                            <a:latin typeface="+mn-lt"/>
                          </a:endParaRPr>
                        </a:p>
                        <a:p>
                          <a:pPr lvl="1"/>
                          <a:br>
                            <a:rPr lang="en-GB" sz="4000" i="0" dirty="0">
                              <a:solidFill>
                                <a:schemeClr val="bg2"/>
                              </a:solidFill>
                              <a:latin typeface="+mn-lt"/>
                            </a:rPr>
                          </a:br>
                          <a:r>
                            <a:rPr lang="en-GB" sz="4000" i="0" baseline="0" dirty="0">
                              <a:solidFill>
                                <a:schemeClr val="bg2"/>
                              </a:solidFill>
                              <a:latin typeface="+mn-lt"/>
                            </a:rPr>
                            <a:t>   </a:t>
                          </a:r>
                          <a14:m>
                            <m:oMath xmlns:m="http://schemas.openxmlformats.org/officeDocument/2006/math">
                              <m:r>
                                <a:rPr lang="en-GB" sz="4000" i="1" dirty="0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</m:oMath>
                          </a14:m>
                          <a:endParaRPr lang="en-GB" sz="4000" dirty="0">
                            <a:solidFill>
                              <a:schemeClr val="bg2"/>
                            </a:solidFill>
                            <a:latin typeface="+mn-lt"/>
                          </a:endParaRPr>
                        </a:p>
                      </a:txBody>
                      <a:tcPr>
                        <a:lnL w="381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381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4000" dirty="0">
                            <a:solidFill>
                              <a:schemeClr val="bg2"/>
                            </a:solidFill>
                            <a:latin typeface="+mn-lt"/>
                          </a:endParaRPr>
                        </a:p>
                      </a:txBody>
                      <a:tcPr>
                        <a:lnL w="381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74699632"/>
                      </a:ext>
                    </a:extLst>
                  </a:tr>
                  <a:tr h="697926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80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2)</a:t>
                          </a:r>
                        </a:p>
                      </a:txBody>
                      <a:tcPr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26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5×</m:t>
                              </m:r>
                              <m:sSup>
                                <m:sSupPr>
                                  <m:ctrlPr>
                                    <a:rPr lang="en-GB" sz="2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2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2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  <m:t>9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sz="2600" dirty="0">
                              <a:solidFill>
                                <a:schemeClr val="bg2"/>
                              </a:solidFill>
                              <a:latin typeface="+mn-lt"/>
                            </a:rPr>
                            <a:t> </a:t>
                          </a:r>
                        </a:p>
                      </a:txBody>
                      <a:tcPr marL="19440" marR="1944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2600" dirty="0">
                            <a:solidFill>
                              <a:schemeClr val="bg2"/>
                            </a:solidFill>
                            <a:latin typeface="+mn-lt"/>
                          </a:endParaRPr>
                        </a:p>
                      </a:txBody>
                      <a:tcPr marL="19440" marR="1944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26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1.3×</m:t>
                              </m:r>
                              <m:sSup>
                                <m:sSupPr>
                                  <m:ctrlPr>
                                    <a:rPr lang="en-GB" sz="2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2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2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  <m:t>10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sz="2600" dirty="0">
                              <a:solidFill>
                                <a:schemeClr val="bg2"/>
                              </a:solidFill>
                              <a:latin typeface="+mn-lt"/>
                            </a:rPr>
                            <a:t> </a:t>
                          </a:r>
                        </a:p>
                      </a:txBody>
                      <a:tcPr marL="19440" marR="1944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2600" dirty="0">
                            <a:solidFill>
                              <a:schemeClr val="bg2"/>
                            </a:solidFill>
                            <a:latin typeface="+mn-lt"/>
                          </a:endParaRPr>
                        </a:p>
                      </a:txBody>
                      <a:tcPr marL="19440" marR="1944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2600" dirty="0">
                            <a:solidFill>
                              <a:schemeClr val="bg2"/>
                            </a:solidFill>
                            <a:latin typeface="+mn-lt"/>
                          </a:endParaRPr>
                        </a:p>
                      </a:txBody>
                      <a:tcPr marL="19440" marR="1944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>
                            <a:solidFill>
                              <a:schemeClr val="accent1"/>
                            </a:solidFill>
                            <a:latin typeface="+mn-lt"/>
                          </a:endParaRPr>
                        </a:p>
                      </a:txBody>
                      <a:tcPr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vMerge="1">
                      <a:txBody>
                        <a:bodyPr/>
                        <a:lstStyle/>
                        <a:p>
                          <a:endParaRPr lang="en-GB" sz="4000" dirty="0">
                            <a:solidFill>
                              <a:schemeClr val="bg2"/>
                            </a:solidFill>
                            <a:latin typeface="+mn-lt"/>
                          </a:endParaRPr>
                        </a:p>
                      </a:txBody>
                      <a:tcPr>
                        <a:lnL w="381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4000" dirty="0">
                            <a:solidFill>
                              <a:schemeClr val="bg2"/>
                            </a:solidFill>
                            <a:latin typeface="+mn-lt"/>
                          </a:endParaRPr>
                        </a:p>
                      </a:txBody>
                      <a:tcPr>
                        <a:lnL w="381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242948420"/>
                      </a:ext>
                    </a:extLst>
                  </a:tr>
                  <a:tr h="697926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80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3)</a:t>
                          </a:r>
                        </a:p>
                      </a:txBody>
                      <a:tcPr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26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8×</m:t>
                              </m:r>
                              <m:sSup>
                                <m:sSupPr>
                                  <m:ctrlPr>
                                    <a:rPr lang="en-GB" sz="2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2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2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sz="2600" dirty="0">
                              <a:solidFill>
                                <a:schemeClr val="bg2"/>
                              </a:solidFill>
                              <a:latin typeface="+mn-lt"/>
                            </a:rPr>
                            <a:t> </a:t>
                          </a:r>
                        </a:p>
                      </a:txBody>
                      <a:tcPr marL="19440" marR="1944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600" dirty="0">
                            <a:solidFill>
                              <a:schemeClr val="bg2"/>
                            </a:solidFill>
                            <a:latin typeface="+mn-lt"/>
                          </a:endParaRPr>
                        </a:p>
                      </a:txBody>
                      <a:tcPr marL="19440" marR="1944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600" dirty="0">
                            <a:solidFill>
                              <a:schemeClr val="bg2"/>
                            </a:solidFill>
                            <a:latin typeface="+mn-lt"/>
                          </a:endParaRPr>
                        </a:p>
                      </a:txBody>
                      <a:tcPr marL="19440" marR="1944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26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6×</m:t>
                              </m:r>
                              <m:sSup>
                                <m:sSupPr>
                                  <m:ctrlPr>
                                    <a:rPr lang="en-GB" sz="2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2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2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  <m:t>9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sz="2600" dirty="0">
                              <a:solidFill>
                                <a:schemeClr val="bg2"/>
                              </a:solidFill>
                              <a:latin typeface="+mn-lt"/>
                            </a:rPr>
                            <a:t> </a:t>
                          </a:r>
                        </a:p>
                      </a:txBody>
                      <a:tcPr marL="19440" marR="1944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2600" dirty="0">
                            <a:solidFill>
                              <a:schemeClr val="bg2"/>
                            </a:solidFill>
                            <a:latin typeface="+mn-lt"/>
                          </a:endParaRPr>
                        </a:p>
                      </a:txBody>
                      <a:tcPr marL="19440" marR="1944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r"/>
                          <a14:m>
                            <m:oMath xmlns:m="http://schemas.openxmlformats.org/officeDocument/2006/math">
                              <m:r>
                                <a:rPr lang="en-GB" sz="40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</m:oMath>
                          </a14:m>
                          <a:r>
                            <a:rPr lang="en-GB" dirty="0">
                              <a:solidFill>
                                <a:schemeClr val="bg2"/>
                              </a:solidFill>
                              <a:latin typeface="+mn-lt"/>
                            </a:rPr>
                            <a:t> </a:t>
                          </a:r>
                        </a:p>
                      </a:txBody>
                      <a:tcPr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vMerge="1">
                      <a:txBody>
                        <a:bodyPr/>
                        <a:lstStyle/>
                        <a:p>
                          <a:endParaRPr lang="en-GB" sz="4000" dirty="0">
                            <a:solidFill>
                              <a:schemeClr val="bg2"/>
                            </a:solidFill>
                            <a:latin typeface="+mn-lt"/>
                          </a:endParaRPr>
                        </a:p>
                      </a:txBody>
                      <a:tcPr>
                        <a:lnL w="381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GB" sz="4000" dirty="0">
                              <a:solidFill>
                                <a:schemeClr val="bg2"/>
                              </a:solidFill>
                              <a:latin typeface="+mn-lt"/>
                            </a:rPr>
                            <a:t> </a:t>
                          </a:r>
                        </a:p>
                      </a:txBody>
                      <a:tcPr anchor="ctr">
                        <a:lnL w="381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4099561251"/>
                      </a:ext>
                    </a:extLst>
                  </a:tr>
                  <a:tr h="697926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80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4)</a:t>
                          </a:r>
                        </a:p>
                      </a:txBody>
                      <a:tcPr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2600" dirty="0">
                            <a:solidFill>
                              <a:schemeClr val="bg2"/>
                            </a:solidFill>
                            <a:latin typeface="+mn-lt"/>
                          </a:endParaRPr>
                        </a:p>
                      </a:txBody>
                      <a:tcPr marL="19440" marR="1944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2600" dirty="0">
                            <a:solidFill>
                              <a:schemeClr val="bg2"/>
                            </a:solidFill>
                            <a:latin typeface="+mn-lt"/>
                          </a:endParaRPr>
                        </a:p>
                      </a:txBody>
                      <a:tcPr marL="19440" marR="1944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26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2.5×</m:t>
                              </m:r>
                              <m:sSup>
                                <m:sSupPr>
                                  <m:ctrlPr>
                                    <a:rPr lang="en-GB" sz="2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2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2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  <m:t>22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sz="2600" dirty="0">
                              <a:solidFill>
                                <a:schemeClr val="bg2"/>
                              </a:solidFill>
                              <a:latin typeface="+mn-lt"/>
                            </a:rPr>
                            <a:t> </a:t>
                          </a:r>
                        </a:p>
                      </a:txBody>
                      <a:tcPr marL="19440" marR="1944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26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8.4×</m:t>
                              </m:r>
                              <m:sSup>
                                <m:sSupPr>
                                  <m:ctrlPr>
                                    <a:rPr lang="en-GB" sz="2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2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2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  <m:t>43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sz="2600" dirty="0">
                              <a:solidFill>
                                <a:schemeClr val="bg2"/>
                              </a:solidFill>
                              <a:latin typeface="+mn-lt"/>
                            </a:rPr>
                            <a:t> </a:t>
                          </a:r>
                        </a:p>
                      </a:txBody>
                      <a:tcPr marL="19440" marR="1944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26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5.6×</m:t>
                              </m:r>
                              <m:sSup>
                                <m:sSupPr>
                                  <m:ctrlPr>
                                    <a:rPr lang="en-GB" sz="2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2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2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  <m:t>22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sz="2600" dirty="0">
                              <a:solidFill>
                                <a:schemeClr val="bg2"/>
                              </a:solidFill>
                              <a:latin typeface="+mn-lt"/>
                            </a:rPr>
                            <a:t> </a:t>
                          </a:r>
                        </a:p>
                      </a:txBody>
                      <a:tcPr marL="19440" marR="1944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>
                            <a:solidFill>
                              <a:schemeClr val="accent1"/>
                            </a:solidFill>
                            <a:latin typeface="+mn-lt"/>
                          </a:endParaRPr>
                        </a:p>
                      </a:txBody>
                      <a:tcPr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vMerge="1">
                      <a:txBody>
                        <a:bodyPr/>
                        <a:lstStyle/>
                        <a:p>
                          <a:endParaRPr lang="en-GB" sz="4000" dirty="0">
                            <a:solidFill>
                              <a:schemeClr val="bg2"/>
                            </a:solidFill>
                            <a:latin typeface="+mn-lt"/>
                          </a:endParaRPr>
                        </a:p>
                      </a:txBody>
                      <a:tcPr>
                        <a:lnL w="381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4000" dirty="0">
                            <a:solidFill>
                              <a:schemeClr val="bg2"/>
                            </a:solidFill>
                            <a:latin typeface="+mn-lt"/>
                          </a:endParaRPr>
                        </a:p>
                      </a:txBody>
                      <a:tcPr>
                        <a:lnL w="381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906120721"/>
                      </a:ext>
                    </a:extLst>
                  </a:tr>
                  <a:tr h="697926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80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5)</a:t>
                          </a:r>
                        </a:p>
                      </a:txBody>
                      <a:tcPr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2600" dirty="0">
                            <a:solidFill>
                              <a:schemeClr val="bg2"/>
                            </a:solidFill>
                            <a:latin typeface="+mn-lt"/>
                          </a:endParaRPr>
                        </a:p>
                      </a:txBody>
                      <a:tcPr marL="19440" marR="1944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26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9.9×</m:t>
                              </m:r>
                              <m:sSup>
                                <m:sSupPr>
                                  <m:ctrlPr>
                                    <a:rPr lang="en-GB" sz="2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2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2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  <m:t>−4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sz="2600" dirty="0">
                              <a:solidFill>
                                <a:schemeClr val="bg2"/>
                              </a:solidFill>
                              <a:latin typeface="+mn-lt"/>
                            </a:rPr>
                            <a:t> </a:t>
                          </a:r>
                        </a:p>
                      </a:txBody>
                      <a:tcPr marL="19440" marR="1944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26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1.01×</m:t>
                              </m:r>
                              <m:sSup>
                                <m:sSupPr>
                                  <m:ctrlPr>
                                    <a:rPr lang="en-GB" sz="2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2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2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  <m:t>−3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sz="2600" dirty="0">
                              <a:solidFill>
                                <a:schemeClr val="bg2"/>
                              </a:solidFill>
                              <a:latin typeface="+mn-lt"/>
                            </a:rPr>
                            <a:t> </a:t>
                          </a:r>
                        </a:p>
                      </a:txBody>
                      <a:tcPr marL="19440" marR="1944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600" dirty="0">
                            <a:solidFill>
                              <a:schemeClr val="bg2"/>
                            </a:solidFill>
                            <a:latin typeface="+mn-lt"/>
                          </a:endParaRPr>
                        </a:p>
                      </a:txBody>
                      <a:tcPr marL="19440" marR="1944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2600" dirty="0">
                            <a:solidFill>
                              <a:schemeClr val="bg2"/>
                            </a:solidFill>
                            <a:latin typeface="+mn-lt"/>
                          </a:endParaRPr>
                        </a:p>
                      </a:txBody>
                      <a:tcPr marL="19440" marR="1944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>
                            <a:solidFill>
                              <a:schemeClr val="accent1"/>
                            </a:solidFill>
                            <a:latin typeface="+mn-lt"/>
                          </a:endParaRPr>
                        </a:p>
                      </a:txBody>
                      <a:tcPr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vMerge="1">
                      <a:txBody>
                        <a:bodyPr/>
                        <a:lstStyle/>
                        <a:p>
                          <a:endParaRPr lang="en-GB" sz="4000" dirty="0">
                            <a:solidFill>
                              <a:schemeClr val="bg2"/>
                            </a:solidFill>
                            <a:latin typeface="+mn-lt"/>
                          </a:endParaRPr>
                        </a:p>
                      </a:txBody>
                      <a:tcPr>
                        <a:lnL w="381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4000" dirty="0">
                            <a:solidFill>
                              <a:schemeClr val="bg2"/>
                            </a:solidFill>
                            <a:latin typeface="+mn-lt"/>
                          </a:endParaRPr>
                        </a:p>
                      </a:txBody>
                      <a:tcPr>
                        <a:lnL w="381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58371519"/>
                      </a:ext>
                    </a:extLst>
                  </a:tr>
                  <a:tr h="697926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80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6)</a:t>
                          </a:r>
                        </a:p>
                      </a:txBody>
                      <a:tcPr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2600" dirty="0">
                            <a:solidFill>
                              <a:schemeClr val="bg2"/>
                            </a:solidFill>
                            <a:latin typeface="+mn-lt"/>
                          </a:endParaRPr>
                        </a:p>
                      </a:txBody>
                      <a:tcPr marL="19440" marR="1944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2600" dirty="0">
                            <a:solidFill>
                              <a:schemeClr val="bg2"/>
                            </a:solidFill>
                            <a:latin typeface="+mn-lt"/>
                          </a:endParaRPr>
                        </a:p>
                      </a:txBody>
                      <a:tcPr marL="19440" marR="1944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2600" dirty="0">
                            <a:solidFill>
                              <a:schemeClr val="bg2"/>
                            </a:solidFill>
                            <a:latin typeface="+mn-lt"/>
                          </a:endParaRPr>
                        </a:p>
                      </a:txBody>
                      <a:tcPr marL="19440" marR="1944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26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2.4×</m:t>
                              </m:r>
                              <m:sSup>
                                <m:sSupPr>
                                  <m:ctrlPr>
                                    <a:rPr lang="en-GB" sz="2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2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2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  <m:t>11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sz="2600" dirty="0">
                              <a:solidFill>
                                <a:schemeClr val="bg2"/>
                              </a:solidFill>
                              <a:latin typeface="+mn-lt"/>
                            </a:rPr>
                            <a:t> </a:t>
                          </a:r>
                        </a:p>
                      </a:txBody>
                      <a:tcPr marL="19440" marR="1944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26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2.4×</m:t>
                              </m:r>
                              <m:sSup>
                                <m:sSupPr>
                                  <m:ctrlPr>
                                    <a:rPr lang="en-GB" sz="2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2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2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  <m:t>6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sz="2600" dirty="0">
                              <a:solidFill>
                                <a:schemeClr val="bg2"/>
                              </a:solidFill>
                              <a:latin typeface="+mn-lt"/>
                            </a:rPr>
                            <a:t> </a:t>
                          </a:r>
                        </a:p>
                      </a:txBody>
                      <a:tcPr marL="19440" marR="1944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>
                            <a:solidFill>
                              <a:schemeClr val="accent1"/>
                            </a:solidFill>
                            <a:latin typeface="+mn-lt"/>
                          </a:endParaRPr>
                        </a:p>
                      </a:txBody>
                      <a:tcPr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40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oMath>
                          </a14:m>
                          <a:r>
                            <a:rPr lang="en-GB" sz="4000" dirty="0">
                              <a:solidFill>
                                <a:schemeClr val="bg2"/>
                              </a:solidFill>
                              <a:latin typeface="+mn-lt"/>
                            </a:rPr>
                            <a:t> </a:t>
                          </a:r>
                        </a:p>
                      </a:txBody>
                      <a:tcPr marL="45720" marR="45720" marT="0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4000" dirty="0">
                            <a:solidFill>
                              <a:schemeClr val="bg2"/>
                            </a:solidFill>
                            <a:latin typeface="+mn-lt"/>
                          </a:endParaRP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995447993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10" name="Table 9">
                <a:extLst>
                  <a:ext uri="{FF2B5EF4-FFF2-40B4-BE49-F238E27FC236}">
                    <a16:creationId xmlns:a16="http://schemas.microsoft.com/office/drawing/2014/main" id="{F255445D-BC4F-4ED0-A4B3-4F6A91550EB9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668652050"/>
                  </p:ext>
                </p:extLst>
              </p:nvPr>
            </p:nvGraphicFramePr>
            <p:xfrm>
              <a:off x="298337" y="1490804"/>
              <a:ext cx="11651616" cy="4904166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562275">
                      <a:extLst>
                        <a:ext uri="{9D8B030D-6E8A-4147-A177-3AD203B41FA5}">
                          <a16:colId xmlns:a16="http://schemas.microsoft.com/office/drawing/2014/main" val="2818293655"/>
                        </a:ext>
                      </a:extLst>
                    </a:gridCol>
                    <a:gridCol w="1723016">
                      <a:extLst>
                        <a:ext uri="{9D8B030D-6E8A-4147-A177-3AD203B41FA5}">
                          <a16:colId xmlns:a16="http://schemas.microsoft.com/office/drawing/2014/main" val="3568068411"/>
                        </a:ext>
                      </a:extLst>
                    </a:gridCol>
                    <a:gridCol w="1723016">
                      <a:extLst>
                        <a:ext uri="{9D8B030D-6E8A-4147-A177-3AD203B41FA5}">
                          <a16:colId xmlns:a16="http://schemas.microsoft.com/office/drawing/2014/main" val="2059316638"/>
                        </a:ext>
                      </a:extLst>
                    </a:gridCol>
                    <a:gridCol w="1723016">
                      <a:extLst>
                        <a:ext uri="{9D8B030D-6E8A-4147-A177-3AD203B41FA5}">
                          <a16:colId xmlns:a16="http://schemas.microsoft.com/office/drawing/2014/main" val="4148045944"/>
                        </a:ext>
                      </a:extLst>
                    </a:gridCol>
                    <a:gridCol w="1723016">
                      <a:extLst>
                        <a:ext uri="{9D8B030D-6E8A-4147-A177-3AD203B41FA5}">
                          <a16:colId xmlns:a16="http://schemas.microsoft.com/office/drawing/2014/main" val="2795930486"/>
                        </a:ext>
                      </a:extLst>
                    </a:gridCol>
                    <a:gridCol w="1723016">
                      <a:extLst>
                        <a:ext uri="{9D8B030D-6E8A-4147-A177-3AD203B41FA5}">
                          <a16:colId xmlns:a16="http://schemas.microsoft.com/office/drawing/2014/main" val="407936301"/>
                        </a:ext>
                      </a:extLst>
                    </a:gridCol>
                    <a:gridCol w="739317">
                      <a:extLst>
                        <a:ext uri="{9D8B030D-6E8A-4147-A177-3AD203B41FA5}">
                          <a16:colId xmlns:a16="http://schemas.microsoft.com/office/drawing/2014/main" val="3990206228"/>
                        </a:ext>
                      </a:extLst>
                    </a:gridCol>
                    <a:gridCol w="1381509">
                      <a:extLst>
                        <a:ext uri="{9D8B030D-6E8A-4147-A177-3AD203B41FA5}">
                          <a16:colId xmlns:a16="http://schemas.microsoft.com/office/drawing/2014/main" val="872231475"/>
                        </a:ext>
                      </a:extLst>
                    </a:gridCol>
                    <a:gridCol w="353435">
                      <a:extLst>
                        <a:ext uri="{9D8B030D-6E8A-4147-A177-3AD203B41FA5}">
                          <a16:colId xmlns:a16="http://schemas.microsoft.com/office/drawing/2014/main" val="3856083685"/>
                        </a:ext>
                      </a:extLst>
                    </a:gridCol>
                  </a:tblGrid>
                  <a:tr h="697926">
                    <a:tc>
                      <a:txBody>
                        <a:bodyPr/>
                        <a:lstStyle/>
                        <a:p>
                          <a:pPr algn="ctr"/>
                          <a:endParaRPr lang="en-GB" sz="2800" b="1" dirty="0">
                            <a:solidFill>
                              <a:schemeClr val="bg2"/>
                            </a:solidFill>
                            <a:latin typeface="+mn-lt"/>
                          </a:endParaRPr>
                        </a:p>
                      </a:txBody>
                      <a:tcPr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4"/>
                          <a:stretch>
                            <a:fillRect l="-32353" r="-543382" b="-61454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4"/>
                          <a:stretch>
                            <a:fillRect l="-132353" r="-443382" b="-61454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4"/>
                          <a:stretch>
                            <a:fillRect l="-232353" r="-343382" b="-61454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600" b="1" dirty="0">
                              <a:solidFill>
                                <a:schemeClr val="bg2"/>
                              </a:solidFill>
                              <a:latin typeface="+mn-lt"/>
                            </a:rPr>
                            <a:t>Area</a:t>
                          </a:r>
                        </a:p>
                      </a:txBody>
                      <a:tcPr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600" b="1" dirty="0">
                              <a:solidFill>
                                <a:schemeClr val="bg2"/>
                              </a:solidFill>
                              <a:latin typeface="+mn-lt"/>
                            </a:rPr>
                            <a:t>Perimeter</a:t>
                          </a:r>
                        </a:p>
                      </a:txBody>
                      <a:tcPr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>
                            <a:solidFill>
                              <a:schemeClr val="accent1"/>
                            </a:solidFill>
                            <a:latin typeface="+mn-lt"/>
                          </a:endParaRPr>
                        </a:p>
                      </a:txBody>
                      <a:tcPr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2000" dirty="0">
                            <a:solidFill>
                              <a:schemeClr val="bg2"/>
                            </a:solidFill>
                            <a:latin typeface="+mn-lt"/>
                          </a:endParaRP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2000" dirty="0">
                            <a:solidFill>
                              <a:schemeClr val="bg2"/>
                            </a:solidFill>
                            <a:latin typeface="+mn-lt"/>
                          </a:endParaRP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204324353"/>
                      </a:ext>
                    </a:extLst>
                  </a:tr>
                  <a:tr h="7010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80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1)</a:t>
                          </a:r>
                        </a:p>
                      </a:txBody>
                      <a:tcPr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9440" marR="1944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4"/>
                          <a:stretch>
                            <a:fillRect l="-32353" t="-100000" r="-543382" b="-51454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9440" marR="1944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4"/>
                          <a:stretch>
                            <a:fillRect l="-132353" t="-100000" r="-443382" b="-51454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2600" dirty="0">
                            <a:solidFill>
                              <a:schemeClr val="bg2"/>
                            </a:solidFill>
                            <a:latin typeface="+mn-lt"/>
                          </a:endParaRPr>
                        </a:p>
                      </a:txBody>
                      <a:tcPr marL="19440" marR="1944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600" dirty="0">
                            <a:solidFill>
                              <a:schemeClr val="bg2"/>
                            </a:solidFill>
                            <a:latin typeface="+mn-lt"/>
                          </a:endParaRPr>
                        </a:p>
                      </a:txBody>
                      <a:tcPr marL="19440" marR="1944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2600" dirty="0">
                            <a:solidFill>
                              <a:schemeClr val="bg2"/>
                            </a:solidFill>
                            <a:latin typeface="+mn-lt"/>
                          </a:endParaRPr>
                        </a:p>
                      </a:txBody>
                      <a:tcPr marL="19440" marR="1944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>
                            <a:solidFill>
                              <a:schemeClr val="accent1"/>
                            </a:solidFill>
                            <a:latin typeface="+mn-lt"/>
                          </a:endParaRPr>
                        </a:p>
                      </a:txBody>
                      <a:tcPr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rowSpan="5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381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381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4"/>
                          <a:stretch>
                            <a:fillRect l="-716514" t="-19856" r="-26606" b="-2202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4000" dirty="0">
                            <a:solidFill>
                              <a:schemeClr val="bg2"/>
                            </a:solidFill>
                            <a:latin typeface="+mn-lt"/>
                          </a:endParaRPr>
                        </a:p>
                      </a:txBody>
                      <a:tcPr>
                        <a:lnL w="381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74699632"/>
                      </a:ext>
                    </a:extLst>
                  </a:tr>
                  <a:tr h="7010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80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2)</a:t>
                          </a:r>
                        </a:p>
                      </a:txBody>
                      <a:tcPr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9440" marR="1944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4"/>
                          <a:stretch>
                            <a:fillRect l="-32353" t="-196429" r="-543382" b="-40535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2600" dirty="0">
                            <a:solidFill>
                              <a:schemeClr val="bg2"/>
                            </a:solidFill>
                            <a:latin typeface="+mn-lt"/>
                          </a:endParaRPr>
                        </a:p>
                      </a:txBody>
                      <a:tcPr marL="19440" marR="1944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9440" marR="1944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4"/>
                          <a:stretch>
                            <a:fillRect l="-232353" t="-196429" r="-343382" b="-40535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2600" dirty="0">
                            <a:solidFill>
                              <a:schemeClr val="bg2"/>
                            </a:solidFill>
                            <a:latin typeface="+mn-lt"/>
                          </a:endParaRPr>
                        </a:p>
                      </a:txBody>
                      <a:tcPr marL="19440" marR="1944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2600" dirty="0">
                            <a:solidFill>
                              <a:schemeClr val="bg2"/>
                            </a:solidFill>
                            <a:latin typeface="+mn-lt"/>
                          </a:endParaRPr>
                        </a:p>
                      </a:txBody>
                      <a:tcPr marL="19440" marR="1944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>
                            <a:solidFill>
                              <a:schemeClr val="accent1"/>
                            </a:solidFill>
                            <a:latin typeface="+mn-lt"/>
                          </a:endParaRPr>
                        </a:p>
                      </a:txBody>
                      <a:tcPr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vMerge="1">
                      <a:txBody>
                        <a:bodyPr/>
                        <a:lstStyle/>
                        <a:p>
                          <a:endParaRPr lang="en-GB" sz="4000" dirty="0">
                            <a:solidFill>
                              <a:schemeClr val="bg2"/>
                            </a:solidFill>
                            <a:latin typeface="+mn-lt"/>
                          </a:endParaRPr>
                        </a:p>
                      </a:txBody>
                      <a:tcPr>
                        <a:lnL w="381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4000" dirty="0">
                            <a:solidFill>
                              <a:schemeClr val="bg2"/>
                            </a:solidFill>
                            <a:latin typeface="+mn-lt"/>
                          </a:endParaRPr>
                        </a:p>
                      </a:txBody>
                      <a:tcPr>
                        <a:lnL w="381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242948420"/>
                      </a:ext>
                    </a:extLst>
                  </a:tr>
                  <a:tr h="7010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80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3)</a:t>
                          </a:r>
                        </a:p>
                      </a:txBody>
                      <a:tcPr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9440" marR="1944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4"/>
                          <a:stretch>
                            <a:fillRect l="-32353" t="-301818" r="-543382" b="-31272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600" dirty="0">
                            <a:solidFill>
                              <a:schemeClr val="bg2"/>
                            </a:solidFill>
                            <a:latin typeface="+mn-lt"/>
                          </a:endParaRPr>
                        </a:p>
                      </a:txBody>
                      <a:tcPr marL="19440" marR="1944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600" dirty="0">
                            <a:solidFill>
                              <a:schemeClr val="bg2"/>
                            </a:solidFill>
                            <a:latin typeface="+mn-lt"/>
                          </a:endParaRPr>
                        </a:p>
                      </a:txBody>
                      <a:tcPr marL="19440" marR="1944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9440" marR="1944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4"/>
                          <a:stretch>
                            <a:fillRect l="-334815" t="-301818" r="-245926" b="-31272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2600" dirty="0">
                            <a:solidFill>
                              <a:schemeClr val="bg2"/>
                            </a:solidFill>
                            <a:latin typeface="+mn-lt"/>
                          </a:endParaRPr>
                        </a:p>
                      </a:txBody>
                      <a:tcPr marL="19440" marR="1944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4"/>
                          <a:stretch>
                            <a:fillRect l="-1246552" t="-301818" r="-237931" b="-312727"/>
                          </a:stretch>
                        </a:blipFill>
                      </a:tcPr>
                    </a:tc>
                    <a:tc vMerge="1">
                      <a:txBody>
                        <a:bodyPr/>
                        <a:lstStyle/>
                        <a:p>
                          <a:endParaRPr lang="en-GB" sz="4000" dirty="0">
                            <a:solidFill>
                              <a:schemeClr val="bg2"/>
                            </a:solidFill>
                            <a:latin typeface="+mn-lt"/>
                          </a:endParaRPr>
                        </a:p>
                      </a:txBody>
                      <a:tcPr>
                        <a:lnL w="381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GB" sz="4000" dirty="0">
                              <a:solidFill>
                                <a:schemeClr val="bg2"/>
                              </a:solidFill>
                              <a:latin typeface="+mn-lt"/>
                            </a:rPr>
                            <a:t> </a:t>
                          </a:r>
                        </a:p>
                      </a:txBody>
                      <a:tcPr anchor="ctr">
                        <a:lnL w="381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4099561251"/>
                      </a:ext>
                    </a:extLst>
                  </a:tr>
                  <a:tr h="7010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80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4)</a:t>
                          </a:r>
                        </a:p>
                      </a:txBody>
                      <a:tcPr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2600" dirty="0">
                            <a:solidFill>
                              <a:schemeClr val="bg2"/>
                            </a:solidFill>
                            <a:latin typeface="+mn-lt"/>
                          </a:endParaRPr>
                        </a:p>
                      </a:txBody>
                      <a:tcPr marL="19440" marR="1944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2600" dirty="0">
                            <a:solidFill>
                              <a:schemeClr val="bg2"/>
                            </a:solidFill>
                            <a:latin typeface="+mn-lt"/>
                          </a:endParaRPr>
                        </a:p>
                      </a:txBody>
                      <a:tcPr marL="19440" marR="1944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9440" marR="1944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4"/>
                          <a:stretch>
                            <a:fillRect l="-232353" t="-401818" r="-343382" b="-21272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9440" marR="1944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4"/>
                          <a:stretch>
                            <a:fillRect l="-334815" t="-401818" r="-245926" b="-21272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9440" marR="1944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4"/>
                          <a:stretch>
                            <a:fillRect l="-431618" t="-401818" r="-144118" b="-21272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>
                            <a:solidFill>
                              <a:schemeClr val="accent1"/>
                            </a:solidFill>
                            <a:latin typeface="+mn-lt"/>
                          </a:endParaRPr>
                        </a:p>
                      </a:txBody>
                      <a:tcPr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vMerge="1">
                      <a:txBody>
                        <a:bodyPr/>
                        <a:lstStyle/>
                        <a:p>
                          <a:endParaRPr lang="en-GB" sz="4000" dirty="0">
                            <a:solidFill>
                              <a:schemeClr val="bg2"/>
                            </a:solidFill>
                            <a:latin typeface="+mn-lt"/>
                          </a:endParaRPr>
                        </a:p>
                      </a:txBody>
                      <a:tcPr>
                        <a:lnL w="381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4000" dirty="0">
                            <a:solidFill>
                              <a:schemeClr val="bg2"/>
                            </a:solidFill>
                            <a:latin typeface="+mn-lt"/>
                          </a:endParaRPr>
                        </a:p>
                      </a:txBody>
                      <a:tcPr>
                        <a:lnL w="381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906120721"/>
                      </a:ext>
                    </a:extLst>
                  </a:tr>
                  <a:tr h="7010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80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5)</a:t>
                          </a:r>
                        </a:p>
                      </a:txBody>
                      <a:tcPr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2600" dirty="0">
                            <a:solidFill>
                              <a:schemeClr val="bg2"/>
                            </a:solidFill>
                            <a:latin typeface="+mn-lt"/>
                          </a:endParaRPr>
                        </a:p>
                      </a:txBody>
                      <a:tcPr marL="19440" marR="1944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9440" marR="1944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4"/>
                          <a:stretch>
                            <a:fillRect l="-132353" t="-492857" r="-443382" b="-10892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9440" marR="1944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4"/>
                          <a:stretch>
                            <a:fillRect l="-232353" t="-492857" r="-343382" b="-10892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600" dirty="0">
                            <a:solidFill>
                              <a:schemeClr val="bg2"/>
                            </a:solidFill>
                            <a:latin typeface="+mn-lt"/>
                          </a:endParaRPr>
                        </a:p>
                      </a:txBody>
                      <a:tcPr marL="19440" marR="1944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2600" dirty="0">
                            <a:solidFill>
                              <a:schemeClr val="bg2"/>
                            </a:solidFill>
                            <a:latin typeface="+mn-lt"/>
                          </a:endParaRPr>
                        </a:p>
                      </a:txBody>
                      <a:tcPr marL="19440" marR="1944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>
                            <a:solidFill>
                              <a:schemeClr val="accent1"/>
                            </a:solidFill>
                            <a:latin typeface="+mn-lt"/>
                          </a:endParaRPr>
                        </a:p>
                      </a:txBody>
                      <a:tcPr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vMerge="1">
                      <a:txBody>
                        <a:bodyPr/>
                        <a:lstStyle/>
                        <a:p>
                          <a:endParaRPr lang="en-GB" sz="4000" dirty="0">
                            <a:solidFill>
                              <a:schemeClr val="bg2"/>
                            </a:solidFill>
                            <a:latin typeface="+mn-lt"/>
                          </a:endParaRPr>
                        </a:p>
                      </a:txBody>
                      <a:tcPr>
                        <a:lnL w="381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4000" dirty="0">
                            <a:solidFill>
                              <a:schemeClr val="bg2"/>
                            </a:solidFill>
                            <a:latin typeface="+mn-lt"/>
                          </a:endParaRPr>
                        </a:p>
                      </a:txBody>
                      <a:tcPr>
                        <a:lnL w="381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58371519"/>
                      </a:ext>
                    </a:extLst>
                  </a:tr>
                  <a:tr h="7010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80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6)</a:t>
                          </a:r>
                        </a:p>
                      </a:txBody>
                      <a:tcPr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2600" dirty="0">
                            <a:solidFill>
                              <a:schemeClr val="bg2"/>
                            </a:solidFill>
                            <a:latin typeface="+mn-lt"/>
                          </a:endParaRPr>
                        </a:p>
                      </a:txBody>
                      <a:tcPr marL="19440" marR="1944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2600" dirty="0">
                            <a:solidFill>
                              <a:schemeClr val="bg2"/>
                            </a:solidFill>
                            <a:latin typeface="+mn-lt"/>
                          </a:endParaRPr>
                        </a:p>
                      </a:txBody>
                      <a:tcPr marL="19440" marR="1944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2600" dirty="0">
                            <a:solidFill>
                              <a:schemeClr val="bg2"/>
                            </a:solidFill>
                            <a:latin typeface="+mn-lt"/>
                          </a:endParaRPr>
                        </a:p>
                      </a:txBody>
                      <a:tcPr marL="19440" marR="1944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9440" marR="1944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4"/>
                          <a:stretch>
                            <a:fillRect l="-334815" t="-603636" r="-245926" b="-1090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9440" marR="1944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4"/>
                          <a:stretch>
                            <a:fillRect l="-431618" t="-603636" r="-144118" b="-1090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>
                            <a:solidFill>
                              <a:schemeClr val="accent1"/>
                            </a:solidFill>
                            <a:latin typeface="+mn-lt"/>
                          </a:endParaRPr>
                        </a:p>
                      </a:txBody>
                      <a:tcPr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45720" marR="45720" marT="0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4"/>
                          <a:stretch>
                            <a:fillRect l="-716514" t="-603636" r="-26606" b="-1090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4000" dirty="0">
                            <a:solidFill>
                              <a:schemeClr val="bg2"/>
                            </a:solidFill>
                            <a:latin typeface="+mn-lt"/>
                          </a:endParaRP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995447993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11" name="TextBox 10">
            <a:extLst>
              <a:ext uri="{FF2B5EF4-FFF2-40B4-BE49-F238E27FC236}">
                <a16:creationId xmlns:a16="http://schemas.microsoft.com/office/drawing/2014/main" id="{5AD908ED-76E2-1F45-8D75-E7B1993B7BC7}"/>
              </a:ext>
            </a:extLst>
          </p:cNvPr>
          <p:cNvSpPr txBox="1"/>
          <p:nvPr/>
        </p:nvSpPr>
        <p:spPr>
          <a:xfrm>
            <a:off x="898972" y="1075387"/>
            <a:ext cx="987014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bg2"/>
                </a:solidFill>
              </a:rPr>
              <a:t>Fill in the gaps, giving all answers in standard form. 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311574A-07DB-7C43-A894-57A0581250B0}"/>
              </a:ext>
            </a:extLst>
          </p:cNvPr>
          <p:cNvSpPr/>
          <p:nvPr/>
        </p:nvSpPr>
        <p:spPr>
          <a:xfrm>
            <a:off x="10210800" y="5444706"/>
            <a:ext cx="242046" cy="242046"/>
          </a:xfrm>
          <a:prstGeom prst="rect">
            <a:avLst/>
          </a:prstGeom>
          <a:noFill/>
          <a:ln w="28575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184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alf-frame 3">
            <a:extLst>
              <a:ext uri="{FF2B5EF4-FFF2-40B4-BE49-F238E27FC236}">
                <a16:creationId xmlns:a16="http://schemas.microsoft.com/office/drawing/2014/main" id="{88FA8F2C-883F-4D01-99C8-8C040F58CC3A}"/>
              </a:ext>
            </a:extLst>
          </p:cNvPr>
          <p:cNvSpPr/>
          <p:nvPr/>
        </p:nvSpPr>
        <p:spPr>
          <a:xfrm>
            <a:off x="2772" y="2772"/>
            <a:ext cx="6392254" cy="922945"/>
          </a:xfrm>
          <a:prstGeom prst="halfFrame">
            <a:avLst>
              <a:gd name="adj1" fmla="val 41667"/>
              <a:gd name="adj2" fmla="val 9259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0" bIns="0" rtlCol="0" anchor="t" anchorCtr="0"/>
          <a:lstStyle/>
          <a:p>
            <a:r>
              <a:rPr lang="en-GB" sz="2400" dirty="0">
                <a:solidFill>
                  <a:schemeClr val="tx1"/>
                </a:solidFill>
              </a:rPr>
              <a:t>InterwovenMaths.com</a:t>
            </a:r>
          </a:p>
        </p:txBody>
      </p:sp>
      <p:sp>
        <p:nvSpPr>
          <p:cNvPr id="3" name="Half-frame 4">
            <a:extLst>
              <a:ext uri="{FF2B5EF4-FFF2-40B4-BE49-F238E27FC236}">
                <a16:creationId xmlns:a16="http://schemas.microsoft.com/office/drawing/2014/main" id="{CFD13466-0683-4379-BC93-4509D8769527}"/>
              </a:ext>
            </a:extLst>
          </p:cNvPr>
          <p:cNvSpPr/>
          <p:nvPr/>
        </p:nvSpPr>
        <p:spPr>
          <a:xfrm flipH="1" flipV="1">
            <a:off x="5802518" y="5947063"/>
            <a:ext cx="6392254" cy="922945"/>
          </a:xfrm>
          <a:prstGeom prst="halfFrame">
            <a:avLst>
              <a:gd name="adj1" fmla="val 41667"/>
              <a:gd name="adj2" fmla="val 9259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0" bIns="0" rtlCol="0" anchor="t" anchorCtr="0"/>
          <a:lstStyle/>
          <a:p>
            <a:endParaRPr lang="en-GB" sz="2400" dirty="0">
              <a:solidFill>
                <a:schemeClr val="bg2"/>
              </a:solidFill>
              <a:latin typeface="Bahnschrift" panose="020B0502040204020203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3326B83-ECCF-4DE0-8977-62A9455077BF}"/>
              </a:ext>
            </a:extLst>
          </p:cNvPr>
          <p:cNvSpPr/>
          <p:nvPr/>
        </p:nvSpPr>
        <p:spPr>
          <a:xfrm>
            <a:off x="8426337" y="6449755"/>
            <a:ext cx="3731491" cy="39254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GB" sz="2000" dirty="0">
                <a:solidFill>
                  <a:schemeClr val="tx1"/>
                </a:solidFill>
              </a:rPr>
              <a:t>@</a:t>
            </a:r>
            <a:r>
              <a:rPr lang="en-GB" sz="2000" dirty="0" err="1">
                <a:solidFill>
                  <a:schemeClr val="tx1"/>
                </a:solidFill>
              </a:rPr>
              <a:t>Jshmtn</a:t>
            </a:r>
            <a:endParaRPr lang="en-GB" sz="2000" dirty="0">
              <a:solidFill>
                <a:schemeClr val="tx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7FB74B0-489F-4F16-9953-04706C52F8E4}"/>
              </a:ext>
            </a:extLst>
          </p:cNvPr>
          <p:cNvSpPr txBox="1"/>
          <p:nvPr/>
        </p:nvSpPr>
        <p:spPr>
          <a:xfrm>
            <a:off x="185787" y="375634"/>
            <a:ext cx="735755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3200" dirty="0">
                <a:solidFill>
                  <a:schemeClr val="bg2"/>
                </a:solidFill>
              </a:rPr>
              <a:t>Area and Perimeter with</a:t>
            </a:r>
            <a:r>
              <a:rPr lang="en-GB" sz="3200" b="0" dirty="0">
                <a:solidFill>
                  <a:schemeClr val="bg2"/>
                </a:solidFill>
              </a:rPr>
              <a:t>…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98255BA9-1278-44B3-B79B-19E0CD660AB6}"/>
              </a:ext>
            </a:extLst>
          </p:cNvPr>
          <p:cNvSpPr txBox="1">
            <a:spLocks/>
          </p:cNvSpPr>
          <p:nvPr/>
        </p:nvSpPr>
        <p:spPr>
          <a:xfrm>
            <a:off x="4737905" y="270318"/>
            <a:ext cx="4733879" cy="823146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4800" b="1" dirty="0">
                <a:solidFill>
                  <a:schemeClr val="bg2"/>
                </a:solidFill>
              </a:rPr>
              <a:t>Standard Form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8B2D9261-4AEF-4BEE-94B7-AF2B359915DF}"/>
              </a:ext>
            </a:extLst>
          </p:cNvPr>
          <p:cNvGrpSpPr/>
          <p:nvPr/>
        </p:nvGrpSpPr>
        <p:grpSpPr>
          <a:xfrm>
            <a:off x="11464387" y="98048"/>
            <a:ext cx="615950" cy="631529"/>
            <a:chOff x="11461615" y="95276"/>
            <a:chExt cx="615950" cy="631529"/>
          </a:xfrm>
        </p:grpSpPr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1F4B08EE-E1C2-4C0D-87BF-0C7A6A135A44}"/>
                </a:ext>
              </a:extLst>
            </p:cNvPr>
            <p:cNvSpPr/>
            <p:nvPr/>
          </p:nvSpPr>
          <p:spPr>
            <a:xfrm>
              <a:off x="11461615" y="110855"/>
              <a:ext cx="615950" cy="61595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9" name="Graphic 8" descr="Alterations &amp; Tailoring outline">
              <a:extLst>
                <a:ext uri="{FF2B5EF4-FFF2-40B4-BE49-F238E27FC236}">
                  <a16:creationId xmlns:a16="http://schemas.microsoft.com/office/drawing/2014/main" id="{10D150D8-7648-4AA8-B257-7377BEC7789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1467056" y="95276"/>
              <a:ext cx="587829" cy="587829"/>
            </a:xfrm>
            <a:prstGeom prst="rect">
              <a:avLst/>
            </a:prstGeom>
          </p:spPr>
        </p:pic>
      </p:grpSp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10" name="Table 9">
                <a:extLst>
                  <a:ext uri="{FF2B5EF4-FFF2-40B4-BE49-F238E27FC236}">
                    <a16:creationId xmlns:a16="http://schemas.microsoft.com/office/drawing/2014/main" id="{F255445D-BC4F-4ED0-A4B3-4F6A91550EB9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14534160"/>
                  </p:ext>
                </p:extLst>
              </p:nvPr>
            </p:nvGraphicFramePr>
            <p:xfrm>
              <a:off x="298337" y="1257720"/>
              <a:ext cx="11342316" cy="4904166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616063">
                      <a:extLst>
                        <a:ext uri="{9D8B030D-6E8A-4147-A177-3AD203B41FA5}">
                          <a16:colId xmlns:a16="http://schemas.microsoft.com/office/drawing/2014/main" val="2818293655"/>
                        </a:ext>
                      </a:extLst>
                    </a:gridCol>
                    <a:gridCol w="1838073">
                      <a:extLst>
                        <a:ext uri="{9D8B030D-6E8A-4147-A177-3AD203B41FA5}">
                          <a16:colId xmlns:a16="http://schemas.microsoft.com/office/drawing/2014/main" val="3568068411"/>
                        </a:ext>
                      </a:extLst>
                    </a:gridCol>
                    <a:gridCol w="1838073">
                      <a:extLst>
                        <a:ext uri="{9D8B030D-6E8A-4147-A177-3AD203B41FA5}">
                          <a16:colId xmlns:a16="http://schemas.microsoft.com/office/drawing/2014/main" val="2059316638"/>
                        </a:ext>
                      </a:extLst>
                    </a:gridCol>
                    <a:gridCol w="1838073">
                      <a:extLst>
                        <a:ext uri="{9D8B030D-6E8A-4147-A177-3AD203B41FA5}">
                          <a16:colId xmlns:a16="http://schemas.microsoft.com/office/drawing/2014/main" val="2795930486"/>
                        </a:ext>
                      </a:extLst>
                    </a:gridCol>
                    <a:gridCol w="1838073">
                      <a:extLst>
                        <a:ext uri="{9D8B030D-6E8A-4147-A177-3AD203B41FA5}">
                          <a16:colId xmlns:a16="http://schemas.microsoft.com/office/drawing/2014/main" val="407936301"/>
                        </a:ext>
                      </a:extLst>
                    </a:gridCol>
                    <a:gridCol w="914400">
                      <a:extLst>
                        <a:ext uri="{9D8B030D-6E8A-4147-A177-3AD203B41FA5}">
                          <a16:colId xmlns:a16="http://schemas.microsoft.com/office/drawing/2014/main" val="3990206228"/>
                        </a:ext>
                      </a:extLst>
                    </a:gridCol>
                    <a:gridCol w="1706400">
                      <a:extLst>
                        <a:ext uri="{9D8B030D-6E8A-4147-A177-3AD203B41FA5}">
                          <a16:colId xmlns:a16="http://schemas.microsoft.com/office/drawing/2014/main" val="872231475"/>
                        </a:ext>
                      </a:extLst>
                    </a:gridCol>
                    <a:gridCol w="753161">
                      <a:extLst>
                        <a:ext uri="{9D8B030D-6E8A-4147-A177-3AD203B41FA5}">
                          <a16:colId xmlns:a16="http://schemas.microsoft.com/office/drawing/2014/main" val="3856083685"/>
                        </a:ext>
                      </a:extLst>
                    </a:gridCol>
                  </a:tblGrid>
                  <a:tr h="697926">
                    <a:tc>
                      <a:txBody>
                        <a:bodyPr/>
                        <a:lstStyle/>
                        <a:p>
                          <a:pPr algn="ctr"/>
                          <a:endParaRPr lang="en-GB" sz="2800" b="1" dirty="0">
                            <a:solidFill>
                              <a:schemeClr val="bg2"/>
                            </a:solidFill>
                            <a:latin typeface="+mn-lt"/>
                          </a:endParaRPr>
                        </a:p>
                      </a:txBody>
                      <a:tcPr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2800" b="1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𝒘</m:t>
                              </m:r>
                            </m:oMath>
                          </a14:m>
                          <a:r>
                            <a:rPr lang="en-GB" sz="2800" b="1" dirty="0">
                              <a:solidFill>
                                <a:schemeClr val="bg2"/>
                              </a:solidFill>
                              <a:latin typeface="+mn-lt"/>
                            </a:rPr>
                            <a:t> </a:t>
                          </a:r>
                        </a:p>
                      </a:txBody>
                      <a:tcPr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2800" b="1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𝒉</m:t>
                              </m:r>
                            </m:oMath>
                          </a14:m>
                          <a:r>
                            <a:rPr lang="en-GB" sz="2800" b="1" dirty="0">
                              <a:solidFill>
                                <a:schemeClr val="bg2"/>
                              </a:solidFill>
                              <a:latin typeface="+mn-lt"/>
                            </a:rPr>
                            <a:t> </a:t>
                          </a:r>
                        </a:p>
                      </a:txBody>
                      <a:tcPr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800" b="1" dirty="0">
                              <a:solidFill>
                                <a:schemeClr val="bg2"/>
                              </a:solidFill>
                              <a:latin typeface="+mn-lt"/>
                            </a:rPr>
                            <a:t>Area</a:t>
                          </a:r>
                        </a:p>
                      </a:txBody>
                      <a:tcPr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800" b="1" dirty="0">
                              <a:solidFill>
                                <a:schemeClr val="bg2"/>
                              </a:solidFill>
                              <a:latin typeface="+mn-lt"/>
                            </a:rPr>
                            <a:t>Perimeter</a:t>
                          </a:r>
                        </a:p>
                      </a:txBody>
                      <a:tcPr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>
                            <a:solidFill>
                              <a:schemeClr val="accent1"/>
                            </a:solidFill>
                            <a:latin typeface="+mn-lt"/>
                          </a:endParaRPr>
                        </a:p>
                      </a:txBody>
                      <a:tcPr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2000" dirty="0">
                            <a:solidFill>
                              <a:schemeClr val="bg2"/>
                            </a:solidFill>
                            <a:latin typeface="+mn-lt"/>
                          </a:endParaRP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2000" dirty="0">
                            <a:solidFill>
                              <a:schemeClr val="bg2"/>
                            </a:solidFill>
                            <a:latin typeface="+mn-lt"/>
                          </a:endParaRP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204324353"/>
                      </a:ext>
                    </a:extLst>
                  </a:tr>
                  <a:tr h="697926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80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1)</a:t>
                          </a:r>
                        </a:p>
                      </a:txBody>
                      <a:tcPr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28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  <m:r>
                                <a:rPr lang="en-GB" sz="28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×</m:t>
                              </m:r>
                              <m:sSup>
                                <m:sSupPr>
                                  <m:ctrlPr>
                                    <a:rPr lang="en-GB" sz="2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2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2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  <m:t>6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sz="2800" dirty="0">
                              <a:solidFill>
                                <a:schemeClr val="bg2"/>
                              </a:solidFill>
                              <a:latin typeface="+mn-lt"/>
                            </a:rPr>
                            <a:t> </a:t>
                          </a:r>
                        </a:p>
                      </a:txBody>
                      <a:tcPr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28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  <m:r>
                                <a:rPr lang="en-GB" sz="28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×</m:t>
                              </m:r>
                              <m:sSup>
                                <m:sSupPr>
                                  <m:ctrlPr>
                                    <a:rPr lang="en-GB" sz="2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2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2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  <m:t>6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sz="2800" dirty="0">
                              <a:solidFill>
                                <a:schemeClr val="bg2"/>
                              </a:solidFill>
                              <a:latin typeface="+mn-lt"/>
                            </a:rPr>
                            <a:t> </a:t>
                          </a:r>
                        </a:p>
                      </a:txBody>
                      <a:tcPr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280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1.</m:t>
                              </m:r>
                              <m:r>
                                <a:rPr lang="en-GB" sz="28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2×</m:t>
                              </m:r>
                              <m:sSup>
                                <m:sSupPr>
                                  <m:ctrlPr>
                                    <a:rPr lang="en-GB" sz="2800" b="0" i="1" dirty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2800" b="0" i="1" dirty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2800" b="0" i="1" dirty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13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sz="2800" dirty="0">
                              <a:solidFill>
                                <a:srgbClr val="C00000"/>
                              </a:solidFill>
                              <a:latin typeface="+mn-lt"/>
                            </a:rPr>
                            <a:t> </a:t>
                          </a:r>
                        </a:p>
                      </a:txBody>
                      <a:tcPr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280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1.</m:t>
                              </m:r>
                              <m:r>
                                <a:rPr lang="en-GB" sz="28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  <m:r>
                                <a:rPr lang="en-GB" sz="28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×</m:t>
                              </m:r>
                              <m:sSup>
                                <m:sSupPr>
                                  <m:ctrlPr>
                                    <a:rPr lang="en-GB" sz="2800" b="0" i="1" dirty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2800" b="0" i="1" dirty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2800" b="0" i="1" dirty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7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sz="2800" dirty="0">
                              <a:solidFill>
                                <a:srgbClr val="C00000"/>
                              </a:solidFill>
                              <a:latin typeface="+mn-lt"/>
                            </a:rPr>
                            <a:t> </a:t>
                          </a:r>
                        </a:p>
                      </a:txBody>
                      <a:tcPr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>
                            <a:solidFill>
                              <a:schemeClr val="accent1"/>
                            </a:solidFill>
                            <a:latin typeface="+mn-lt"/>
                          </a:endParaRPr>
                        </a:p>
                      </a:txBody>
                      <a:tcPr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4000" dirty="0">
                            <a:solidFill>
                              <a:schemeClr val="bg2"/>
                            </a:solidFill>
                            <a:latin typeface="+mn-lt"/>
                          </a:endParaRPr>
                        </a:p>
                      </a:txBody>
                      <a:tcPr>
                        <a:lnL w="381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4000" dirty="0">
                            <a:solidFill>
                              <a:schemeClr val="bg2"/>
                            </a:solidFill>
                            <a:latin typeface="+mn-lt"/>
                          </a:endParaRPr>
                        </a:p>
                      </a:txBody>
                      <a:tcPr>
                        <a:lnL w="381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74699632"/>
                      </a:ext>
                    </a:extLst>
                  </a:tr>
                  <a:tr h="697926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80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2)</a:t>
                          </a:r>
                        </a:p>
                      </a:txBody>
                      <a:tcPr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28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9</m:t>
                              </m:r>
                              <m:r>
                                <a:rPr lang="en-GB" sz="28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×</m:t>
                              </m:r>
                              <m:sSup>
                                <m:sSupPr>
                                  <m:ctrlPr>
                                    <a:rPr lang="en-GB" sz="2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2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2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  <m:t>5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sz="2800" dirty="0">
                              <a:solidFill>
                                <a:schemeClr val="bg2"/>
                              </a:solidFill>
                              <a:latin typeface="+mn-lt"/>
                            </a:rPr>
                            <a:t> </a:t>
                          </a:r>
                        </a:p>
                      </a:txBody>
                      <a:tcPr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28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1.2</m:t>
                              </m:r>
                              <m:r>
                                <a:rPr lang="en-GB" sz="28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×</m:t>
                              </m:r>
                              <m:sSup>
                                <m:sSupPr>
                                  <m:ctrlPr>
                                    <a:rPr lang="en-GB" sz="2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2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2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  <m:t>6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sz="2800" dirty="0">
                              <a:solidFill>
                                <a:schemeClr val="bg2"/>
                              </a:solidFill>
                              <a:latin typeface="+mn-lt"/>
                            </a:rPr>
                            <a:t> </a:t>
                          </a:r>
                        </a:p>
                      </a:txBody>
                      <a:tcPr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280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1.</m:t>
                              </m:r>
                              <m:r>
                                <a:rPr lang="en-GB" sz="28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08</m:t>
                              </m:r>
                              <m:r>
                                <a:rPr lang="en-GB" sz="28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×</m:t>
                              </m:r>
                              <m:sSup>
                                <m:sSupPr>
                                  <m:ctrlPr>
                                    <a:rPr lang="en-GB" sz="2800" b="0" i="1" dirty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2800" b="0" i="1" dirty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2800" b="0" i="1" dirty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  <m:r>
                                    <a:rPr lang="en-GB" sz="2800" b="0" i="1" dirty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sz="2800" dirty="0">
                              <a:solidFill>
                                <a:srgbClr val="C00000"/>
                              </a:solidFill>
                              <a:latin typeface="+mn-lt"/>
                            </a:rPr>
                            <a:t> </a:t>
                          </a:r>
                        </a:p>
                      </a:txBody>
                      <a:tcPr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28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4.2</m:t>
                              </m:r>
                              <m:r>
                                <a:rPr lang="en-GB" sz="28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×</m:t>
                              </m:r>
                              <m:sSup>
                                <m:sSupPr>
                                  <m:ctrlPr>
                                    <a:rPr lang="en-GB" sz="2800" b="0" i="1" dirty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2800" b="0" i="1" dirty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2800" b="0" i="1" dirty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6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sz="2800" dirty="0">
                              <a:solidFill>
                                <a:srgbClr val="C00000"/>
                              </a:solidFill>
                              <a:latin typeface="+mn-lt"/>
                            </a:rPr>
                            <a:t> </a:t>
                          </a:r>
                        </a:p>
                      </a:txBody>
                      <a:tcPr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>
                            <a:solidFill>
                              <a:schemeClr val="accent1"/>
                            </a:solidFill>
                            <a:latin typeface="+mn-lt"/>
                          </a:endParaRPr>
                        </a:p>
                      </a:txBody>
                      <a:tcPr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4000" dirty="0">
                            <a:solidFill>
                              <a:schemeClr val="bg2"/>
                            </a:solidFill>
                            <a:latin typeface="+mn-lt"/>
                          </a:endParaRPr>
                        </a:p>
                      </a:txBody>
                      <a:tcPr>
                        <a:lnL w="381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4000" dirty="0">
                            <a:solidFill>
                              <a:schemeClr val="bg2"/>
                            </a:solidFill>
                            <a:latin typeface="+mn-lt"/>
                          </a:endParaRPr>
                        </a:p>
                      </a:txBody>
                      <a:tcPr>
                        <a:lnL w="381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242948420"/>
                      </a:ext>
                    </a:extLst>
                  </a:tr>
                  <a:tr h="697926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80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3)</a:t>
                          </a:r>
                        </a:p>
                      </a:txBody>
                      <a:tcPr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28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8×</m:t>
                                </m:r>
                                <m:sSup>
                                  <m:sSupPr>
                                    <m:ctrlPr>
                                      <a:rPr lang="en-GB" sz="2800" b="0" i="1" smtClean="0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GB" sz="2800" b="0" i="1" smtClean="0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10</m:t>
                                    </m:r>
                                  </m:e>
                                  <m:sup>
                                    <m:r>
                                      <a:rPr lang="en-GB" sz="2800" b="0" i="1" smtClean="0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GB" sz="2800" dirty="0">
                            <a:solidFill>
                              <a:srgbClr val="C00000"/>
                            </a:solidFill>
                            <a:latin typeface="+mn-lt"/>
                          </a:endParaRPr>
                        </a:p>
                      </a:txBody>
                      <a:tcPr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28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3×</m:t>
                              </m:r>
                              <m:sSup>
                                <m:sSupPr>
                                  <m:ctrlPr>
                                    <a:rPr lang="en-GB" sz="2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2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2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sz="2800" dirty="0">
                              <a:solidFill>
                                <a:schemeClr val="bg2"/>
                              </a:solidFill>
                              <a:latin typeface="+mn-lt"/>
                            </a:rPr>
                            <a:t> </a:t>
                          </a:r>
                        </a:p>
                      </a:txBody>
                      <a:tcPr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28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2.4</m:t>
                              </m:r>
                              <m:r>
                                <a:rPr lang="en-GB" sz="28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×</m:t>
                              </m:r>
                              <m:sSup>
                                <m:sSupPr>
                                  <m:ctrlPr>
                                    <a:rPr lang="en-GB" sz="2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2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2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  <m:t>8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sz="2800" dirty="0">
                              <a:solidFill>
                                <a:schemeClr val="bg2"/>
                              </a:solidFill>
                              <a:latin typeface="+mn-lt"/>
                            </a:rPr>
                            <a:t> </a:t>
                          </a:r>
                        </a:p>
                      </a:txBody>
                      <a:tcPr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2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7.6×</m:t>
                              </m:r>
                              <m:sSup>
                                <m:sSupPr>
                                  <m:ctrlPr>
                                    <a:rPr lang="en-GB" sz="28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28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28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sz="2800" dirty="0">
                              <a:solidFill>
                                <a:srgbClr val="C00000"/>
                              </a:solidFill>
                              <a:latin typeface="+mn-lt"/>
                            </a:rPr>
                            <a:t> </a:t>
                          </a:r>
                        </a:p>
                      </a:txBody>
                      <a:tcPr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>
                            <a:solidFill>
                              <a:schemeClr val="accent1"/>
                            </a:solidFill>
                            <a:latin typeface="+mn-lt"/>
                          </a:endParaRPr>
                        </a:p>
                      </a:txBody>
                      <a:tcPr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4000" dirty="0">
                            <a:solidFill>
                              <a:schemeClr val="bg2"/>
                            </a:solidFill>
                            <a:latin typeface="+mn-lt"/>
                          </a:endParaRPr>
                        </a:p>
                      </a:txBody>
                      <a:tcPr>
                        <a:lnL w="381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GB" sz="4000" b="0" dirty="0">
                              <a:solidFill>
                                <a:schemeClr val="bg2"/>
                              </a:solidFill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en-GB" sz="40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</m:oMath>
                          </a14:m>
                          <a:r>
                            <a:rPr lang="en-GB" sz="4000" dirty="0">
                              <a:solidFill>
                                <a:schemeClr val="bg2"/>
                              </a:solidFill>
                              <a:latin typeface="+mn-lt"/>
                            </a:rPr>
                            <a:t> </a:t>
                          </a:r>
                        </a:p>
                      </a:txBody>
                      <a:tcPr anchor="ctr">
                        <a:lnL w="381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4099561251"/>
                      </a:ext>
                    </a:extLst>
                  </a:tr>
                  <a:tr h="697926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80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4)</a:t>
                          </a:r>
                        </a:p>
                      </a:txBody>
                      <a:tcPr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28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3×</m:t>
                              </m:r>
                              <m:sSup>
                                <m:sSupPr>
                                  <m:ctrlPr>
                                    <a:rPr lang="en-GB" sz="2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2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2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  <m:t>5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sz="2800" dirty="0">
                              <a:solidFill>
                                <a:schemeClr val="bg2"/>
                              </a:solidFill>
                              <a:latin typeface="+mn-lt"/>
                            </a:rPr>
                            <a:t> </a:t>
                          </a:r>
                        </a:p>
                      </a:txBody>
                      <a:tcPr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280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  <m:r>
                                <a:rPr lang="en-GB" sz="28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×</m:t>
                              </m:r>
                              <m:sSup>
                                <m:sSupPr>
                                  <m:ctrlPr>
                                    <a:rPr lang="en-GB" sz="2800" b="0" i="1" dirty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2800" b="0" i="1" dirty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2800" b="0" i="1" dirty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sz="2800" dirty="0">
                              <a:solidFill>
                                <a:srgbClr val="C00000"/>
                              </a:solidFill>
                              <a:latin typeface="+mn-lt"/>
                            </a:rPr>
                            <a:t> </a:t>
                          </a:r>
                        </a:p>
                      </a:txBody>
                      <a:tcPr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28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9</m:t>
                              </m:r>
                              <m:r>
                                <a:rPr lang="en-GB" sz="28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×</m:t>
                              </m:r>
                              <m:sSup>
                                <m:sSupPr>
                                  <m:ctrlPr>
                                    <a:rPr lang="en-GB" sz="2800" b="0" i="1" dirty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2800" b="0" i="1" dirty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2800" b="0" i="1" dirty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9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sz="2800" dirty="0">
                              <a:solidFill>
                                <a:srgbClr val="C00000"/>
                              </a:solidFill>
                              <a:latin typeface="+mn-lt"/>
                            </a:rPr>
                            <a:t> </a:t>
                          </a:r>
                        </a:p>
                      </a:txBody>
                      <a:tcPr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28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6.6×</m:t>
                              </m:r>
                              <m:sSup>
                                <m:sSupPr>
                                  <m:ctrlPr>
                                    <a:rPr lang="en-GB" sz="2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2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2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  <m:t>6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sz="2800" dirty="0">
                              <a:solidFill>
                                <a:schemeClr val="bg2"/>
                              </a:solidFill>
                              <a:latin typeface="+mn-lt"/>
                            </a:rPr>
                            <a:t> </a:t>
                          </a:r>
                        </a:p>
                      </a:txBody>
                      <a:tcPr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>
                            <a:solidFill>
                              <a:schemeClr val="accent1"/>
                            </a:solidFill>
                            <a:latin typeface="+mn-lt"/>
                          </a:endParaRPr>
                        </a:p>
                      </a:txBody>
                      <a:tcPr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4000" dirty="0">
                            <a:solidFill>
                              <a:schemeClr val="bg2"/>
                            </a:solidFill>
                            <a:latin typeface="+mn-lt"/>
                          </a:endParaRPr>
                        </a:p>
                      </a:txBody>
                      <a:tcPr>
                        <a:lnL w="381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4000" dirty="0">
                            <a:solidFill>
                              <a:schemeClr val="bg2"/>
                            </a:solidFill>
                            <a:latin typeface="+mn-lt"/>
                          </a:endParaRPr>
                        </a:p>
                      </a:txBody>
                      <a:tcPr>
                        <a:lnL w="381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906120721"/>
                      </a:ext>
                    </a:extLst>
                  </a:tr>
                  <a:tr h="697926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80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5)</a:t>
                          </a:r>
                        </a:p>
                      </a:txBody>
                      <a:tcPr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2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GB" sz="2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×</m:t>
                              </m:r>
                              <m:sSup>
                                <m:sSupPr>
                                  <m:ctrlPr>
                                    <a:rPr lang="en-GB" sz="28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28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28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sz="2800" dirty="0">
                              <a:solidFill>
                                <a:srgbClr val="C00000"/>
                              </a:solidFill>
                              <a:latin typeface="+mn-lt"/>
                            </a:rPr>
                            <a:t> </a:t>
                          </a:r>
                        </a:p>
                      </a:txBody>
                      <a:tcPr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28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3×</m:t>
                              </m:r>
                              <m:sSup>
                                <m:sSupPr>
                                  <m:ctrlPr>
                                    <a:rPr lang="en-GB" sz="2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2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2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sz="2800" dirty="0">
                              <a:solidFill>
                                <a:schemeClr val="bg2"/>
                              </a:solidFill>
                              <a:latin typeface="+mn-lt"/>
                            </a:rPr>
                            <a:t> </a:t>
                          </a:r>
                        </a:p>
                      </a:txBody>
                      <a:tcPr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2800" b="0" i="1" smtClean="0">
                                    <a:solidFill>
                                      <a:schemeClr val="bg2"/>
                                    </a:solidFill>
                                    <a:latin typeface="Cambria Math" panose="02040503050406030204" pitchFamily="18" charset="0"/>
                                  </a:rPr>
                                  <m:t>6×</m:t>
                                </m:r>
                                <m:sSup>
                                  <m:sSupPr>
                                    <m:ctrlPr>
                                      <a:rPr lang="en-GB" sz="2800" b="0" i="1" smtClean="0">
                                        <a:solidFill>
                                          <a:schemeClr val="bg2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GB" sz="2800" b="0" i="1" smtClean="0">
                                        <a:solidFill>
                                          <a:schemeClr val="bg2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10</m:t>
                                    </m:r>
                                  </m:e>
                                  <m:sup>
                                    <m:r>
                                      <a:rPr lang="en-GB" sz="2800" b="0" i="1" smtClean="0">
                                        <a:solidFill>
                                          <a:schemeClr val="bg2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7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GB" sz="2800" dirty="0">
                            <a:solidFill>
                              <a:schemeClr val="bg2"/>
                            </a:solidFill>
                            <a:latin typeface="+mn-lt"/>
                          </a:endParaRPr>
                        </a:p>
                      </a:txBody>
                      <a:tcPr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28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6.4</m:t>
                              </m:r>
                              <m:r>
                                <a:rPr lang="en-GB" sz="28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×</m:t>
                              </m:r>
                              <m:sSup>
                                <m:sSupPr>
                                  <m:ctrlPr>
                                    <a:rPr lang="en-GB" sz="2800" b="0" i="1" dirty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2800" b="0" i="1" dirty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2800" b="0" i="1" dirty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sz="2800" dirty="0">
                              <a:solidFill>
                                <a:srgbClr val="C00000"/>
                              </a:solidFill>
                              <a:latin typeface="+mn-lt"/>
                            </a:rPr>
                            <a:t> </a:t>
                          </a:r>
                        </a:p>
                      </a:txBody>
                      <a:tcPr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>
                            <a:solidFill>
                              <a:schemeClr val="accent1"/>
                            </a:solidFill>
                            <a:latin typeface="+mn-lt"/>
                          </a:endParaRPr>
                        </a:p>
                      </a:txBody>
                      <a:tcPr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4000" dirty="0">
                            <a:solidFill>
                              <a:schemeClr val="bg2"/>
                            </a:solidFill>
                            <a:latin typeface="+mn-lt"/>
                          </a:endParaRPr>
                        </a:p>
                      </a:txBody>
                      <a:tcPr>
                        <a:lnL w="381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4000" dirty="0">
                            <a:solidFill>
                              <a:schemeClr val="bg2"/>
                            </a:solidFill>
                            <a:latin typeface="+mn-lt"/>
                          </a:endParaRPr>
                        </a:p>
                      </a:txBody>
                      <a:tcPr>
                        <a:lnL w="381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58371519"/>
                      </a:ext>
                    </a:extLst>
                  </a:tr>
                  <a:tr h="697926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80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6)</a:t>
                          </a:r>
                        </a:p>
                      </a:txBody>
                      <a:tcPr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28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GB" sz="28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×</m:t>
                              </m:r>
                              <m:sSup>
                                <m:sSupPr>
                                  <m:ctrlPr>
                                    <a:rPr lang="en-GB" sz="2800" b="0" i="1" dirty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2800" b="0" i="1" dirty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2800" b="0" i="1" dirty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6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sz="2800" dirty="0">
                              <a:solidFill>
                                <a:srgbClr val="C00000"/>
                              </a:solidFill>
                              <a:latin typeface="+mn-lt"/>
                            </a:rPr>
                            <a:t> </a:t>
                          </a:r>
                        </a:p>
                      </a:txBody>
                      <a:tcPr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28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  <m:r>
                                <a:rPr lang="en-GB" sz="28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×</m:t>
                              </m:r>
                              <m:sSup>
                                <m:sSupPr>
                                  <m:ctrlPr>
                                    <a:rPr lang="en-GB" sz="2800" b="0" i="1" dirty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2800" b="0" i="1" dirty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2800" b="0" i="1" dirty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6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sz="2800" dirty="0">
                              <a:solidFill>
                                <a:srgbClr val="C00000"/>
                              </a:solidFill>
                              <a:latin typeface="+mn-lt"/>
                            </a:rPr>
                            <a:t> </a:t>
                          </a:r>
                        </a:p>
                      </a:txBody>
                      <a:tcPr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28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6×</m:t>
                              </m:r>
                              <m:sSup>
                                <m:sSupPr>
                                  <m:ctrlPr>
                                    <a:rPr lang="en-GB" sz="2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2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2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  <m:t>12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sz="2800" dirty="0">
                              <a:solidFill>
                                <a:schemeClr val="bg2"/>
                              </a:solidFill>
                              <a:latin typeface="+mn-lt"/>
                            </a:rPr>
                            <a:t> </a:t>
                          </a:r>
                        </a:p>
                      </a:txBody>
                      <a:tcPr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28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1×</m:t>
                              </m:r>
                              <m:sSup>
                                <m:sSupPr>
                                  <m:ctrlPr>
                                    <a:rPr lang="en-GB" sz="2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2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2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  <m:t>7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sz="2800" dirty="0">
                              <a:solidFill>
                                <a:schemeClr val="bg2"/>
                              </a:solidFill>
                              <a:latin typeface="+mn-lt"/>
                            </a:rPr>
                            <a:t> </a:t>
                          </a:r>
                        </a:p>
                      </a:txBody>
                      <a:tcPr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>
                            <a:solidFill>
                              <a:schemeClr val="accent1"/>
                            </a:solidFill>
                            <a:latin typeface="+mn-lt"/>
                          </a:endParaRPr>
                        </a:p>
                      </a:txBody>
                      <a:tcPr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40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𝑤</m:t>
                              </m:r>
                            </m:oMath>
                          </a14:m>
                          <a:r>
                            <a:rPr lang="en-GB" sz="4000" dirty="0">
                              <a:solidFill>
                                <a:schemeClr val="bg2"/>
                              </a:solidFill>
                              <a:latin typeface="+mn-lt"/>
                            </a:rPr>
                            <a:t> </a:t>
                          </a:r>
                        </a:p>
                      </a:txBody>
                      <a:tcPr marL="45720" marR="45720" marT="0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4000" dirty="0">
                            <a:solidFill>
                              <a:schemeClr val="bg2"/>
                            </a:solidFill>
                            <a:latin typeface="+mn-lt"/>
                          </a:endParaRP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995447993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10" name="Table 9">
                <a:extLst>
                  <a:ext uri="{FF2B5EF4-FFF2-40B4-BE49-F238E27FC236}">
                    <a16:creationId xmlns:a16="http://schemas.microsoft.com/office/drawing/2014/main" id="{F255445D-BC4F-4ED0-A4B3-4F6A91550EB9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14534160"/>
                  </p:ext>
                </p:extLst>
              </p:nvPr>
            </p:nvGraphicFramePr>
            <p:xfrm>
              <a:off x="298337" y="1257720"/>
              <a:ext cx="11342316" cy="4904166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616063">
                      <a:extLst>
                        <a:ext uri="{9D8B030D-6E8A-4147-A177-3AD203B41FA5}">
                          <a16:colId xmlns:a16="http://schemas.microsoft.com/office/drawing/2014/main" val="2818293655"/>
                        </a:ext>
                      </a:extLst>
                    </a:gridCol>
                    <a:gridCol w="1838073">
                      <a:extLst>
                        <a:ext uri="{9D8B030D-6E8A-4147-A177-3AD203B41FA5}">
                          <a16:colId xmlns:a16="http://schemas.microsoft.com/office/drawing/2014/main" val="3568068411"/>
                        </a:ext>
                      </a:extLst>
                    </a:gridCol>
                    <a:gridCol w="1838073">
                      <a:extLst>
                        <a:ext uri="{9D8B030D-6E8A-4147-A177-3AD203B41FA5}">
                          <a16:colId xmlns:a16="http://schemas.microsoft.com/office/drawing/2014/main" val="2059316638"/>
                        </a:ext>
                      </a:extLst>
                    </a:gridCol>
                    <a:gridCol w="1838073">
                      <a:extLst>
                        <a:ext uri="{9D8B030D-6E8A-4147-A177-3AD203B41FA5}">
                          <a16:colId xmlns:a16="http://schemas.microsoft.com/office/drawing/2014/main" val="2795930486"/>
                        </a:ext>
                      </a:extLst>
                    </a:gridCol>
                    <a:gridCol w="1838073">
                      <a:extLst>
                        <a:ext uri="{9D8B030D-6E8A-4147-A177-3AD203B41FA5}">
                          <a16:colId xmlns:a16="http://schemas.microsoft.com/office/drawing/2014/main" val="407936301"/>
                        </a:ext>
                      </a:extLst>
                    </a:gridCol>
                    <a:gridCol w="914400">
                      <a:extLst>
                        <a:ext uri="{9D8B030D-6E8A-4147-A177-3AD203B41FA5}">
                          <a16:colId xmlns:a16="http://schemas.microsoft.com/office/drawing/2014/main" val="3990206228"/>
                        </a:ext>
                      </a:extLst>
                    </a:gridCol>
                    <a:gridCol w="1706400">
                      <a:extLst>
                        <a:ext uri="{9D8B030D-6E8A-4147-A177-3AD203B41FA5}">
                          <a16:colId xmlns:a16="http://schemas.microsoft.com/office/drawing/2014/main" val="872231475"/>
                        </a:ext>
                      </a:extLst>
                    </a:gridCol>
                    <a:gridCol w="753161">
                      <a:extLst>
                        <a:ext uri="{9D8B030D-6E8A-4147-A177-3AD203B41FA5}">
                          <a16:colId xmlns:a16="http://schemas.microsoft.com/office/drawing/2014/main" val="3856083685"/>
                        </a:ext>
                      </a:extLst>
                    </a:gridCol>
                  </a:tblGrid>
                  <a:tr h="697926">
                    <a:tc>
                      <a:txBody>
                        <a:bodyPr/>
                        <a:lstStyle/>
                        <a:p>
                          <a:pPr algn="ctr"/>
                          <a:endParaRPr lang="en-GB" sz="2800" b="1" dirty="0">
                            <a:solidFill>
                              <a:schemeClr val="bg2"/>
                            </a:solidFill>
                            <a:latin typeface="+mn-lt"/>
                          </a:endParaRPr>
                        </a:p>
                      </a:txBody>
                      <a:tcPr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4"/>
                          <a:stretch>
                            <a:fillRect l="-34028" t="-1818" r="-486806" b="-61454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4"/>
                          <a:stretch>
                            <a:fillRect l="-133103" t="-1818" r="-383448" b="-61454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800" b="1" dirty="0">
                              <a:solidFill>
                                <a:schemeClr val="bg2"/>
                              </a:solidFill>
                              <a:latin typeface="+mn-lt"/>
                            </a:rPr>
                            <a:t>Area</a:t>
                          </a:r>
                        </a:p>
                      </a:txBody>
                      <a:tcPr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800" b="1" dirty="0">
                              <a:solidFill>
                                <a:schemeClr val="bg2"/>
                              </a:solidFill>
                              <a:latin typeface="+mn-lt"/>
                            </a:rPr>
                            <a:t>Perimeter</a:t>
                          </a:r>
                        </a:p>
                      </a:txBody>
                      <a:tcPr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>
                            <a:solidFill>
                              <a:schemeClr val="accent1"/>
                            </a:solidFill>
                            <a:latin typeface="+mn-lt"/>
                          </a:endParaRPr>
                        </a:p>
                      </a:txBody>
                      <a:tcPr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2000" dirty="0">
                            <a:solidFill>
                              <a:schemeClr val="bg2"/>
                            </a:solidFill>
                            <a:latin typeface="+mn-lt"/>
                          </a:endParaRP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2000" dirty="0">
                            <a:solidFill>
                              <a:schemeClr val="bg2"/>
                            </a:solidFill>
                            <a:latin typeface="+mn-lt"/>
                          </a:endParaRP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204324353"/>
                      </a:ext>
                    </a:extLst>
                  </a:tr>
                  <a:tr h="7010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80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1)</a:t>
                          </a:r>
                        </a:p>
                      </a:txBody>
                      <a:tcPr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4"/>
                          <a:stretch>
                            <a:fillRect l="-34028" t="-101818" r="-486806" b="-51454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4"/>
                          <a:stretch>
                            <a:fillRect l="-133103" t="-101818" r="-383448" b="-51454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4"/>
                          <a:stretch>
                            <a:fillRect l="-233103" t="-101818" r="-283448" b="-51454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4"/>
                          <a:stretch>
                            <a:fillRect l="-333103" t="-101818" r="-183448" b="-51454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>
                            <a:solidFill>
                              <a:schemeClr val="accent1"/>
                            </a:solidFill>
                            <a:latin typeface="+mn-lt"/>
                          </a:endParaRPr>
                        </a:p>
                      </a:txBody>
                      <a:tcPr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4000" dirty="0">
                            <a:solidFill>
                              <a:schemeClr val="bg2"/>
                            </a:solidFill>
                            <a:latin typeface="+mn-lt"/>
                          </a:endParaRPr>
                        </a:p>
                      </a:txBody>
                      <a:tcPr>
                        <a:lnL w="381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4000" dirty="0">
                            <a:solidFill>
                              <a:schemeClr val="bg2"/>
                            </a:solidFill>
                            <a:latin typeface="+mn-lt"/>
                          </a:endParaRPr>
                        </a:p>
                      </a:txBody>
                      <a:tcPr>
                        <a:lnL w="381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74699632"/>
                      </a:ext>
                    </a:extLst>
                  </a:tr>
                  <a:tr h="7010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80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2)</a:t>
                          </a:r>
                        </a:p>
                      </a:txBody>
                      <a:tcPr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4"/>
                          <a:stretch>
                            <a:fillRect l="-34028" t="-198214" r="-486806" b="-40535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4"/>
                          <a:stretch>
                            <a:fillRect l="-133103" t="-198214" r="-383448" b="-40535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4"/>
                          <a:stretch>
                            <a:fillRect l="-233103" t="-198214" r="-283448" b="-40535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4"/>
                          <a:stretch>
                            <a:fillRect l="-333103" t="-198214" r="-183448" b="-40535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>
                            <a:solidFill>
                              <a:schemeClr val="accent1"/>
                            </a:solidFill>
                            <a:latin typeface="+mn-lt"/>
                          </a:endParaRPr>
                        </a:p>
                      </a:txBody>
                      <a:tcPr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4000" dirty="0">
                            <a:solidFill>
                              <a:schemeClr val="bg2"/>
                            </a:solidFill>
                            <a:latin typeface="+mn-lt"/>
                          </a:endParaRPr>
                        </a:p>
                      </a:txBody>
                      <a:tcPr>
                        <a:lnL w="381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4000" dirty="0">
                            <a:solidFill>
                              <a:schemeClr val="bg2"/>
                            </a:solidFill>
                            <a:latin typeface="+mn-lt"/>
                          </a:endParaRPr>
                        </a:p>
                      </a:txBody>
                      <a:tcPr>
                        <a:lnL w="381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242948420"/>
                      </a:ext>
                    </a:extLst>
                  </a:tr>
                  <a:tr h="7010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80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3)</a:t>
                          </a:r>
                        </a:p>
                      </a:txBody>
                      <a:tcPr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4"/>
                          <a:stretch>
                            <a:fillRect l="-34028" t="-303636" r="-486806" b="-31272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4"/>
                          <a:stretch>
                            <a:fillRect l="-133103" t="-303636" r="-383448" b="-31272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4"/>
                          <a:stretch>
                            <a:fillRect l="-233103" t="-303636" r="-283448" b="-31272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4"/>
                          <a:stretch>
                            <a:fillRect l="-333103" t="-303636" r="-183448" b="-31272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>
                            <a:solidFill>
                              <a:schemeClr val="accent1"/>
                            </a:solidFill>
                            <a:latin typeface="+mn-lt"/>
                          </a:endParaRPr>
                        </a:p>
                      </a:txBody>
                      <a:tcPr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4000" dirty="0">
                            <a:solidFill>
                              <a:schemeClr val="bg2"/>
                            </a:solidFill>
                            <a:latin typeface="+mn-lt"/>
                          </a:endParaRPr>
                        </a:p>
                      </a:txBody>
                      <a:tcPr>
                        <a:lnL w="381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381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4"/>
                          <a:stretch>
                            <a:fillRect l="-1415254" t="-303636" b="-31272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4099561251"/>
                      </a:ext>
                    </a:extLst>
                  </a:tr>
                  <a:tr h="7010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80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4)</a:t>
                          </a:r>
                        </a:p>
                      </a:txBody>
                      <a:tcPr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4"/>
                          <a:stretch>
                            <a:fillRect l="-34028" t="-403636" r="-486806" b="-21272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4"/>
                          <a:stretch>
                            <a:fillRect l="-133103" t="-403636" r="-383448" b="-21272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4"/>
                          <a:stretch>
                            <a:fillRect l="-233103" t="-403636" r="-283448" b="-21272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4"/>
                          <a:stretch>
                            <a:fillRect l="-333103" t="-403636" r="-183448" b="-21272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>
                            <a:solidFill>
                              <a:schemeClr val="accent1"/>
                            </a:solidFill>
                            <a:latin typeface="+mn-lt"/>
                          </a:endParaRPr>
                        </a:p>
                      </a:txBody>
                      <a:tcPr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4000" dirty="0">
                            <a:solidFill>
                              <a:schemeClr val="bg2"/>
                            </a:solidFill>
                            <a:latin typeface="+mn-lt"/>
                          </a:endParaRPr>
                        </a:p>
                      </a:txBody>
                      <a:tcPr>
                        <a:lnL w="381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4000" dirty="0">
                            <a:solidFill>
                              <a:schemeClr val="bg2"/>
                            </a:solidFill>
                            <a:latin typeface="+mn-lt"/>
                          </a:endParaRPr>
                        </a:p>
                      </a:txBody>
                      <a:tcPr>
                        <a:lnL w="381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906120721"/>
                      </a:ext>
                    </a:extLst>
                  </a:tr>
                  <a:tr h="7010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80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5)</a:t>
                          </a:r>
                        </a:p>
                      </a:txBody>
                      <a:tcPr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4"/>
                          <a:stretch>
                            <a:fillRect l="-34028" t="-494643" r="-486806" b="-10892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4"/>
                          <a:stretch>
                            <a:fillRect l="-133103" t="-494643" r="-383448" b="-10892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4"/>
                          <a:stretch>
                            <a:fillRect l="-233103" t="-494643" r="-283448" b="-10892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4"/>
                          <a:stretch>
                            <a:fillRect l="-333103" t="-494643" r="-183448" b="-10892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>
                            <a:solidFill>
                              <a:schemeClr val="accent1"/>
                            </a:solidFill>
                            <a:latin typeface="+mn-lt"/>
                          </a:endParaRPr>
                        </a:p>
                      </a:txBody>
                      <a:tcPr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4000" dirty="0">
                            <a:solidFill>
                              <a:schemeClr val="bg2"/>
                            </a:solidFill>
                            <a:latin typeface="+mn-lt"/>
                          </a:endParaRPr>
                        </a:p>
                      </a:txBody>
                      <a:tcPr>
                        <a:lnL w="381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4000" dirty="0">
                            <a:solidFill>
                              <a:schemeClr val="bg2"/>
                            </a:solidFill>
                            <a:latin typeface="+mn-lt"/>
                          </a:endParaRPr>
                        </a:p>
                      </a:txBody>
                      <a:tcPr>
                        <a:lnL w="381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58371519"/>
                      </a:ext>
                    </a:extLst>
                  </a:tr>
                  <a:tr h="7010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80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6)</a:t>
                          </a:r>
                        </a:p>
                      </a:txBody>
                      <a:tcPr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4"/>
                          <a:stretch>
                            <a:fillRect l="-34028" t="-605455" r="-486806" b="-1090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4"/>
                          <a:stretch>
                            <a:fillRect l="-133103" t="-605455" r="-383448" b="-1090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4"/>
                          <a:stretch>
                            <a:fillRect l="-233103" t="-605455" r="-283448" b="-1090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4"/>
                          <a:stretch>
                            <a:fillRect l="-333103" t="-605455" r="-183448" b="-1090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>
                            <a:solidFill>
                              <a:schemeClr val="accent1"/>
                            </a:solidFill>
                            <a:latin typeface="+mn-lt"/>
                          </a:endParaRPr>
                        </a:p>
                      </a:txBody>
                      <a:tcPr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45720" marR="45720" marT="0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4"/>
                          <a:stretch>
                            <a:fillRect l="-518519" t="-605455" r="-43704" b="-1090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4000" dirty="0">
                            <a:solidFill>
                              <a:schemeClr val="bg2"/>
                            </a:solidFill>
                            <a:latin typeface="+mn-lt"/>
                          </a:endParaRP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995447993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12" name="TextBox 11">
            <a:extLst>
              <a:ext uri="{FF2B5EF4-FFF2-40B4-BE49-F238E27FC236}">
                <a16:creationId xmlns:a16="http://schemas.microsoft.com/office/drawing/2014/main" id="{64A13A2C-BFAC-FD45-BB00-A208EACCF542}"/>
              </a:ext>
            </a:extLst>
          </p:cNvPr>
          <p:cNvSpPr txBox="1"/>
          <p:nvPr/>
        </p:nvSpPr>
        <p:spPr>
          <a:xfrm rot="1238043">
            <a:off x="9518493" y="369490"/>
            <a:ext cx="2837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4800" b="1" u="sng" dirty="0">
                <a:solidFill>
                  <a:srgbClr val="C00000"/>
                </a:solidFill>
              </a:rPr>
              <a:t>Solutions</a:t>
            </a:r>
          </a:p>
        </p:txBody>
      </p:sp>
    </p:spTree>
    <p:extLst>
      <p:ext uri="{BB962C8B-B14F-4D97-AF65-F5344CB8AC3E}">
        <p14:creationId xmlns:p14="http://schemas.microsoft.com/office/powerpoint/2010/main" val="38748257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alf-frame 3">
            <a:extLst>
              <a:ext uri="{FF2B5EF4-FFF2-40B4-BE49-F238E27FC236}">
                <a16:creationId xmlns:a16="http://schemas.microsoft.com/office/drawing/2014/main" id="{88FA8F2C-883F-4D01-99C8-8C040F58CC3A}"/>
              </a:ext>
            </a:extLst>
          </p:cNvPr>
          <p:cNvSpPr/>
          <p:nvPr/>
        </p:nvSpPr>
        <p:spPr>
          <a:xfrm>
            <a:off x="2772" y="2772"/>
            <a:ext cx="6392254" cy="922945"/>
          </a:xfrm>
          <a:prstGeom prst="halfFrame">
            <a:avLst>
              <a:gd name="adj1" fmla="val 41667"/>
              <a:gd name="adj2" fmla="val 9259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0" bIns="0" rtlCol="0" anchor="t" anchorCtr="0"/>
          <a:lstStyle/>
          <a:p>
            <a:r>
              <a:rPr lang="en-GB" sz="2400" dirty="0">
                <a:solidFill>
                  <a:schemeClr val="tx1"/>
                </a:solidFill>
              </a:rPr>
              <a:t>InterwovenMaths.com</a:t>
            </a:r>
          </a:p>
        </p:txBody>
      </p:sp>
      <p:sp>
        <p:nvSpPr>
          <p:cNvPr id="3" name="Half-frame 4">
            <a:extLst>
              <a:ext uri="{FF2B5EF4-FFF2-40B4-BE49-F238E27FC236}">
                <a16:creationId xmlns:a16="http://schemas.microsoft.com/office/drawing/2014/main" id="{CFD13466-0683-4379-BC93-4509D8769527}"/>
              </a:ext>
            </a:extLst>
          </p:cNvPr>
          <p:cNvSpPr/>
          <p:nvPr/>
        </p:nvSpPr>
        <p:spPr>
          <a:xfrm flipH="1" flipV="1">
            <a:off x="5802518" y="5947063"/>
            <a:ext cx="6392254" cy="922945"/>
          </a:xfrm>
          <a:prstGeom prst="halfFrame">
            <a:avLst>
              <a:gd name="adj1" fmla="val 41667"/>
              <a:gd name="adj2" fmla="val 9259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0" bIns="0" rtlCol="0" anchor="t" anchorCtr="0"/>
          <a:lstStyle/>
          <a:p>
            <a:endParaRPr lang="en-GB" sz="2400" dirty="0">
              <a:solidFill>
                <a:schemeClr val="bg2"/>
              </a:solidFill>
              <a:latin typeface="Bahnschrift" panose="020B0502040204020203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3326B83-ECCF-4DE0-8977-62A9455077BF}"/>
              </a:ext>
            </a:extLst>
          </p:cNvPr>
          <p:cNvSpPr/>
          <p:nvPr/>
        </p:nvSpPr>
        <p:spPr>
          <a:xfrm>
            <a:off x="8426337" y="6449755"/>
            <a:ext cx="3731491" cy="39254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GB" sz="2000" dirty="0">
                <a:solidFill>
                  <a:schemeClr val="tx1"/>
                </a:solidFill>
              </a:rPr>
              <a:t>@nathanday314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7FB74B0-489F-4F16-9953-04706C52F8E4}"/>
              </a:ext>
            </a:extLst>
          </p:cNvPr>
          <p:cNvSpPr txBox="1"/>
          <p:nvPr/>
        </p:nvSpPr>
        <p:spPr>
          <a:xfrm>
            <a:off x="185787" y="420459"/>
            <a:ext cx="735755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2400" dirty="0">
                <a:solidFill>
                  <a:schemeClr val="bg2"/>
                </a:solidFill>
              </a:rPr>
              <a:t>Area, Perimeter, and Pythagoras with</a:t>
            </a:r>
            <a:r>
              <a:rPr lang="en-GB" sz="2400" b="0" dirty="0">
                <a:solidFill>
                  <a:schemeClr val="bg2"/>
                </a:solidFill>
              </a:rPr>
              <a:t>…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98255BA9-1278-44B3-B79B-19E0CD660AB6}"/>
              </a:ext>
            </a:extLst>
          </p:cNvPr>
          <p:cNvSpPr txBox="1">
            <a:spLocks/>
          </p:cNvSpPr>
          <p:nvPr/>
        </p:nvSpPr>
        <p:spPr>
          <a:xfrm>
            <a:off x="5196483" y="183228"/>
            <a:ext cx="4733879" cy="823146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5000" b="1" dirty="0">
                <a:solidFill>
                  <a:schemeClr val="bg2"/>
                </a:solidFill>
              </a:rPr>
              <a:t>Standard Form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8B2D9261-4AEF-4BEE-94B7-AF2B359915DF}"/>
              </a:ext>
            </a:extLst>
          </p:cNvPr>
          <p:cNvGrpSpPr/>
          <p:nvPr/>
        </p:nvGrpSpPr>
        <p:grpSpPr>
          <a:xfrm>
            <a:off x="11464387" y="98048"/>
            <a:ext cx="615950" cy="631529"/>
            <a:chOff x="11461615" y="95276"/>
            <a:chExt cx="615950" cy="631529"/>
          </a:xfrm>
        </p:grpSpPr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1F4B08EE-E1C2-4C0D-87BF-0C7A6A135A44}"/>
                </a:ext>
              </a:extLst>
            </p:cNvPr>
            <p:cNvSpPr/>
            <p:nvPr/>
          </p:nvSpPr>
          <p:spPr>
            <a:xfrm>
              <a:off x="11461615" y="110855"/>
              <a:ext cx="615950" cy="61595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9" name="Graphic 8" descr="Alterations &amp; Tailoring outline">
              <a:extLst>
                <a:ext uri="{FF2B5EF4-FFF2-40B4-BE49-F238E27FC236}">
                  <a16:creationId xmlns:a16="http://schemas.microsoft.com/office/drawing/2014/main" id="{10D150D8-7648-4AA8-B257-7377BEC7789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1467056" y="95276"/>
              <a:ext cx="587829" cy="587829"/>
            </a:xfrm>
            <a:prstGeom prst="rect">
              <a:avLst/>
            </a:prstGeom>
          </p:spPr>
        </p:pic>
      </p:grpSp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10" name="Table 9">
                <a:extLst>
                  <a:ext uri="{FF2B5EF4-FFF2-40B4-BE49-F238E27FC236}">
                    <a16:creationId xmlns:a16="http://schemas.microsoft.com/office/drawing/2014/main" id="{F255445D-BC4F-4ED0-A4B3-4F6A91550EB9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818704826"/>
                  </p:ext>
                </p:extLst>
              </p:nvPr>
            </p:nvGraphicFramePr>
            <p:xfrm>
              <a:off x="298337" y="1257720"/>
              <a:ext cx="11651616" cy="4904166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562275">
                      <a:extLst>
                        <a:ext uri="{9D8B030D-6E8A-4147-A177-3AD203B41FA5}">
                          <a16:colId xmlns:a16="http://schemas.microsoft.com/office/drawing/2014/main" val="2818293655"/>
                        </a:ext>
                      </a:extLst>
                    </a:gridCol>
                    <a:gridCol w="1723016">
                      <a:extLst>
                        <a:ext uri="{9D8B030D-6E8A-4147-A177-3AD203B41FA5}">
                          <a16:colId xmlns:a16="http://schemas.microsoft.com/office/drawing/2014/main" val="3568068411"/>
                        </a:ext>
                      </a:extLst>
                    </a:gridCol>
                    <a:gridCol w="1723016">
                      <a:extLst>
                        <a:ext uri="{9D8B030D-6E8A-4147-A177-3AD203B41FA5}">
                          <a16:colId xmlns:a16="http://schemas.microsoft.com/office/drawing/2014/main" val="2059316638"/>
                        </a:ext>
                      </a:extLst>
                    </a:gridCol>
                    <a:gridCol w="1723016">
                      <a:extLst>
                        <a:ext uri="{9D8B030D-6E8A-4147-A177-3AD203B41FA5}">
                          <a16:colId xmlns:a16="http://schemas.microsoft.com/office/drawing/2014/main" val="4148045944"/>
                        </a:ext>
                      </a:extLst>
                    </a:gridCol>
                    <a:gridCol w="1723016">
                      <a:extLst>
                        <a:ext uri="{9D8B030D-6E8A-4147-A177-3AD203B41FA5}">
                          <a16:colId xmlns:a16="http://schemas.microsoft.com/office/drawing/2014/main" val="2795930486"/>
                        </a:ext>
                      </a:extLst>
                    </a:gridCol>
                    <a:gridCol w="1723016">
                      <a:extLst>
                        <a:ext uri="{9D8B030D-6E8A-4147-A177-3AD203B41FA5}">
                          <a16:colId xmlns:a16="http://schemas.microsoft.com/office/drawing/2014/main" val="407936301"/>
                        </a:ext>
                      </a:extLst>
                    </a:gridCol>
                    <a:gridCol w="739317">
                      <a:extLst>
                        <a:ext uri="{9D8B030D-6E8A-4147-A177-3AD203B41FA5}">
                          <a16:colId xmlns:a16="http://schemas.microsoft.com/office/drawing/2014/main" val="3990206228"/>
                        </a:ext>
                      </a:extLst>
                    </a:gridCol>
                    <a:gridCol w="1381509">
                      <a:extLst>
                        <a:ext uri="{9D8B030D-6E8A-4147-A177-3AD203B41FA5}">
                          <a16:colId xmlns:a16="http://schemas.microsoft.com/office/drawing/2014/main" val="872231475"/>
                        </a:ext>
                      </a:extLst>
                    </a:gridCol>
                    <a:gridCol w="353435">
                      <a:extLst>
                        <a:ext uri="{9D8B030D-6E8A-4147-A177-3AD203B41FA5}">
                          <a16:colId xmlns:a16="http://schemas.microsoft.com/office/drawing/2014/main" val="3856083685"/>
                        </a:ext>
                      </a:extLst>
                    </a:gridCol>
                  </a:tblGrid>
                  <a:tr h="697926">
                    <a:tc>
                      <a:txBody>
                        <a:bodyPr/>
                        <a:lstStyle/>
                        <a:p>
                          <a:pPr algn="ctr"/>
                          <a:endParaRPr lang="en-GB" sz="2800" b="1" dirty="0">
                            <a:solidFill>
                              <a:schemeClr val="bg2"/>
                            </a:solidFill>
                            <a:latin typeface="+mn-lt"/>
                          </a:endParaRPr>
                        </a:p>
                      </a:txBody>
                      <a:tcPr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2600" b="1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𝒂</m:t>
                              </m:r>
                            </m:oMath>
                          </a14:m>
                          <a:r>
                            <a:rPr lang="en-GB" sz="2600" b="1" dirty="0">
                              <a:solidFill>
                                <a:schemeClr val="bg2"/>
                              </a:solidFill>
                              <a:latin typeface="+mn-lt"/>
                            </a:rPr>
                            <a:t> </a:t>
                          </a:r>
                        </a:p>
                      </a:txBody>
                      <a:tcPr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2600" b="1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𝒃</m:t>
                              </m:r>
                            </m:oMath>
                          </a14:m>
                          <a:r>
                            <a:rPr lang="en-GB" sz="2600" b="1" dirty="0">
                              <a:solidFill>
                                <a:schemeClr val="bg2"/>
                              </a:solidFill>
                              <a:latin typeface="+mn-lt"/>
                            </a:rPr>
                            <a:t> </a:t>
                          </a:r>
                        </a:p>
                      </a:txBody>
                      <a:tcPr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2600" b="1" i="1" dirty="0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𝒄</m:t>
                              </m:r>
                            </m:oMath>
                          </a14:m>
                          <a:r>
                            <a:rPr lang="en-GB" sz="2600" b="1" dirty="0">
                              <a:solidFill>
                                <a:schemeClr val="bg2"/>
                              </a:solidFill>
                              <a:latin typeface="+mn-lt"/>
                            </a:rPr>
                            <a:t> </a:t>
                          </a:r>
                        </a:p>
                      </a:txBody>
                      <a:tcPr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600" b="1" dirty="0">
                              <a:solidFill>
                                <a:schemeClr val="bg2"/>
                              </a:solidFill>
                              <a:latin typeface="+mn-lt"/>
                            </a:rPr>
                            <a:t>Area</a:t>
                          </a:r>
                        </a:p>
                      </a:txBody>
                      <a:tcPr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600" b="1" dirty="0">
                              <a:solidFill>
                                <a:schemeClr val="bg2"/>
                              </a:solidFill>
                              <a:latin typeface="+mn-lt"/>
                            </a:rPr>
                            <a:t>Perimeter</a:t>
                          </a:r>
                        </a:p>
                      </a:txBody>
                      <a:tcPr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>
                            <a:solidFill>
                              <a:schemeClr val="accent1"/>
                            </a:solidFill>
                            <a:latin typeface="+mn-lt"/>
                          </a:endParaRPr>
                        </a:p>
                      </a:txBody>
                      <a:tcPr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2000" dirty="0">
                            <a:solidFill>
                              <a:schemeClr val="bg2"/>
                            </a:solidFill>
                            <a:latin typeface="+mn-lt"/>
                          </a:endParaRP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2000" dirty="0">
                            <a:solidFill>
                              <a:schemeClr val="bg2"/>
                            </a:solidFill>
                            <a:latin typeface="+mn-lt"/>
                          </a:endParaRP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204324353"/>
                      </a:ext>
                    </a:extLst>
                  </a:tr>
                  <a:tr h="697926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80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1)</a:t>
                          </a:r>
                        </a:p>
                      </a:txBody>
                      <a:tcPr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26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3×</m:t>
                              </m:r>
                              <m:sSup>
                                <m:sSupPr>
                                  <m:ctrlPr>
                                    <a:rPr lang="en-GB" sz="2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2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2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  <m:t>6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sz="2600" dirty="0">
                              <a:solidFill>
                                <a:schemeClr val="bg2"/>
                              </a:solidFill>
                              <a:latin typeface="+mn-lt"/>
                            </a:rPr>
                            <a:t> </a:t>
                          </a:r>
                        </a:p>
                      </a:txBody>
                      <a:tcPr marL="19440" marR="1944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26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4×</m:t>
                              </m:r>
                              <m:sSup>
                                <m:sSupPr>
                                  <m:ctrlPr>
                                    <a:rPr lang="en-GB" sz="2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2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2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  <m:t>6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sz="2600" dirty="0">
                              <a:solidFill>
                                <a:schemeClr val="bg2"/>
                              </a:solidFill>
                              <a:latin typeface="+mn-lt"/>
                            </a:rPr>
                            <a:t> </a:t>
                          </a:r>
                        </a:p>
                      </a:txBody>
                      <a:tcPr marL="19440" marR="1944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2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5×</m:t>
                              </m:r>
                              <m:sSup>
                                <m:sSupPr>
                                  <m:ctrlPr>
                                    <a:rPr lang="en-GB" sz="2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2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2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6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sz="2600" dirty="0">
                              <a:solidFill>
                                <a:srgbClr val="C00000"/>
                              </a:solidFill>
                              <a:latin typeface="+mn-lt"/>
                            </a:rPr>
                            <a:t> </a:t>
                          </a:r>
                        </a:p>
                      </a:txBody>
                      <a:tcPr marL="19440" marR="1944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2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6×</m:t>
                              </m:r>
                              <m:sSup>
                                <m:sSupPr>
                                  <m:ctrlPr>
                                    <a:rPr lang="en-GB" sz="2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2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2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12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sz="2600" dirty="0">
                              <a:solidFill>
                                <a:srgbClr val="C00000"/>
                              </a:solidFill>
                              <a:latin typeface="+mn-lt"/>
                            </a:rPr>
                            <a:t> </a:t>
                          </a:r>
                        </a:p>
                      </a:txBody>
                      <a:tcPr marL="19440" marR="1944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2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1.2×</m:t>
                              </m:r>
                              <m:sSup>
                                <m:sSupPr>
                                  <m:ctrlPr>
                                    <a:rPr lang="en-GB" sz="2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2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2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7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sz="2600" dirty="0">
                              <a:solidFill>
                                <a:srgbClr val="C00000"/>
                              </a:solidFill>
                              <a:latin typeface="+mn-lt"/>
                            </a:rPr>
                            <a:t> </a:t>
                          </a:r>
                        </a:p>
                      </a:txBody>
                      <a:tcPr marL="19440" marR="1944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>
                            <a:solidFill>
                              <a:schemeClr val="accent1"/>
                            </a:solidFill>
                            <a:latin typeface="+mn-lt"/>
                          </a:endParaRPr>
                        </a:p>
                      </a:txBody>
                      <a:tcPr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rowSpan="5">
                      <a:txBody>
                        <a:bodyPr/>
                        <a:lstStyle/>
                        <a:p>
                          <a:endParaRPr lang="en-GB" sz="4000" dirty="0">
                            <a:solidFill>
                              <a:schemeClr val="bg2"/>
                            </a:solidFill>
                            <a:latin typeface="+mn-lt"/>
                          </a:endParaRPr>
                        </a:p>
                        <a:p>
                          <a:pPr lvl="1"/>
                          <a:br>
                            <a:rPr lang="en-GB" sz="4000" i="0" dirty="0">
                              <a:solidFill>
                                <a:schemeClr val="bg2"/>
                              </a:solidFill>
                              <a:latin typeface="+mn-lt"/>
                            </a:rPr>
                          </a:br>
                          <a:r>
                            <a:rPr lang="en-GB" sz="4000" i="0" baseline="0" dirty="0">
                              <a:solidFill>
                                <a:schemeClr val="bg2"/>
                              </a:solidFill>
                              <a:latin typeface="+mn-lt"/>
                            </a:rPr>
                            <a:t>   </a:t>
                          </a:r>
                          <a14:m>
                            <m:oMath xmlns:m="http://schemas.openxmlformats.org/officeDocument/2006/math">
                              <m:r>
                                <a:rPr lang="en-GB" sz="4000" i="1" dirty="0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</m:oMath>
                          </a14:m>
                          <a:endParaRPr lang="en-GB" sz="4000" dirty="0">
                            <a:solidFill>
                              <a:schemeClr val="bg2"/>
                            </a:solidFill>
                            <a:latin typeface="+mn-lt"/>
                          </a:endParaRPr>
                        </a:p>
                      </a:txBody>
                      <a:tcPr>
                        <a:lnL w="381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381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4000" dirty="0">
                            <a:solidFill>
                              <a:schemeClr val="bg2"/>
                            </a:solidFill>
                            <a:latin typeface="+mn-lt"/>
                          </a:endParaRPr>
                        </a:p>
                      </a:txBody>
                      <a:tcPr>
                        <a:lnL w="381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74699632"/>
                      </a:ext>
                    </a:extLst>
                  </a:tr>
                  <a:tr h="697926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80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2)</a:t>
                          </a:r>
                        </a:p>
                      </a:txBody>
                      <a:tcPr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26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5×</m:t>
                              </m:r>
                              <m:sSup>
                                <m:sSupPr>
                                  <m:ctrlPr>
                                    <a:rPr lang="en-GB" sz="2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2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2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  <m:t>9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sz="2600" dirty="0">
                              <a:solidFill>
                                <a:schemeClr val="bg2"/>
                              </a:solidFill>
                              <a:latin typeface="+mn-lt"/>
                            </a:rPr>
                            <a:t> </a:t>
                          </a:r>
                        </a:p>
                      </a:txBody>
                      <a:tcPr marL="19440" marR="1944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2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1.2×</m:t>
                              </m:r>
                              <m:sSup>
                                <m:sSupPr>
                                  <m:ctrlPr>
                                    <a:rPr lang="en-GB" sz="2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2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2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10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sz="2600" dirty="0">
                              <a:solidFill>
                                <a:srgbClr val="C00000"/>
                              </a:solidFill>
                              <a:latin typeface="+mn-lt"/>
                            </a:rPr>
                            <a:t> </a:t>
                          </a:r>
                        </a:p>
                      </a:txBody>
                      <a:tcPr marL="19440" marR="1944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26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1.3×</m:t>
                              </m:r>
                              <m:sSup>
                                <m:sSupPr>
                                  <m:ctrlPr>
                                    <a:rPr lang="en-GB" sz="2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2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2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  <m:t>10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sz="2600" dirty="0">
                              <a:solidFill>
                                <a:schemeClr val="bg2"/>
                              </a:solidFill>
                              <a:latin typeface="+mn-lt"/>
                            </a:rPr>
                            <a:t> </a:t>
                          </a:r>
                        </a:p>
                      </a:txBody>
                      <a:tcPr marL="19440" marR="1944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2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3×</m:t>
                              </m:r>
                              <m:sSup>
                                <m:sSupPr>
                                  <m:ctrlPr>
                                    <a:rPr lang="en-GB" sz="2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2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2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19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sz="2600" dirty="0">
                              <a:solidFill>
                                <a:srgbClr val="C00000"/>
                              </a:solidFill>
                              <a:latin typeface="+mn-lt"/>
                            </a:rPr>
                            <a:t> </a:t>
                          </a:r>
                        </a:p>
                      </a:txBody>
                      <a:tcPr marL="19440" marR="1944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2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3×</m:t>
                              </m:r>
                              <m:sSup>
                                <m:sSupPr>
                                  <m:ctrlPr>
                                    <a:rPr lang="en-GB" sz="2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2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2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10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sz="2600" dirty="0">
                              <a:solidFill>
                                <a:srgbClr val="C00000"/>
                              </a:solidFill>
                              <a:latin typeface="+mn-lt"/>
                            </a:rPr>
                            <a:t> </a:t>
                          </a:r>
                        </a:p>
                      </a:txBody>
                      <a:tcPr marL="19440" marR="1944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>
                            <a:solidFill>
                              <a:schemeClr val="accent1"/>
                            </a:solidFill>
                            <a:latin typeface="+mn-lt"/>
                          </a:endParaRPr>
                        </a:p>
                      </a:txBody>
                      <a:tcPr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vMerge="1">
                      <a:txBody>
                        <a:bodyPr/>
                        <a:lstStyle/>
                        <a:p>
                          <a:endParaRPr lang="en-GB" sz="4000" dirty="0">
                            <a:solidFill>
                              <a:schemeClr val="bg2"/>
                            </a:solidFill>
                            <a:latin typeface="+mn-lt"/>
                          </a:endParaRPr>
                        </a:p>
                      </a:txBody>
                      <a:tcPr>
                        <a:lnL w="381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4000" dirty="0">
                            <a:solidFill>
                              <a:schemeClr val="bg2"/>
                            </a:solidFill>
                            <a:latin typeface="+mn-lt"/>
                          </a:endParaRPr>
                        </a:p>
                      </a:txBody>
                      <a:tcPr>
                        <a:lnL w="381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242948420"/>
                      </a:ext>
                    </a:extLst>
                  </a:tr>
                  <a:tr h="697926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80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3)</a:t>
                          </a:r>
                        </a:p>
                      </a:txBody>
                      <a:tcPr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26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8×</m:t>
                              </m:r>
                              <m:sSup>
                                <m:sSupPr>
                                  <m:ctrlPr>
                                    <a:rPr lang="en-GB" sz="2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2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2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sz="2600" dirty="0">
                              <a:solidFill>
                                <a:schemeClr val="bg2"/>
                              </a:solidFill>
                              <a:latin typeface="+mn-lt"/>
                            </a:rPr>
                            <a:t> </a:t>
                          </a:r>
                        </a:p>
                      </a:txBody>
                      <a:tcPr marL="19440" marR="1944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2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1.5×</m:t>
                              </m:r>
                              <m:sSup>
                                <m:sSupPr>
                                  <m:ctrlPr>
                                    <a:rPr lang="en-GB" sz="2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2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2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5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sz="2600" dirty="0">
                              <a:solidFill>
                                <a:srgbClr val="C00000"/>
                              </a:solidFill>
                              <a:latin typeface="+mn-lt"/>
                            </a:rPr>
                            <a:t> </a:t>
                          </a:r>
                        </a:p>
                      </a:txBody>
                      <a:tcPr marL="19440" marR="1944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2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1.7×</m:t>
                              </m:r>
                              <m:sSup>
                                <m:sSupPr>
                                  <m:ctrlPr>
                                    <a:rPr lang="en-GB" sz="2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2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2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5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sz="2600" dirty="0">
                              <a:solidFill>
                                <a:srgbClr val="C00000"/>
                              </a:solidFill>
                              <a:latin typeface="+mn-lt"/>
                            </a:rPr>
                            <a:t> </a:t>
                          </a:r>
                        </a:p>
                      </a:txBody>
                      <a:tcPr marL="19440" marR="1944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26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6×</m:t>
                              </m:r>
                              <m:sSup>
                                <m:sSupPr>
                                  <m:ctrlPr>
                                    <a:rPr lang="en-GB" sz="2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2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2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  <m:t>9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sz="2600" dirty="0">
                              <a:solidFill>
                                <a:schemeClr val="bg2"/>
                              </a:solidFill>
                              <a:latin typeface="+mn-lt"/>
                            </a:rPr>
                            <a:t> </a:t>
                          </a:r>
                        </a:p>
                      </a:txBody>
                      <a:tcPr marL="19440" marR="1944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2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4×</m:t>
                              </m:r>
                              <m:sSup>
                                <m:sSupPr>
                                  <m:ctrlPr>
                                    <a:rPr lang="en-GB" sz="2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2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2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5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sz="2600" dirty="0">
                              <a:solidFill>
                                <a:srgbClr val="C00000"/>
                              </a:solidFill>
                              <a:latin typeface="+mn-lt"/>
                            </a:rPr>
                            <a:t> </a:t>
                          </a:r>
                        </a:p>
                      </a:txBody>
                      <a:tcPr marL="19440" marR="1944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r"/>
                          <a14:m>
                            <m:oMath xmlns:m="http://schemas.openxmlformats.org/officeDocument/2006/math">
                              <m:r>
                                <a:rPr lang="en-GB" sz="40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</m:oMath>
                          </a14:m>
                          <a:r>
                            <a:rPr lang="en-GB" dirty="0">
                              <a:solidFill>
                                <a:schemeClr val="bg2"/>
                              </a:solidFill>
                              <a:latin typeface="+mn-lt"/>
                            </a:rPr>
                            <a:t> </a:t>
                          </a:r>
                        </a:p>
                      </a:txBody>
                      <a:tcPr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vMerge="1">
                      <a:txBody>
                        <a:bodyPr/>
                        <a:lstStyle/>
                        <a:p>
                          <a:endParaRPr lang="en-GB" sz="4000" dirty="0">
                            <a:solidFill>
                              <a:schemeClr val="bg2"/>
                            </a:solidFill>
                            <a:latin typeface="+mn-lt"/>
                          </a:endParaRPr>
                        </a:p>
                      </a:txBody>
                      <a:tcPr>
                        <a:lnL w="381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GB" sz="4000" dirty="0">
                              <a:solidFill>
                                <a:schemeClr val="bg2"/>
                              </a:solidFill>
                              <a:latin typeface="+mn-lt"/>
                            </a:rPr>
                            <a:t> </a:t>
                          </a:r>
                        </a:p>
                      </a:txBody>
                      <a:tcPr anchor="ctr">
                        <a:lnL w="381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4099561251"/>
                      </a:ext>
                    </a:extLst>
                  </a:tr>
                  <a:tr h="697926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80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4)</a:t>
                          </a:r>
                        </a:p>
                      </a:txBody>
                      <a:tcPr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2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7×</m:t>
                              </m:r>
                              <m:sSup>
                                <m:sSupPr>
                                  <m:ctrlPr>
                                    <a:rPr lang="en-GB" sz="2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2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2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21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sz="2600" dirty="0">
                              <a:solidFill>
                                <a:srgbClr val="C00000"/>
                              </a:solidFill>
                              <a:latin typeface="+mn-lt"/>
                            </a:rPr>
                            <a:t> </a:t>
                          </a:r>
                        </a:p>
                      </a:txBody>
                      <a:tcPr marL="19440" marR="1944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2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2.4×</m:t>
                              </m:r>
                              <m:sSup>
                                <m:sSupPr>
                                  <m:ctrlPr>
                                    <a:rPr lang="en-GB" sz="2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2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2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22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sz="2600" dirty="0">
                              <a:solidFill>
                                <a:srgbClr val="C00000"/>
                              </a:solidFill>
                              <a:latin typeface="+mn-lt"/>
                            </a:rPr>
                            <a:t> </a:t>
                          </a:r>
                        </a:p>
                      </a:txBody>
                      <a:tcPr marL="19440" marR="1944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26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2.5×</m:t>
                              </m:r>
                              <m:sSup>
                                <m:sSupPr>
                                  <m:ctrlPr>
                                    <a:rPr lang="en-GB" sz="2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2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2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  <m:t>22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sz="2600" dirty="0">
                              <a:solidFill>
                                <a:schemeClr val="bg2"/>
                              </a:solidFill>
                              <a:latin typeface="+mn-lt"/>
                            </a:rPr>
                            <a:t> </a:t>
                          </a:r>
                        </a:p>
                      </a:txBody>
                      <a:tcPr marL="19440" marR="1944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26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8.4×</m:t>
                              </m:r>
                              <m:sSup>
                                <m:sSupPr>
                                  <m:ctrlPr>
                                    <a:rPr lang="en-GB" sz="2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2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2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  <m:t>43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sz="2600" dirty="0">
                              <a:solidFill>
                                <a:schemeClr val="bg2"/>
                              </a:solidFill>
                              <a:latin typeface="+mn-lt"/>
                            </a:rPr>
                            <a:t> </a:t>
                          </a:r>
                        </a:p>
                      </a:txBody>
                      <a:tcPr marL="19440" marR="1944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26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5.6×</m:t>
                              </m:r>
                              <m:sSup>
                                <m:sSupPr>
                                  <m:ctrlPr>
                                    <a:rPr lang="en-GB" sz="2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2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2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  <m:t>22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sz="2600" dirty="0">
                              <a:solidFill>
                                <a:schemeClr val="bg2"/>
                              </a:solidFill>
                              <a:latin typeface="+mn-lt"/>
                            </a:rPr>
                            <a:t> </a:t>
                          </a:r>
                        </a:p>
                      </a:txBody>
                      <a:tcPr marL="19440" marR="1944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>
                            <a:solidFill>
                              <a:schemeClr val="accent1"/>
                            </a:solidFill>
                            <a:latin typeface="+mn-lt"/>
                          </a:endParaRPr>
                        </a:p>
                      </a:txBody>
                      <a:tcPr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vMerge="1">
                      <a:txBody>
                        <a:bodyPr/>
                        <a:lstStyle/>
                        <a:p>
                          <a:endParaRPr lang="en-GB" sz="4000" dirty="0">
                            <a:solidFill>
                              <a:schemeClr val="bg2"/>
                            </a:solidFill>
                            <a:latin typeface="+mn-lt"/>
                          </a:endParaRPr>
                        </a:p>
                      </a:txBody>
                      <a:tcPr>
                        <a:lnL w="381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4000" dirty="0">
                            <a:solidFill>
                              <a:schemeClr val="bg2"/>
                            </a:solidFill>
                            <a:latin typeface="+mn-lt"/>
                          </a:endParaRPr>
                        </a:p>
                      </a:txBody>
                      <a:tcPr>
                        <a:lnL w="381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906120721"/>
                      </a:ext>
                    </a:extLst>
                  </a:tr>
                  <a:tr h="697926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80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5)</a:t>
                          </a:r>
                        </a:p>
                      </a:txBody>
                      <a:tcPr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2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2×</m:t>
                              </m:r>
                              <m:sSup>
                                <m:sSupPr>
                                  <m:ctrlPr>
                                    <a:rPr lang="en-GB" sz="2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2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2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−4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sz="2600" dirty="0">
                              <a:solidFill>
                                <a:srgbClr val="C00000"/>
                              </a:solidFill>
                              <a:latin typeface="+mn-lt"/>
                            </a:rPr>
                            <a:t> </a:t>
                          </a:r>
                        </a:p>
                      </a:txBody>
                      <a:tcPr marL="19440" marR="1944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26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9.9×</m:t>
                              </m:r>
                              <m:sSup>
                                <m:sSupPr>
                                  <m:ctrlPr>
                                    <a:rPr lang="en-GB" sz="2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2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2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  <m:t>−4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sz="2600" dirty="0">
                              <a:solidFill>
                                <a:schemeClr val="bg2"/>
                              </a:solidFill>
                              <a:latin typeface="+mn-lt"/>
                            </a:rPr>
                            <a:t> </a:t>
                          </a:r>
                        </a:p>
                      </a:txBody>
                      <a:tcPr marL="19440" marR="1944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26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1.01×</m:t>
                              </m:r>
                              <m:sSup>
                                <m:sSupPr>
                                  <m:ctrlPr>
                                    <a:rPr lang="en-GB" sz="2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2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2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  <m:t>−3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sz="2600" dirty="0">
                              <a:solidFill>
                                <a:schemeClr val="bg2"/>
                              </a:solidFill>
                              <a:latin typeface="+mn-lt"/>
                            </a:rPr>
                            <a:t> </a:t>
                          </a:r>
                        </a:p>
                      </a:txBody>
                      <a:tcPr marL="19440" marR="1944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2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9.9×</m:t>
                              </m:r>
                              <m:sSup>
                                <m:sSupPr>
                                  <m:ctrlPr>
                                    <a:rPr lang="en-GB" sz="2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2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2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−8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sz="2600" dirty="0">
                              <a:solidFill>
                                <a:srgbClr val="C00000"/>
                              </a:solidFill>
                              <a:latin typeface="+mn-lt"/>
                            </a:rPr>
                            <a:t> </a:t>
                          </a:r>
                        </a:p>
                      </a:txBody>
                      <a:tcPr marL="19440" marR="1944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26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2.2×</m:t>
                                </m:r>
                                <m:sSup>
                                  <m:sSupPr>
                                    <m:ctrlPr>
                                      <a:rPr lang="en-GB" sz="2600" b="0" i="1" smtClean="0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GB" sz="2600" b="0" i="1" smtClean="0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10</m:t>
                                    </m:r>
                                  </m:e>
                                  <m:sup>
                                    <m:r>
                                      <a:rPr lang="en-GB" sz="2600" b="0" i="1" smtClean="0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−3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GB" sz="2600" dirty="0">
                            <a:solidFill>
                              <a:srgbClr val="C00000"/>
                            </a:solidFill>
                            <a:latin typeface="+mn-lt"/>
                          </a:endParaRPr>
                        </a:p>
                      </a:txBody>
                      <a:tcPr marL="19440" marR="1944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>
                            <a:solidFill>
                              <a:schemeClr val="accent1"/>
                            </a:solidFill>
                            <a:latin typeface="+mn-lt"/>
                          </a:endParaRPr>
                        </a:p>
                      </a:txBody>
                      <a:tcPr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vMerge="1">
                      <a:txBody>
                        <a:bodyPr/>
                        <a:lstStyle/>
                        <a:p>
                          <a:endParaRPr lang="en-GB" sz="4000" dirty="0">
                            <a:solidFill>
                              <a:schemeClr val="bg2"/>
                            </a:solidFill>
                            <a:latin typeface="+mn-lt"/>
                          </a:endParaRPr>
                        </a:p>
                      </a:txBody>
                      <a:tcPr>
                        <a:lnL w="381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4000" dirty="0">
                            <a:solidFill>
                              <a:schemeClr val="bg2"/>
                            </a:solidFill>
                            <a:latin typeface="+mn-lt"/>
                          </a:endParaRPr>
                        </a:p>
                      </a:txBody>
                      <a:tcPr>
                        <a:lnL w="381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58371519"/>
                      </a:ext>
                    </a:extLst>
                  </a:tr>
                  <a:tr h="506534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80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6)</a:t>
                          </a:r>
                        </a:p>
                      </a:txBody>
                      <a:tcPr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2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6×</m:t>
                              </m:r>
                              <m:sSup>
                                <m:sSupPr>
                                  <m:ctrlPr>
                                    <a:rPr lang="en-GB" sz="2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2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2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5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sz="2600" dirty="0">
                              <a:solidFill>
                                <a:srgbClr val="C00000"/>
                              </a:solidFill>
                              <a:latin typeface="+mn-lt"/>
                            </a:rPr>
                            <a:t> </a:t>
                          </a:r>
                        </a:p>
                      </a:txBody>
                      <a:tcPr marL="19440" marR="1944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2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8×</m:t>
                              </m:r>
                              <m:sSup>
                                <m:sSupPr>
                                  <m:ctrlPr>
                                    <a:rPr lang="en-GB" sz="2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2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2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5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sz="2600" dirty="0">
                              <a:solidFill>
                                <a:srgbClr val="C00000"/>
                              </a:solidFill>
                              <a:latin typeface="+mn-lt"/>
                            </a:rPr>
                            <a:t> </a:t>
                          </a:r>
                        </a:p>
                      </a:txBody>
                      <a:tcPr marL="19440" marR="1944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2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1×</m:t>
                              </m:r>
                              <m:sSup>
                                <m:sSupPr>
                                  <m:ctrlPr>
                                    <a:rPr lang="en-GB" sz="2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2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2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6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sz="2600" dirty="0">
                              <a:solidFill>
                                <a:srgbClr val="C00000"/>
                              </a:solidFill>
                              <a:latin typeface="+mn-lt"/>
                            </a:rPr>
                            <a:t> </a:t>
                          </a:r>
                        </a:p>
                      </a:txBody>
                      <a:tcPr marL="19440" marR="1944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26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2.4×</m:t>
                              </m:r>
                              <m:sSup>
                                <m:sSupPr>
                                  <m:ctrlPr>
                                    <a:rPr lang="en-GB" sz="2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2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2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  <m:t>11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sz="2600" dirty="0">
                              <a:solidFill>
                                <a:schemeClr val="bg2"/>
                              </a:solidFill>
                              <a:latin typeface="+mn-lt"/>
                            </a:rPr>
                            <a:t> </a:t>
                          </a:r>
                        </a:p>
                      </a:txBody>
                      <a:tcPr marL="19440" marR="1944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26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2.4×</m:t>
                              </m:r>
                              <m:sSup>
                                <m:sSupPr>
                                  <m:ctrlPr>
                                    <a:rPr lang="en-GB" sz="2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2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2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  <m:t>6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sz="2600" dirty="0">
                              <a:solidFill>
                                <a:schemeClr val="bg2"/>
                              </a:solidFill>
                              <a:latin typeface="+mn-lt"/>
                            </a:rPr>
                            <a:t> </a:t>
                          </a:r>
                        </a:p>
                      </a:txBody>
                      <a:tcPr marL="19440" marR="1944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>
                            <a:solidFill>
                              <a:schemeClr val="accent1"/>
                            </a:solidFill>
                            <a:latin typeface="+mn-lt"/>
                          </a:endParaRPr>
                        </a:p>
                      </a:txBody>
                      <a:tcPr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40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oMath>
                          </a14:m>
                          <a:r>
                            <a:rPr lang="en-GB" sz="4000" dirty="0">
                              <a:solidFill>
                                <a:schemeClr val="bg2"/>
                              </a:solidFill>
                              <a:latin typeface="+mn-lt"/>
                            </a:rPr>
                            <a:t> </a:t>
                          </a:r>
                        </a:p>
                      </a:txBody>
                      <a:tcPr marL="45720" marR="45720" marT="0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4000" dirty="0">
                            <a:solidFill>
                              <a:schemeClr val="bg2"/>
                            </a:solidFill>
                            <a:latin typeface="+mn-lt"/>
                          </a:endParaRP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995447993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10" name="Table 9">
                <a:extLst>
                  <a:ext uri="{FF2B5EF4-FFF2-40B4-BE49-F238E27FC236}">
                    <a16:creationId xmlns:a16="http://schemas.microsoft.com/office/drawing/2014/main" id="{F255445D-BC4F-4ED0-A4B3-4F6A91550EB9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818704826"/>
                  </p:ext>
                </p:extLst>
              </p:nvPr>
            </p:nvGraphicFramePr>
            <p:xfrm>
              <a:off x="298337" y="1257720"/>
              <a:ext cx="11651616" cy="4904166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562275">
                      <a:extLst>
                        <a:ext uri="{9D8B030D-6E8A-4147-A177-3AD203B41FA5}">
                          <a16:colId xmlns:a16="http://schemas.microsoft.com/office/drawing/2014/main" val="2818293655"/>
                        </a:ext>
                      </a:extLst>
                    </a:gridCol>
                    <a:gridCol w="1723016">
                      <a:extLst>
                        <a:ext uri="{9D8B030D-6E8A-4147-A177-3AD203B41FA5}">
                          <a16:colId xmlns:a16="http://schemas.microsoft.com/office/drawing/2014/main" val="3568068411"/>
                        </a:ext>
                      </a:extLst>
                    </a:gridCol>
                    <a:gridCol w="1723016">
                      <a:extLst>
                        <a:ext uri="{9D8B030D-6E8A-4147-A177-3AD203B41FA5}">
                          <a16:colId xmlns:a16="http://schemas.microsoft.com/office/drawing/2014/main" val="2059316638"/>
                        </a:ext>
                      </a:extLst>
                    </a:gridCol>
                    <a:gridCol w="1723016">
                      <a:extLst>
                        <a:ext uri="{9D8B030D-6E8A-4147-A177-3AD203B41FA5}">
                          <a16:colId xmlns:a16="http://schemas.microsoft.com/office/drawing/2014/main" val="4148045944"/>
                        </a:ext>
                      </a:extLst>
                    </a:gridCol>
                    <a:gridCol w="1723016">
                      <a:extLst>
                        <a:ext uri="{9D8B030D-6E8A-4147-A177-3AD203B41FA5}">
                          <a16:colId xmlns:a16="http://schemas.microsoft.com/office/drawing/2014/main" val="2795930486"/>
                        </a:ext>
                      </a:extLst>
                    </a:gridCol>
                    <a:gridCol w="1723016">
                      <a:extLst>
                        <a:ext uri="{9D8B030D-6E8A-4147-A177-3AD203B41FA5}">
                          <a16:colId xmlns:a16="http://schemas.microsoft.com/office/drawing/2014/main" val="407936301"/>
                        </a:ext>
                      </a:extLst>
                    </a:gridCol>
                    <a:gridCol w="739317">
                      <a:extLst>
                        <a:ext uri="{9D8B030D-6E8A-4147-A177-3AD203B41FA5}">
                          <a16:colId xmlns:a16="http://schemas.microsoft.com/office/drawing/2014/main" val="3990206228"/>
                        </a:ext>
                      </a:extLst>
                    </a:gridCol>
                    <a:gridCol w="1381509">
                      <a:extLst>
                        <a:ext uri="{9D8B030D-6E8A-4147-A177-3AD203B41FA5}">
                          <a16:colId xmlns:a16="http://schemas.microsoft.com/office/drawing/2014/main" val="872231475"/>
                        </a:ext>
                      </a:extLst>
                    </a:gridCol>
                    <a:gridCol w="353435">
                      <a:extLst>
                        <a:ext uri="{9D8B030D-6E8A-4147-A177-3AD203B41FA5}">
                          <a16:colId xmlns:a16="http://schemas.microsoft.com/office/drawing/2014/main" val="3856083685"/>
                        </a:ext>
                      </a:extLst>
                    </a:gridCol>
                  </a:tblGrid>
                  <a:tr h="697926">
                    <a:tc>
                      <a:txBody>
                        <a:bodyPr/>
                        <a:lstStyle/>
                        <a:p>
                          <a:pPr algn="ctr"/>
                          <a:endParaRPr lang="en-GB" sz="2800" b="1" dirty="0">
                            <a:solidFill>
                              <a:schemeClr val="bg2"/>
                            </a:solidFill>
                            <a:latin typeface="+mn-lt"/>
                          </a:endParaRPr>
                        </a:p>
                      </a:txBody>
                      <a:tcPr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4"/>
                          <a:stretch>
                            <a:fillRect l="-32353" t="-1818" r="-543382" b="-61454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4"/>
                          <a:stretch>
                            <a:fillRect l="-132353" t="-1818" r="-443382" b="-61454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4"/>
                          <a:stretch>
                            <a:fillRect l="-232353" t="-1818" r="-343382" b="-61454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600" b="1" dirty="0">
                              <a:solidFill>
                                <a:schemeClr val="bg2"/>
                              </a:solidFill>
                              <a:latin typeface="+mn-lt"/>
                            </a:rPr>
                            <a:t>Area</a:t>
                          </a:r>
                        </a:p>
                      </a:txBody>
                      <a:tcPr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600" b="1" dirty="0">
                              <a:solidFill>
                                <a:schemeClr val="bg2"/>
                              </a:solidFill>
                              <a:latin typeface="+mn-lt"/>
                            </a:rPr>
                            <a:t>Perimeter</a:t>
                          </a:r>
                        </a:p>
                      </a:txBody>
                      <a:tcPr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>
                            <a:solidFill>
                              <a:schemeClr val="accent1"/>
                            </a:solidFill>
                            <a:latin typeface="+mn-lt"/>
                          </a:endParaRPr>
                        </a:p>
                      </a:txBody>
                      <a:tcPr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2000" dirty="0">
                            <a:solidFill>
                              <a:schemeClr val="bg2"/>
                            </a:solidFill>
                            <a:latin typeface="+mn-lt"/>
                          </a:endParaRP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2000" dirty="0">
                            <a:solidFill>
                              <a:schemeClr val="bg2"/>
                            </a:solidFill>
                            <a:latin typeface="+mn-lt"/>
                          </a:endParaRP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204324353"/>
                      </a:ext>
                    </a:extLst>
                  </a:tr>
                  <a:tr h="7010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80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1)</a:t>
                          </a:r>
                        </a:p>
                      </a:txBody>
                      <a:tcPr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9440" marR="1944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4"/>
                          <a:stretch>
                            <a:fillRect l="-32353" t="-101818" r="-543382" b="-51454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9440" marR="1944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4"/>
                          <a:stretch>
                            <a:fillRect l="-132353" t="-101818" r="-443382" b="-51454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9440" marR="1944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4"/>
                          <a:stretch>
                            <a:fillRect l="-232353" t="-101818" r="-343382" b="-51454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9440" marR="1944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4"/>
                          <a:stretch>
                            <a:fillRect l="-334815" t="-101818" r="-245926" b="-51454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9440" marR="1944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4"/>
                          <a:stretch>
                            <a:fillRect l="-431618" t="-101818" r="-144118" b="-51454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>
                            <a:solidFill>
                              <a:schemeClr val="accent1"/>
                            </a:solidFill>
                            <a:latin typeface="+mn-lt"/>
                          </a:endParaRPr>
                        </a:p>
                      </a:txBody>
                      <a:tcPr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rowSpan="5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381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381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4"/>
                          <a:stretch>
                            <a:fillRect l="-716514" t="-20217" r="-26606" b="-2202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4000" dirty="0">
                            <a:solidFill>
                              <a:schemeClr val="bg2"/>
                            </a:solidFill>
                            <a:latin typeface="+mn-lt"/>
                          </a:endParaRPr>
                        </a:p>
                      </a:txBody>
                      <a:tcPr>
                        <a:lnL w="381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74699632"/>
                      </a:ext>
                    </a:extLst>
                  </a:tr>
                  <a:tr h="7010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80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2)</a:t>
                          </a:r>
                        </a:p>
                      </a:txBody>
                      <a:tcPr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9440" marR="1944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4"/>
                          <a:stretch>
                            <a:fillRect l="-32353" t="-198214" r="-543382" b="-40535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9440" marR="1944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4"/>
                          <a:stretch>
                            <a:fillRect l="-132353" t="-198214" r="-443382" b="-40535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9440" marR="1944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4"/>
                          <a:stretch>
                            <a:fillRect l="-232353" t="-198214" r="-343382" b="-40535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9440" marR="1944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4"/>
                          <a:stretch>
                            <a:fillRect l="-334815" t="-198214" r="-245926" b="-40535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9440" marR="1944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4"/>
                          <a:stretch>
                            <a:fillRect l="-431618" t="-198214" r="-144118" b="-40535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>
                            <a:solidFill>
                              <a:schemeClr val="accent1"/>
                            </a:solidFill>
                            <a:latin typeface="+mn-lt"/>
                          </a:endParaRPr>
                        </a:p>
                      </a:txBody>
                      <a:tcPr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vMerge="1">
                      <a:txBody>
                        <a:bodyPr/>
                        <a:lstStyle/>
                        <a:p>
                          <a:endParaRPr lang="en-GB" sz="4000" dirty="0">
                            <a:solidFill>
                              <a:schemeClr val="bg2"/>
                            </a:solidFill>
                            <a:latin typeface="+mn-lt"/>
                          </a:endParaRPr>
                        </a:p>
                      </a:txBody>
                      <a:tcPr>
                        <a:lnL w="381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4000" dirty="0">
                            <a:solidFill>
                              <a:schemeClr val="bg2"/>
                            </a:solidFill>
                            <a:latin typeface="+mn-lt"/>
                          </a:endParaRPr>
                        </a:p>
                      </a:txBody>
                      <a:tcPr>
                        <a:lnL w="381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242948420"/>
                      </a:ext>
                    </a:extLst>
                  </a:tr>
                  <a:tr h="7010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80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3)</a:t>
                          </a:r>
                        </a:p>
                      </a:txBody>
                      <a:tcPr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9440" marR="1944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4"/>
                          <a:stretch>
                            <a:fillRect l="-32353" t="-303636" r="-543382" b="-31272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9440" marR="1944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4"/>
                          <a:stretch>
                            <a:fillRect l="-132353" t="-303636" r="-443382" b="-31272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9440" marR="1944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4"/>
                          <a:stretch>
                            <a:fillRect l="-232353" t="-303636" r="-343382" b="-31272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9440" marR="1944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4"/>
                          <a:stretch>
                            <a:fillRect l="-334815" t="-303636" r="-245926" b="-31272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9440" marR="1944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4"/>
                          <a:stretch>
                            <a:fillRect l="-431618" t="-303636" r="-144118" b="-31272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4"/>
                          <a:stretch>
                            <a:fillRect l="-1246552" t="-303636" r="-237931" b="-312727"/>
                          </a:stretch>
                        </a:blipFill>
                      </a:tcPr>
                    </a:tc>
                    <a:tc vMerge="1">
                      <a:txBody>
                        <a:bodyPr/>
                        <a:lstStyle/>
                        <a:p>
                          <a:endParaRPr lang="en-GB" sz="4000" dirty="0">
                            <a:solidFill>
                              <a:schemeClr val="bg2"/>
                            </a:solidFill>
                            <a:latin typeface="+mn-lt"/>
                          </a:endParaRPr>
                        </a:p>
                      </a:txBody>
                      <a:tcPr>
                        <a:lnL w="381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GB" sz="4000" dirty="0">
                              <a:solidFill>
                                <a:schemeClr val="bg2"/>
                              </a:solidFill>
                              <a:latin typeface="+mn-lt"/>
                            </a:rPr>
                            <a:t> </a:t>
                          </a:r>
                        </a:p>
                      </a:txBody>
                      <a:tcPr anchor="ctr">
                        <a:lnL w="381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4099561251"/>
                      </a:ext>
                    </a:extLst>
                  </a:tr>
                  <a:tr h="7010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80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4)</a:t>
                          </a:r>
                        </a:p>
                      </a:txBody>
                      <a:tcPr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9440" marR="1944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4"/>
                          <a:stretch>
                            <a:fillRect l="-32353" t="-403636" r="-543382" b="-21272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9440" marR="1944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4"/>
                          <a:stretch>
                            <a:fillRect l="-132353" t="-403636" r="-443382" b="-21272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9440" marR="1944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4"/>
                          <a:stretch>
                            <a:fillRect l="-232353" t="-403636" r="-343382" b="-21272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9440" marR="1944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4"/>
                          <a:stretch>
                            <a:fillRect l="-334815" t="-403636" r="-245926" b="-21272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9440" marR="1944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4"/>
                          <a:stretch>
                            <a:fillRect l="-431618" t="-403636" r="-144118" b="-21272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>
                            <a:solidFill>
                              <a:schemeClr val="accent1"/>
                            </a:solidFill>
                            <a:latin typeface="+mn-lt"/>
                          </a:endParaRPr>
                        </a:p>
                      </a:txBody>
                      <a:tcPr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vMerge="1">
                      <a:txBody>
                        <a:bodyPr/>
                        <a:lstStyle/>
                        <a:p>
                          <a:endParaRPr lang="en-GB" sz="4000" dirty="0">
                            <a:solidFill>
                              <a:schemeClr val="bg2"/>
                            </a:solidFill>
                            <a:latin typeface="+mn-lt"/>
                          </a:endParaRPr>
                        </a:p>
                      </a:txBody>
                      <a:tcPr>
                        <a:lnL w="381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4000" dirty="0">
                            <a:solidFill>
                              <a:schemeClr val="bg2"/>
                            </a:solidFill>
                            <a:latin typeface="+mn-lt"/>
                          </a:endParaRPr>
                        </a:p>
                      </a:txBody>
                      <a:tcPr>
                        <a:lnL w="381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906120721"/>
                      </a:ext>
                    </a:extLst>
                  </a:tr>
                  <a:tr h="7010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80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5)</a:t>
                          </a:r>
                        </a:p>
                      </a:txBody>
                      <a:tcPr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9440" marR="1944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4"/>
                          <a:stretch>
                            <a:fillRect l="-32353" t="-494643" r="-543382" b="-10892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9440" marR="1944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4"/>
                          <a:stretch>
                            <a:fillRect l="-132353" t="-494643" r="-443382" b="-10892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9440" marR="1944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4"/>
                          <a:stretch>
                            <a:fillRect l="-232353" t="-494643" r="-343382" b="-10892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9440" marR="1944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4"/>
                          <a:stretch>
                            <a:fillRect l="-334815" t="-494643" r="-245926" b="-10892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9440" marR="1944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4"/>
                          <a:stretch>
                            <a:fillRect l="-431618" t="-494643" r="-144118" b="-10892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>
                            <a:solidFill>
                              <a:schemeClr val="accent1"/>
                            </a:solidFill>
                            <a:latin typeface="+mn-lt"/>
                          </a:endParaRPr>
                        </a:p>
                      </a:txBody>
                      <a:tcPr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vMerge="1">
                      <a:txBody>
                        <a:bodyPr/>
                        <a:lstStyle/>
                        <a:p>
                          <a:endParaRPr lang="en-GB" sz="4000" dirty="0">
                            <a:solidFill>
                              <a:schemeClr val="bg2"/>
                            </a:solidFill>
                            <a:latin typeface="+mn-lt"/>
                          </a:endParaRPr>
                        </a:p>
                      </a:txBody>
                      <a:tcPr>
                        <a:lnL w="381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4000" dirty="0">
                            <a:solidFill>
                              <a:schemeClr val="bg2"/>
                            </a:solidFill>
                            <a:latin typeface="+mn-lt"/>
                          </a:endParaRPr>
                        </a:p>
                      </a:txBody>
                      <a:tcPr>
                        <a:lnL w="381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58371519"/>
                      </a:ext>
                    </a:extLst>
                  </a:tr>
                  <a:tr h="7010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80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6)</a:t>
                          </a:r>
                        </a:p>
                      </a:txBody>
                      <a:tcPr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9440" marR="1944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4"/>
                          <a:stretch>
                            <a:fillRect l="-32353" t="-605455" r="-543382" b="-1090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9440" marR="1944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4"/>
                          <a:stretch>
                            <a:fillRect l="-132353" t="-605455" r="-443382" b="-1090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9440" marR="1944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4"/>
                          <a:stretch>
                            <a:fillRect l="-232353" t="-605455" r="-343382" b="-1090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9440" marR="1944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4"/>
                          <a:stretch>
                            <a:fillRect l="-334815" t="-605455" r="-245926" b="-1090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9440" marR="1944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4"/>
                          <a:stretch>
                            <a:fillRect l="-431618" t="-605455" r="-144118" b="-1090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>
                            <a:solidFill>
                              <a:schemeClr val="accent1"/>
                            </a:solidFill>
                            <a:latin typeface="+mn-lt"/>
                          </a:endParaRPr>
                        </a:p>
                      </a:txBody>
                      <a:tcPr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45720" marR="45720" marT="0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4"/>
                          <a:stretch>
                            <a:fillRect l="-716514" t="-605455" r="-26606" b="-1090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4000" dirty="0">
                            <a:solidFill>
                              <a:schemeClr val="bg2"/>
                            </a:solidFill>
                            <a:latin typeface="+mn-lt"/>
                          </a:endParaRP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995447993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11" name="TextBox 10">
            <a:extLst>
              <a:ext uri="{FF2B5EF4-FFF2-40B4-BE49-F238E27FC236}">
                <a16:creationId xmlns:a16="http://schemas.microsoft.com/office/drawing/2014/main" id="{99274C69-A240-AF4C-BA56-23996B101CEC}"/>
              </a:ext>
            </a:extLst>
          </p:cNvPr>
          <p:cNvSpPr txBox="1"/>
          <p:nvPr/>
        </p:nvSpPr>
        <p:spPr>
          <a:xfrm rot="1238043">
            <a:off x="9518493" y="369490"/>
            <a:ext cx="2837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4800" b="1" u="sng" dirty="0">
                <a:solidFill>
                  <a:srgbClr val="C00000"/>
                </a:solidFill>
              </a:rPr>
              <a:t>Solutions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40E85BA-A2E0-DE43-9AE6-4438A703B228}"/>
              </a:ext>
            </a:extLst>
          </p:cNvPr>
          <p:cNvSpPr/>
          <p:nvPr/>
        </p:nvSpPr>
        <p:spPr>
          <a:xfrm>
            <a:off x="10210800" y="5220589"/>
            <a:ext cx="242046" cy="242046"/>
          </a:xfrm>
          <a:prstGeom prst="rect">
            <a:avLst/>
          </a:prstGeom>
          <a:noFill/>
          <a:ln w="28575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28419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2">
      <a:dk1>
        <a:srgbClr val="000000"/>
      </a:dk1>
      <a:lt1>
        <a:srgbClr val="FFFFFF"/>
      </a:lt1>
      <a:dk2>
        <a:srgbClr val="632E62"/>
      </a:dk2>
      <a:lt2>
        <a:srgbClr val="EAE5EB"/>
      </a:lt2>
      <a:accent1>
        <a:srgbClr val="92278F"/>
      </a:accent1>
      <a:accent2>
        <a:srgbClr val="9B57D3"/>
      </a:accent2>
      <a:accent3>
        <a:srgbClr val="755DD9"/>
      </a:accent3>
      <a:accent4>
        <a:srgbClr val="665EB8"/>
      </a:accent4>
      <a:accent5>
        <a:srgbClr val="45A5ED"/>
      </a:accent5>
      <a:accent6>
        <a:srgbClr val="5982DB"/>
      </a:accent6>
      <a:hlink>
        <a:srgbClr val="4C96FF"/>
      </a:hlink>
      <a:folHlink>
        <a:srgbClr val="0066FF"/>
      </a:folHlink>
    </a:clrScheme>
    <a:fontScheme name="Corbel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12964</TotalTime>
  <Words>403</Words>
  <Application>Microsoft Macintosh PowerPoint</Application>
  <PresentationFormat>Widescreen</PresentationFormat>
  <Paragraphs>157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Bahnschrift</vt:lpstr>
      <vt:lpstr>Calibri</vt:lpstr>
      <vt:lpstr>Cambria Math</vt:lpstr>
      <vt:lpstr>Corbel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 Day (Staff)</dc:creator>
  <cp:lastModifiedBy>N Day (Staff)</cp:lastModifiedBy>
  <cp:revision>12</cp:revision>
  <dcterms:created xsi:type="dcterms:W3CDTF">2021-11-07T22:04:41Z</dcterms:created>
  <dcterms:modified xsi:type="dcterms:W3CDTF">2021-12-10T18:44:26Z</dcterms:modified>
</cp:coreProperties>
</file>