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7"/>
  </p:notesMasterIdLst>
  <p:sldIdLst>
    <p:sldId id="281" r:id="rId2"/>
    <p:sldId id="280" r:id="rId3"/>
    <p:sldId id="257" r:id="rId4"/>
    <p:sldId id="282" r:id="rId5"/>
    <p:sldId id="283" r:id="rId6"/>
  </p:sldIdLst>
  <p:sldSz cx="7218363" cy="102663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A9649A-D719-514D-A06A-AB3D6652952F}" v="2" dt="2023-01-08T16:00:06.7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02" autoAdjust="0"/>
    <p:restoredTop sz="97188"/>
  </p:normalViewPr>
  <p:slideViewPr>
    <p:cSldViewPr snapToGrid="0">
      <p:cViewPr varScale="1">
        <p:scale>
          <a:sx n="83" d="100"/>
          <a:sy n="83" d="100"/>
        </p:scale>
        <p:origin x="3744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E171D-730E-C748-ABFD-26C8F5BE096A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44738" y="1143000"/>
            <a:ext cx="21685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A04490-7A31-2449-9899-8C6C4145B0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714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1pPr>
    <a:lvl2pPr marL="476814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2pPr>
    <a:lvl3pPr marL="953628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3pPr>
    <a:lvl4pPr marL="1430442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4pPr>
    <a:lvl5pPr marL="1907256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5pPr>
    <a:lvl6pPr marL="2384069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6pPr>
    <a:lvl7pPr marL="2860883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7pPr>
    <a:lvl8pPr marL="3337697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8pPr>
    <a:lvl9pPr marL="3814511" algn="l" defTabSz="953628" rtl="0" eaLnBrk="1" latinLnBrk="0" hangingPunct="1">
      <a:defRPr sz="125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1377" y="1680169"/>
            <a:ext cx="6135609" cy="3574215"/>
          </a:xfrm>
        </p:spPr>
        <p:txBody>
          <a:bodyPr anchor="b"/>
          <a:lstStyle>
            <a:lvl1pPr algn="ctr">
              <a:defRPr sz="473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2296" y="5392220"/>
            <a:ext cx="5413772" cy="2478661"/>
          </a:xfrm>
        </p:spPr>
        <p:txBody>
          <a:bodyPr/>
          <a:lstStyle>
            <a:lvl1pPr marL="0" indent="0" algn="ctr">
              <a:buNone/>
              <a:defRPr sz="1895"/>
            </a:lvl1pPr>
            <a:lvl2pPr marL="360914" indent="0" algn="ctr">
              <a:buNone/>
              <a:defRPr sz="1579"/>
            </a:lvl2pPr>
            <a:lvl3pPr marL="721827" indent="0" algn="ctr">
              <a:buNone/>
              <a:defRPr sz="1421"/>
            </a:lvl3pPr>
            <a:lvl4pPr marL="1082741" indent="0" algn="ctr">
              <a:buNone/>
              <a:defRPr sz="1263"/>
            </a:lvl4pPr>
            <a:lvl5pPr marL="1443655" indent="0" algn="ctr">
              <a:buNone/>
              <a:defRPr sz="1263"/>
            </a:lvl5pPr>
            <a:lvl6pPr marL="1804568" indent="0" algn="ctr">
              <a:buNone/>
              <a:defRPr sz="1263"/>
            </a:lvl6pPr>
            <a:lvl7pPr marL="2165482" indent="0" algn="ctr">
              <a:buNone/>
              <a:defRPr sz="1263"/>
            </a:lvl7pPr>
            <a:lvl8pPr marL="2526396" indent="0" algn="ctr">
              <a:buNone/>
              <a:defRPr sz="1263"/>
            </a:lvl8pPr>
            <a:lvl9pPr marL="2887309" indent="0" algn="ctr">
              <a:buNone/>
              <a:defRPr sz="126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6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10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65641" y="546589"/>
            <a:ext cx="1556460" cy="870026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263" y="546589"/>
            <a:ext cx="4579149" cy="870026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26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47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503" y="2559466"/>
            <a:ext cx="6225838" cy="4270521"/>
          </a:xfrm>
        </p:spPr>
        <p:txBody>
          <a:bodyPr anchor="b"/>
          <a:lstStyle>
            <a:lvl1pPr>
              <a:defRPr sz="473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2503" y="6870386"/>
            <a:ext cx="6225838" cy="2245766"/>
          </a:xfrm>
        </p:spPr>
        <p:txBody>
          <a:bodyPr/>
          <a:lstStyle>
            <a:lvl1pPr marL="0" indent="0">
              <a:buNone/>
              <a:defRPr sz="1895">
                <a:solidFill>
                  <a:schemeClr val="tx1"/>
                </a:solidFill>
              </a:defRPr>
            </a:lvl1pPr>
            <a:lvl2pPr marL="360914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2pPr>
            <a:lvl3pPr marL="721827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3pPr>
            <a:lvl4pPr marL="1082741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4pPr>
            <a:lvl5pPr marL="1443655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5pPr>
            <a:lvl6pPr marL="1804568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6pPr>
            <a:lvl7pPr marL="2165482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7pPr>
            <a:lvl8pPr marL="2526396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8pPr>
            <a:lvl9pPr marL="2887309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26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6263" y="2732945"/>
            <a:ext cx="3067804" cy="65139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4296" y="2732945"/>
            <a:ext cx="3067804" cy="65139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709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03" y="546591"/>
            <a:ext cx="6225838" cy="198435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205" y="2516687"/>
            <a:ext cx="3053705" cy="1233389"/>
          </a:xfrm>
        </p:spPr>
        <p:txBody>
          <a:bodyPr anchor="b"/>
          <a:lstStyle>
            <a:lvl1pPr marL="0" indent="0">
              <a:buNone/>
              <a:defRPr sz="1895" b="1"/>
            </a:lvl1pPr>
            <a:lvl2pPr marL="360914" indent="0">
              <a:buNone/>
              <a:defRPr sz="1579" b="1"/>
            </a:lvl2pPr>
            <a:lvl3pPr marL="721827" indent="0">
              <a:buNone/>
              <a:defRPr sz="1421" b="1"/>
            </a:lvl3pPr>
            <a:lvl4pPr marL="1082741" indent="0">
              <a:buNone/>
              <a:defRPr sz="1263" b="1"/>
            </a:lvl4pPr>
            <a:lvl5pPr marL="1443655" indent="0">
              <a:buNone/>
              <a:defRPr sz="1263" b="1"/>
            </a:lvl5pPr>
            <a:lvl6pPr marL="1804568" indent="0">
              <a:buNone/>
              <a:defRPr sz="1263" b="1"/>
            </a:lvl6pPr>
            <a:lvl7pPr marL="2165482" indent="0">
              <a:buNone/>
              <a:defRPr sz="1263" b="1"/>
            </a:lvl7pPr>
            <a:lvl8pPr marL="2526396" indent="0">
              <a:buNone/>
              <a:defRPr sz="1263" b="1"/>
            </a:lvl8pPr>
            <a:lvl9pPr marL="2887309" indent="0">
              <a:buNone/>
              <a:defRPr sz="126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205" y="3750074"/>
            <a:ext cx="3053705" cy="551579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4297" y="2516687"/>
            <a:ext cx="3068744" cy="1233389"/>
          </a:xfrm>
        </p:spPr>
        <p:txBody>
          <a:bodyPr anchor="b"/>
          <a:lstStyle>
            <a:lvl1pPr marL="0" indent="0">
              <a:buNone/>
              <a:defRPr sz="1895" b="1"/>
            </a:lvl1pPr>
            <a:lvl2pPr marL="360914" indent="0">
              <a:buNone/>
              <a:defRPr sz="1579" b="1"/>
            </a:lvl2pPr>
            <a:lvl3pPr marL="721827" indent="0">
              <a:buNone/>
              <a:defRPr sz="1421" b="1"/>
            </a:lvl3pPr>
            <a:lvl4pPr marL="1082741" indent="0">
              <a:buNone/>
              <a:defRPr sz="1263" b="1"/>
            </a:lvl4pPr>
            <a:lvl5pPr marL="1443655" indent="0">
              <a:buNone/>
              <a:defRPr sz="1263" b="1"/>
            </a:lvl5pPr>
            <a:lvl6pPr marL="1804568" indent="0">
              <a:buNone/>
              <a:defRPr sz="1263" b="1"/>
            </a:lvl6pPr>
            <a:lvl7pPr marL="2165482" indent="0">
              <a:buNone/>
              <a:defRPr sz="1263" b="1"/>
            </a:lvl7pPr>
            <a:lvl8pPr marL="2526396" indent="0">
              <a:buNone/>
              <a:defRPr sz="1263" b="1"/>
            </a:lvl8pPr>
            <a:lvl9pPr marL="2887309" indent="0">
              <a:buNone/>
              <a:defRPr sz="126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4297" y="3750074"/>
            <a:ext cx="3068744" cy="551579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128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498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787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03" y="684426"/>
            <a:ext cx="2328110" cy="2395485"/>
          </a:xfrm>
        </p:spPr>
        <p:txBody>
          <a:bodyPr anchor="b"/>
          <a:lstStyle>
            <a:lvl1pPr>
              <a:defRPr sz="252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8745" y="1478168"/>
            <a:ext cx="3654296" cy="7295772"/>
          </a:xfrm>
        </p:spPr>
        <p:txBody>
          <a:bodyPr/>
          <a:lstStyle>
            <a:lvl1pPr>
              <a:defRPr sz="2526"/>
            </a:lvl1pPr>
            <a:lvl2pPr>
              <a:defRPr sz="2210"/>
            </a:lvl2pPr>
            <a:lvl3pPr>
              <a:defRPr sz="1895"/>
            </a:lvl3pPr>
            <a:lvl4pPr>
              <a:defRPr sz="1579"/>
            </a:lvl4pPr>
            <a:lvl5pPr>
              <a:defRPr sz="1579"/>
            </a:lvl5pPr>
            <a:lvl6pPr>
              <a:defRPr sz="1579"/>
            </a:lvl6pPr>
            <a:lvl7pPr>
              <a:defRPr sz="1579"/>
            </a:lvl7pPr>
            <a:lvl8pPr>
              <a:defRPr sz="1579"/>
            </a:lvl8pPr>
            <a:lvl9pPr>
              <a:defRPr sz="1579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203" y="3079909"/>
            <a:ext cx="2328110" cy="5705912"/>
          </a:xfrm>
        </p:spPr>
        <p:txBody>
          <a:bodyPr/>
          <a:lstStyle>
            <a:lvl1pPr marL="0" indent="0">
              <a:buNone/>
              <a:defRPr sz="1263"/>
            </a:lvl1pPr>
            <a:lvl2pPr marL="360914" indent="0">
              <a:buNone/>
              <a:defRPr sz="1105"/>
            </a:lvl2pPr>
            <a:lvl3pPr marL="721827" indent="0">
              <a:buNone/>
              <a:defRPr sz="947"/>
            </a:lvl3pPr>
            <a:lvl4pPr marL="1082741" indent="0">
              <a:buNone/>
              <a:defRPr sz="789"/>
            </a:lvl4pPr>
            <a:lvl5pPr marL="1443655" indent="0">
              <a:buNone/>
              <a:defRPr sz="789"/>
            </a:lvl5pPr>
            <a:lvl6pPr marL="1804568" indent="0">
              <a:buNone/>
              <a:defRPr sz="789"/>
            </a:lvl6pPr>
            <a:lvl7pPr marL="2165482" indent="0">
              <a:buNone/>
              <a:defRPr sz="789"/>
            </a:lvl7pPr>
            <a:lvl8pPr marL="2526396" indent="0">
              <a:buNone/>
              <a:defRPr sz="789"/>
            </a:lvl8pPr>
            <a:lvl9pPr marL="2887309" indent="0">
              <a:buNone/>
              <a:defRPr sz="78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93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03" y="684426"/>
            <a:ext cx="2328110" cy="2395485"/>
          </a:xfrm>
        </p:spPr>
        <p:txBody>
          <a:bodyPr anchor="b"/>
          <a:lstStyle>
            <a:lvl1pPr>
              <a:defRPr sz="252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8745" y="1478168"/>
            <a:ext cx="3654296" cy="7295772"/>
          </a:xfrm>
        </p:spPr>
        <p:txBody>
          <a:bodyPr anchor="t"/>
          <a:lstStyle>
            <a:lvl1pPr marL="0" indent="0">
              <a:buNone/>
              <a:defRPr sz="2526"/>
            </a:lvl1pPr>
            <a:lvl2pPr marL="360914" indent="0">
              <a:buNone/>
              <a:defRPr sz="2210"/>
            </a:lvl2pPr>
            <a:lvl3pPr marL="721827" indent="0">
              <a:buNone/>
              <a:defRPr sz="1895"/>
            </a:lvl3pPr>
            <a:lvl4pPr marL="1082741" indent="0">
              <a:buNone/>
              <a:defRPr sz="1579"/>
            </a:lvl4pPr>
            <a:lvl5pPr marL="1443655" indent="0">
              <a:buNone/>
              <a:defRPr sz="1579"/>
            </a:lvl5pPr>
            <a:lvl6pPr marL="1804568" indent="0">
              <a:buNone/>
              <a:defRPr sz="1579"/>
            </a:lvl6pPr>
            <a:lvl7pPr marL="2165482" indent="0">
              <a:buNone/>
              <a:defRPr sz="1579"/>
            </a:lvl7pPr>
            <a:lvl8pPr marL="2526396" indent="0">
              <a:buNone/>
              <a:defRPr sz="1579"/>
            </a:lvl8pPr>
            <a:lvl9pPr marL="2887309" indent="0">
              <a:buNone/>
              <a:defRPr sz="1579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203" y="3079909"/>
            <a:ext cx="2328110" cy="5705912"/>
          </a:xfrm>
        </p:spPr>
        <p:txBody>
          <a:bodyPr/>
          <a:lstStyle>
            <a:lvl1pPr marL="0" indent="0">
              <a:buNone/>
              <a:defRPr sz="1263"/>
            </a:lvl1pPr>
            <a:lvl2pPr marL="360914" indent="0">
              <a:buNone/>
              <a:defRPr sz="1105"/>
            </a:lvl2pPr>
            <a:lvl3pPr marL="721827" indent="0">
              <a:buNone/>
              <a:defRPr sz="947"/>
            </a:lvl3pPr>
            <a:lvl4pPr marL="1082741" indent="0">
              <a:buNone/>
              <a:defRPr sz="789"/>
            </a:lvl4pPr>
            <a:lvl5pPr marL="1443655" indent="0">
              <a:buNone/>
              <a:defRPr sz="789"/>
            </a:lvl5pPr>
            <a:lvl6pPr marL="1804568" indent="0">
              <a:buNone/>
              <a:defRPr sz="789"/>
            </a:lvl6pPr>
            <a:lvl7pPr marL="2165482" indent="0">
              <a:buNone/>
              <a:defRPr sz="789"/>
            </a:lvl7pPr>
            <a:lvl8pPr marL="2526396" indent="0">
              <a:buNone/>
              <a:defRPr sz="789"/>
            </a:lvl8pPr>
            <a:lvl9pPr marL="2887309" indent="0">
              <a:buNone/>
              <a:defRPr sz="78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53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263" y="546591"/>
            <a:ext cx="6225838" cy="198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263" y="2732945"/>
            <a:ext cx="6225838" cy="6513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6262" y="9515402"/>
            <a:ext cx="1624132" cy="5465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6C76E-4FC9-0847-BEBF-981252CBCBE6}" type="datetimeFigureOut">
              <a:rPr lang="en-GB" smtClean="0"/>
              <a:t>08/01/2023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91083" y="9515402"/>
            <a:ext cx="2436198" cy="5465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97969" y="9515402"/>
            <a:ext cx="1624132" cy="5465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A8B12-26C3-A64D-ABDB-42404BD053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85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21827" rtl="0" eaLnBrk="1" latinLnBrk="0" hangingPunct="1">
        <a:lnSpc>
          <a:spcPct val="90000"/>
        </a:lnSpc>
        <a:spcBef>
          <a:spcPct val="0"/>
        </a:spcBef>
        <a:buNone/>
        <a:defRPr sz="34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457" indent="-180457" algn="l" defTabSz="721827" rtl="0" eaLnBrk="1" latinLnBrk="0" hangingPunct="1">
        <a:lnSpc>
          <a:spcPct val="90000"/>
        </a:lnSpc>
        <a:spcBef>
          <a:spcPts val="789"/>
        </a:spcBef>
        <a:buFont typeface="Arial" panose="020B0604020202020204" pitchFamily="34" charset="0"/>
        <a:buChar char="•"/>
        <a:defRPr sz="2210" kern="1200">
          <a:solidFill>
            <a:schemeClr val="tx1"/>
          </a:solidFill>
          <a:latin typeface="+mn-lt"/>
          <a:ea typeface="+mn-ea"/>
          <a:cs typeface="+mn-cs"/>
        </a:defRPr>
      </a:lvl1pPr>
      <a:lvl2pPr marL="541371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895" kern="1200">
          <a:solidFill>
            <a:schemeClr val="tx1"/>
          </a:solidFill>
          <a:latin typeface="+mn-lt"/>
          <a:ea typeface="+mn-ea"/>
          <a:cs typeface="+mn-cs"/>
        </a:defRPr>
      </a:lvl2pPr>
      <a:lvl3pPr marL="902284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63198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4pPr>
      <a:lvl5pPr marL="1624112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5pPr>
      <a:lvl6pPr marL="1985025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6pPr>
      <a:lvl7pPr marL="2345939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7pPr>
      <a:lvl8pPr marL="2706853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8pPr>
      <a:lvl9pPr marL="3067766" indent="-180457" algn="l" defTabSz="721827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sz="142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1pPr>
      <a:lvl2pPr marL="360914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2pPr>
      <a:lvl3pPr marL="721827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3pPr>
      <a:lvl4pPr marL="1082741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4pPr>
      <a:lvl5pPr marL="1443655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5pPr>
      <a:lvl6pPr marL="1804568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6pPr>
      <a:lvl7pPr marL="2165482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7pPr>
      <a:lvl8pPr marL="2526396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8pPr>
      <a:lvl9pPr marL="2887309" algn="l" defTabSz="721827" rtl="0" eaLnBrk="1" latinLnBrk="0" hangingPunct="1">
        <a:defRPr sz="14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1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Averages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Fractions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the mean,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median, and range</a:t>
                          </a: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of: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,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,  and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24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Area and Perimeter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rectangle has a width of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cm and a height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of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baseline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cm.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Draw a second rectangle so that the two rectangles have a mean area of </a:t>
                          </a:r>
                          <a:r>
                            <a:rPr lang="en-GB" sz="19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13</a:t>
                          </a: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cm</a:t>
                          </a:r>
                          <a:r>
                            <a:rPr lang="en-GB" sz="1900" baseline="300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have perimeters with a range of </a:t>
                          </a:r>
                          <a:r>
                            <a:rPr lang="en-GB" sz="1900" baseline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8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cm.</a:t>
                          </a:r>
                          <a:endParaRPr lang="en-GB" sz="1900" baseline="30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Standard Form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the median of the following:</a:t>
                          </a:r>
                        </a:p>
                        <a:p>
                          <a:pPr algn="ctr">
                            <a:lnSpc>
                              <a:spcPct val="14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</a:p>
                        <a:p>
                          <a:pPr algn="ctr">
                            <a:lnSpc>
                              <a:spcPct val="14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4×</m:t>
                              </m:r>
                              <m:sSup>
                                <m:sSupPr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</a:p>
                        <a:p>
                          <a:pPr algn="ctr">
                            <a:lnSpc>
                              <a:spcPct val="14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5×</m:t>
                              </m:r>
                              <m:sSup>
                                <m:sSupPr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</a:p>
                        <a:p>
                          <a:pPr algn="ctr">
                            <a:lnSpc>
                              <a:spcPct val="14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6×</m:t>
                              </m:r>
                              <m:sSup>
                                <m:sSupPr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 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Surds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John says:</a:t>
                          </a:r>
                          <a:b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‘The mean of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and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48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29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.’</a:t>
                          </a:r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Explain and correct the mistake that John has made.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Bounds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the upper and lower bounds for the median of the following numbers:</a:t>
                          </a:r>
                        </a:p>
                        <a:p>
                          <a:pPr algn="ctr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i="1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3.5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7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(one decimal place)</a:t>
                          </a: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</a:t>
                          </a:r>
                        </a:p>
                        <a:p>
                          <a:pPr algn="ctr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i="1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27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7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(two significant figures)</a:t>
                          </a: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</a:t>
                          </a:r>
                        </a:p>
                        <a:p>
                          <a:pPr algn="ctr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i="1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30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7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(nearest ten).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Angles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the upper bound for the median angle in a quadrilateral. </a:t>
                          </a:r>
                        </a:p>
                        <a:p>
                          <a:pPr algn="l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Is it possible to actually draw a quadrilateral with that median angle? 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63340654"/>
                  </p:ext>
                </p:extLst>
              </p:nvPr>
            </p:nvGraphicFramePr>
            <p:xfrm>
              <a:off x="180181" y="180181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Averages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3967" r="-100369" b="-2004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23967" r="-741" b="-2004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124481" r="-100369" b="-101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124481" r="-741" b="-101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23554" r="-100369" b="-8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Angles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the upper bound for the median angle in a quadrilateral. </a:t>
                          </a:r>
                        </a:p>
                        <a:p>
                          <a:pPr algn="l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Is it possible to actually draw a quadrilateral with that median angle? 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81626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89383088"/>
                  </p:ext>
                </p:extLst>
              </p:nvPr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Averages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Fractions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the mean,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median, and range</a:t>
                          </a: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of: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,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,  and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24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aseline="30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Standard Form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the median of the following:</a:t>
                          </a:r>
                        </a:p>
                        <a:p>
                          <a:pPr algn="ctr">
                            <a:lnSpc>
                              <a:spcPct val="14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</a:p>
                        <a:p>
                          <a:pPr algn="ctr">
                            <a:lnSpc>
                              <a:spcPct val="14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4×</m:t>
                              </m:r>
                              <m:sSup>
                                <m:sSupPr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</a:p>
                        <a:p>
                          <a:pPr algn="ctr">
                            <a:lnSpc>
                              <a:spcPct val="14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5×</m:t>
                              </m:r>
                              <m:sSup>
                                <m:sSupPr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</a:p>
                        <a:p>
                          <a:pPr algn="ctr">
                            <a:lnSpc>
                              <a:spcPct val="14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6×</m:t>
                              </m:r>
                              <m:sSup>
                                <m:sSupPr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 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Bounds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the upper and lower bounds for the median of the following numbers:</a:t>
                          </a:r>
                        </a:p>
                        <a:p>
                          <a:pPr algn="ctr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i="1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3.5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7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(rounded</a:t>
                          </a:r>
                          <a:r>
                            <a:rPr lang="en-GB" sz="17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to </a:t>
                          </a:r>
                          <a:r>
                            <a:rPr lang="en-GB" sz="17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one decimal place)</a:t>
                          </a: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</a:t>
                          </a:r>
                        </a:p>
                        <a:p>
                          <a:pPr algn="ctr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i="1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27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7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(to two significant figures)</a:t>
                          </a: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</a:t>
                          </a:r>
                        </a:p>
                        <a:p>
                          <a:pPr algn="ctr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i="1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30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7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(to the nearest ten).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89383088"/>
                  </p:ext>
                </p:extLst>
              </p:nvPr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Averages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23658" r="-100888" b="-200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aseline="30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123658" r="-100888" b="-100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223658" r="-100888" b="-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63719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50562689"/>
                  </p:ext>
                </p:extLst>
              </p:nvPr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Averages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Area and Perimeter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rectangle has a width of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cm and a height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of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baseline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cm.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Draw a second rectangle so that the two rectangles have a mean area of </a:t>
                          </a:r>
                          <a:r>
                            <a:rPr lang="en-GB" sz="19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13</a:t>
                          </a: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cm</a:t>
                          </a:r>
                          <a:r>
                            <a:rPr lang="en-GB" sz="1900" baseline="300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have perimeters with a range of </a:t>
                          </a:r>
                          <a:r>
                            <a:rPr lang="en-GB" sz="1900" baseline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8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cm.</a:t>
                          </a:r>
                          <a:endParaRPr lang="en-GB" sz="1900" baseline="30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aseline="30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Surds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Zoe says:</a:t>
                          </a:r>
                          <a:b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4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‘The mean of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</a:t>
                          </a:r>
                          <a:b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and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48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29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.’</a:t>
                          </a:r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Explain and correct the mistake that Zoe has made.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Angles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the upper bound for the median angle in a quadrilateral. </a:t>
                          </a:r>
                        </a:p>
                        <a:p>
                          <a:pPr algn="l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Is it possible to actually draw a quadrilateral with that median angle? 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50562689"/>
                  </p:ext>
                </p:extLst>
              </p:nvPr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Averages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23658" r="-100888" b="-200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aseline="30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5" t="-123658" r="-100888" b="-1009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Angles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the upper bound for the median angle in a quadrilateral. </a:t>
                          </a:r>
                        </a:p>
                        <a:p>
                          <a:pPr algn="l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Is it possible to actually draw a quadrilateral with that median angle? 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48566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Averages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Fractions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the mean,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median, and range</a:t>
                          </a: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of: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,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,  and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GB" sz="24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30000"/>
                            </a:lnSpc>
                          </a:pPr>
                          <a:r>
                            <a:rPr lang="en-GB" sz="32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Mean = </a:t>
                          </a:r>
                          <a14:m>
                            <m:oMath xmlns:m="http://schemas.openxmlformats.org/officeDocument/2006/math">
                              <m:r>
                                <a:rPr lang="en-GB" sz="3200" i="1" baseline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4</m:t>
                              </m:r>
                            </m:oMath>
                          </a14:m>
                          <a:endParaRPr lang="en-GB" sz="3200" baseline="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>
                            <a:lnSpc>
                              <a:spcPct val="130000"/>
                            </a:lnSpc>
                          </a:pPr>
                          <a:r>
                            <a:rPr lang="en-GB" sz="32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Median = </a:t>
                          </a:r>
                          <a14:m>
                            <m:oMath xmlns:m="http://schemas.openxmlformats.org/officeDocument/2006/math">
                              <m:r>
                                <a:rPr lang="en-GB" sz="32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32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32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32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br>
                            <a:rPr lang="en-GB" sz="32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32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Range = </a:t>
                          </a:r>
                          <a14:m>
                            <m:oMath xmlns:m="http://schemas.openxmlformats.org/officeDocument/2006/math">
                              <m:r>
                                <a:rPr lang="en-GB" sz="32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32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32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3200" b="0" i="1" baseline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GB" sz="3200" baseline="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Standard Form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the median of the following:</a:t>
                          </a:r>
                        </a:p>
                        <a:p>
                          <a:pPr algn="ctr">
                            <a:lnSpc>
                              <a:spcPct val="14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3×</m:t>
                              </m:r>
                              <m:sSup>
                                <m:sSupPr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</a:p>
                        <a:p>
                          <a:pPr algn="ctr">
                            <a:lnSpc>
                              <a:spcPct val="14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4×</m:t>
                              </m:r>
                              <m:sSup>
                                <m:sSupPr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</a:p>
                        <a:p>
                          <a:pPr algn="ctr">
                            <a:lnSpc>
                              <a:spcPct val="14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5×</m:t>
                              </m:r>
                              <m:sSup>
                                <m:sSupPr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</a:p>
                        <a:p>
                          <a:pPr algn="ctr">
                            <a:lnSpc>
                              <a:spcPct val="14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6×</m:t>
                              </m:r>
                              <m:sSup>
                                <m:sSupPr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−5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 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40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1.8 × </m:t>
                                </m:r>
                                <m:sSup>
                                  <m:sSupPr>
                                    <m:ctrlPr>
                                      <a:rPr lang="en-GB" sz="40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40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40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−4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40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Bounds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the upper and lower bounds for the median of the following numbers:</a:t>
                          </a:r>
                        </a:p>
                        <a:p>
                          <a:pPr algn="ctr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i="1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3.5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7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(rounded</a:t>
                          </a:r>
                          <a:r>
                            <a:rPr lang="en-GB" sz="17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to </a:t>
                          </a:r>
                          <a:r>
                            <a:rPr lang="en-GB" sz="17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one decimal place)</a:t>
                          </a: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</a:t>
                          </a:r>
                        </a:p>
                        <a:p>
                          <a:pPr algn="ctr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i="1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27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7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(to two significant figures)</a:t>
                          </a: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</a:t>
                          </a:r>
                        </a:p>
                        <a:p>
                          <a:pPr algn="ctr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900" i="1" dirty="0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30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7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(to the nearest ten).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25≤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Median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&lt;27.5</m:t>
                              </m:r>
                            </m:oMath>
                          </a14:m>
                          <a:endParaRPr lang="en-GB" sz="24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Averages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3967" r="-100369" b="-2004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23967" r="-741" b="-2004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124481" r="-100369" b="-101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124481" r="-741" b="-101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23554" r="-100369" b="-8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223554" r="-741" b="-8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12456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Averages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Area and Perimeter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rectangle has a width of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cm and a height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of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baseline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cm.</a:t>
                          </a:r>
                        </a:p>
                        <a:p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Draw a second rectangle so that the two rectangles have a mean area of </a:t>
                          </a:r>
                          <a:r>
                            <a:rPr lang="en-GB" sz="19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13</a:t>
                          </a:r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cm</a:t>
                          </a:r>
                          <a:r>
                            <a:rPr lang="en-GB" sz="1900" baseline="300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have perimeters with a range of </a:t>
                          </a:r>
                          <a:r>
                            <a:rPr lang="en-GB" sz="1900" baseline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8</a:t>
                          </a:r>
                          <a:r>
                            <a:rPr lang="en-GB" sz="1900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cm.</a:t>
                          </a:r>
                          <a:endParaRPr lang="en-GB" sz="1900" baseline="30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Area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=20</m:t>
                              </m:r>
                            </m:oMath>
                          </a14:m>
                          <a:r>
                            <a:rPr lang="en-GB" sz="19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cm</a:t>
                          </a:r>
                          <a:r>
                            <a:rPr lang="en-GB" sz="1900" baseline="300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</a:t>
                          </a:r>
                        </a:p>
                        <a:p>
                          <a:pPr algn="ctr"/>
                          <a:r>
                            <a:rPr lang="en-GB" sz="19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Perimeter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=18</m:t>
                              </m:r>
                            </m:oMath>
                          </a14:m>
                          <a:r>
                            <a:rPr lang="en-GB" sz="19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cm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Surds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Zoe says:</a:t>
                          </a:r>
                          <a:b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4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‘The mean of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12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27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</a:t>
                          </a:r>
                          <a:b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and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48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900" b="0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29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900" i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.’</a:t>
                          </a:r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6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Explain and correct the mistake that Zoe has made.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Zoe found</a:t>
                          </a:r>
                          <a:r>
                            <a:rPr lang="en-GB" sz="18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the square root of</a:t>
                          </a:r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the mean of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12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27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48</m:t>
                              </m:r>
                            </m:oMath>
                          </a14:m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pPr algn="l"/>
                          <a:endParaRPr lang="en-GB" sz="18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She should have done:</a:t>
                          </a:r>
                          <a:br>
                            <a:rPr lang="en-GB" sz="18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endParaRPr lang="en-GB" sz="18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Mean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12</m:t>
                                      </m:r>
                                    </m:e>
                                  </m:rad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27</m:t>
                                      </m:r>
                                    </m:e>
                                  </m:rad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48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en-GB" sz="18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cs typeface="Calibri" panose="020F0502020204030204" pitchFamily="34" charset="0"/>
                            </a:rPr>
                            <a:t>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+3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+4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  <a:p>
                          <a:pPr algn="l"/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cs typeface="Calibri" panose="020F0502020204030204" pitchFamily="34" charset="0"/>
                            </a:rPr>
                            <a:t>           </a:t>
                          </a: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9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=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1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27</m:t>
                                      </m:r>
                                    </m:e>
                                  </m:rad>
                                </m:e>
                              </m:d>
                            </m:oMath>
                          </a14:m>
                          <a:r>
                            <a:rPr lang="en-GB" sz="18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Angles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the upper bound for the median angle in a quadrilateral. </a:t>
                          </a:r>
                        </a:p>
                        <a:p>
                          <a:pPr algn="l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Is it possible to actually draw a quadrilateral with that median angle? 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Upper bound is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120</m:t>
                              </m:r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, which would be achieved if the angles were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0</m:t>
                              </m:r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°, 120°, 120°</m:t>
                              </m:r>
                              <m:r>
                                <a:rPr lang="en-GB" sz="19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,</m:t>
                              </m:r>
                            </m:oMath>
                          </a14:m>
                          <a: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120</m:t>
                              </m:r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  <a:p>
                          <a:pPr algn="l"/>
                          <a:endParaRPr lang="en-GB" sz="1900" dirty="0">
                            <a:solidFill>
                              <a:srgbClr val="C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But this quadrilateral is not itself</a:t>
                          </a:r>
                          <a:r>
                            <a:rPr lang="en-GB" sz="1900" baseline="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possible due to the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0</m:t>
                              </m:r>
                              <m:r>
                                <a:rPr lang="en-GB" sz="19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1900" dirty="0">
                              <a:solidFill>
                                <a:srgbClr val="C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 marL="108000" marR="108000" marT="137160" marB="13716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D11AF4D7-A687-A0B4-5494-156D111149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80181" y="180183"/>
              <a:ext cx="6858000" cy="9906001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412904333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608088904"/>
                        </a:ext>
                      </a:extLst>
                    </a:gridCol>
                  </a:tblGrid>
                  <a:tr h="71303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3200" dirty="0">
                              <a:latin typeface="Corbel" panose="020B0503020204020204" pitchFamily="34" charset="0"/>
                            </a:rPr>
                            <a:t>Averages with…</a:t>
                          </a:r>
                        </a:p>
                      </a:txBody>
                      <a:tcPr marL="74295" marR="74295" marT="37148" marB="37148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 marL="74295" marR="74295" marT="37148" marB="37148"/>
                    </a:tc>
                    <a:extLst>
                      <a:ext uri="{0D108BD9-81ED-4DB2-BD59-A6C34878D82A}">
                        <a16:rowId xmlns:a16="http://schemas.microsoft.com/office/drawing/2014/main" val="798176806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23967" r="-100369" b="-2004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23967" r="-741" b="-2004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35588694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38" t="-124481" r="-100369" b="-101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124481" r="-741" b="-101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766815"/>
                      </a:ext>
                    </a:extLst>
                  </a:tr>
                  <a:tr h="30643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b="1" dirty="0">
                              <a:latin typeface="Corbel" panose="020B0503020204020204" pitchFamily="34" charset="0"/>
                            </a:rPr>
                            <a:t>Angles</a:t>
                          </a:r>
                        </a:p>
                        <a:p>
                          <a:endParaRPr lang="en-GB" sz="1900" dirty="0">
                            <a:latin typeface="Corbel" panose="020B050302020402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Find the upper bound for the median angle in a quadrilateral. </a:t>
                          </a:r>
                        </a:p>
                        <a:p>
                          <a:pPr algn="l"/>
                          <a:endParaRPr lang="en-GB" sz="19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algn="l"/>
                          <a:r>
                            <a:rPr lang="en-GB" sz="19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Is it possible to actually draw a quadrilateral with that median angle? </a:t>
                          </a:r>
                        </a:p>
                      </a:txBody>
                      <a:tcPr marL="108000" marR="108000" marT="137160" marB="13716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108000" marT="137160" marB="13716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1111" t="-223554" r="-741" b="-8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55668947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A29CBE48-E41E-448A-3A8E-71BD3476092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116193" y="2202008"/>
              <a:ext cx="2584012" cy="10363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669612">
                      <a:extLst>
                        <a:ext uri="{9D8B030D-6E8A-4147-A177-3AD203B41FA5}">
                          <a16:colId xmlns:a16="http://schemas.microsoft.com/office/drawing/2014/main" val="1884290469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168576836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>
                        <a:lnL w="28575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28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oMath>
                          </a14:m>
                          <a:r>
                            <a:rPr lang="en-GB" sz="2800" dirty="0">
                              <a:solidFill>
                                <a:srgbClr val="C00000"/>
                              </a:solidFill>
                            </a:rPr>
                            <a:t> cm</a:t>
                          </a:r>
                        </a:p>
                      </a:txBody>
                      <a:tcPr anchor="ctr">
                        <a:lnL w="28575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79246001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800" dirty="0">
                              <a:solidFill>
                                <a:srgbClr val="C00000"/>
                              </a:solidFill>
                            </a:rPr>
                            <a:t> cm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29975687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A29CBE48-E41E-448A-3A8E-71BD3476092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116193" y="2202008"/>
              <a:ext cx="2584012" cy="10363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669612">
                      <a:extLst>
                        <a:ext uri="{9D8B030D-6E8A-4147-A177-3AD203B41FA5}">
                          <a16:colId xmlns:a16="http://schemas.microsoft.com/office/drawing/2014/main" val="1884290469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1685768365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endParaRPr lang="en-GB" sz="2800" dirty="0"/>
                        </a:p>
                      </a:txBody>
                      <a:tcPr>
                        <a:lnL w="28575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28575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86111" t="-12195" b="-1317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92460019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515" t="-112195" r="-54545" b="-317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800" dirty="0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29975687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2364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 Them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2912</TotalTime>
  <Words>657</Words>
  <Application>Microsoft Macintosh PowerPoint</Application>
  <PresentationFormat>Custom</PresentationFormat>
  <Paragraphs>124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Corbel</vt:lpstr>
      <vt:lpstr>Office Theme 2013 - 2022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8</cp:revision>
  <dcterms:created xsi:type="dcterms:W3CDTF">2023-01-01T23:52:02Z</dcterms:created>
  <dcterms:modified xsi:type="dcterms:W3CDTF">2023-01-08T16:00:46Z</dcterms:modified>
</cp:coreProperties>
</file>