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C04CA0-DE16-BA46-9505-C236377A0CE8}" v="790" dt="2021-12-09T19:34:05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9"/>
    <p:restoredTop sz="96259"/>
  </p:normalViewPr>
  <p:slideViewPr>
    <p:cSldViewPr snapToGrid="0" snapToObjects="1">
      <p:cViewPr varScale="1">
        <p:scale>
          <a:sx n="119" d="100"/>
          <a:sy n="119" d="100"/>
        </p:scale>
        <p:origin x="105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630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42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alf-frame 3">
            <a:extLst>
              <a:ext uri="{FF2B5EF4-FFF2-40B4-BE49-F238E27FC236}">
                <a16:creationId xmlns:a16="http://schemas.microsoft.com/office/drawing/2014/main" id="{B5492F1E-66B0-6148-AA24-1A700C9464C5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5" name="Half-frame 4">
            <a:extLst>
              <a:ext uri="{FF2B5EF4-FFF2-40B4-BE49-F238E27FC236}">
                <a16:creationId xmlns:a16="http://schemas.microsoft.com/office/drawing/2014/main" id="{E2A29086-7316-AE4F-9860-80F8B571FD1E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94F83C-B093-F94E-8BAB-9E920EBA631E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57FF92-FE0C-AA40-B0FE-D6C8B1E4CA0A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8C490BA0-667F-274D-BCA4-BA5570892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F6CFDF80-61EA-9840-8F7F-742D88E9564D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sz="2000" dirty="0" err="1">
                <a:solidFill>
                  <a:schemeClr val="tx1"/>
                </a:solidFill>
              </a:rPr>
              <a:t>Jshmtn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A974CC-C1AD-9E4E-B71D-194B74749F55}"/>
              </a:ext>
            </a:extLst>
          </p:cNvPr>
          <p:cNvSpPr txBox="1"/>
          <p:nvPr/>
        </p:nvSpPr>
        <p:spPr>
          <a:xfrm>
            <a:off x="185787" y="375634"/>
            <a:ext cx="7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>
                <a:solidFill>
                  <a:schemeClr val="bg2"/>
                </a:solidFill>
              </a:rPr>
              <a:t>Converting units of area with</a:t>
            </a:r>
            <a:r>
              <a:rPr lang="en-GB" sz="32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533267-F965-7B42-8103-AEA7D1A0E94C}"/>
              </a:ext>
            </a:extLst>
          </p:cNvPr>
          <p:cNvSpPr txBox="1">
            <a:spLocks/>
          </p:cNvSpPr>
          <p:nvPr/>
        </p:nvSpPr>
        <p:spPr>
          <a:xfrm>
            <a:off x="5704191" y="252100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chemeClr val="bg2"/>
                </a:solidFill>
              </a:rPr>
              <a:t>Standard 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10">
                <a:extLst>
                  <a:ext uri="{FF2B5EF4-FFF2-40B4-BE49-F238E27FC236}">
                    <a16:creationId xmlns:a16="http://schemas.microsoft.com/office/drawing/2014/main" id="{FFF3CC96-39E1-CF4C-88F2-FF93ADB099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6485935"/>
                  </p:ext>
                </p:extLst>
              </p:nvPr>
            </p:nvGraphicFramePr>
            <p:xfrm>
              <a:off x="185787" y="987143"/>
              <a:ext cx="11820843" cy="538063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2000">
                      <a:extLst>
                        <a:ext uri="{9D8B030D-6E8A-4147-A177-3AD203B41FA5}">
                          <a16:colId xmlns:a16="http://schemas.microsoft.com/office/drawing/2014/main" val="4244438623"/>
                        </a:ext>
                      </a:extLst>
                    </a:gridCol>
                    <a:gridCol w="444843">
                      <a:extLst>
                        <a:ext uri="{9D8B030D-6E8A-4147-A177-3AD203B41FA5}">
                          <a16:colId xmlns:a16="http://schemas.microsoft.com/office/drawing/2014/main" val="4123353936"/>
                        </a:ext>
                      </a:extLst>
                    </a:gridCol>
                    <a:gridCol w="11124000">
                      <a:extLst>
                        <a:ext uri="{9D8B030D-6E8A-4147-A177-3AD203B41FA5}">
                          <a16:colId xmlns:a16="http://schemas.microsoft.com/office/drawing/2014/main" val="2657873525"/>
                        </a:ext>
                      </a:extLst>
                    </a:gridCol>
                  </a:tblGrid>
                  <a:tr h="244865">
                    <a:tc>
                      <a:txBody>
                        <a:bodyPr/>
                        <a:lstStyle/>
                        <a:p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the following, giving </a:t>
                          </a:r>
                          <a:r>
                            <a:rPr lang="en-GB" sz="2400" b="1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all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your answers in standard form.</a:t>
                          </a: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8322201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0.4 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09599550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8000 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51500427"/>
                      </a:ext>
                    </a:extLst>
                  </a:tr>
                  <a:tr h="275939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tiles of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0.4 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would it take to fill an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000 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105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9713829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how many square centimetres there are in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3052487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many square centimetres there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are in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90 000 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2909292"/>
                      </a:ext>
                    </a:extLst>
                  </a:tr>
                  <a:tr h="275939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 farmer has farms measuring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90 000 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 </a:t>
                          </a: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Find the total area of her land in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105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1844595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square metres</a:t>
                          </a: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22646010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square metres</a:t>
                          </a: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3289245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 small island has an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r>
                            <a:rPr lang="en-GB" sz="18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 Each year, erosion reduces its area by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26216867"/>
                      </a:ext>
                    </a:extLst>
                  </a:tr>
                  <a:tr h="18615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What will the area of the island be one year from now in 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square metres</a:t>
                          </a:r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?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68412"/>
                      </a:ext>
                    </a:extLst>
                  </a:tr>
                  <a:tr h="275939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years will it take for the island disappear entirely?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105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8561691"/>
                      </a:ext>
                    </a:extLst>
                  </a:tr>
                  <a:tr h="43805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The Moon has a surface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1.44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8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 The sole of my shoe has an area of roughly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By converting both areas 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8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, approximate how many steps it would take to walk on the Moon’s entire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surface.</a:t>
                          </a:r>
                          <a:endParaRPr lang="en-GB" sz="180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930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10">
                <a:extLst>
                  <a:ext uri="{FF2B5EF4-FFF2-40B4-BE49-F238E27FC236}">
                    <a16:creationId xmlns:a16="http://schemas.microsoft.com/office/drawing/2014/main" id="{FFF3CC96-39E1-CF4C-88F2-FF93ADB099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6485935"/>
                  </p:ext>
                </p:extLst>
              </p:nvPr>
            </p:nvGraphicFramePr>
            <p:xfrm>
              <a:off x="185787" y="987143"/>
              <a:ext cx="11820843" cy="538063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2000">
                      <a:extLst>
                        <a:ext uri="{9D8B030D-6E8A-4147-A177-3AD203B41FA5}">
                          <a16:colId xmlns:a16="http://schemas.microsoft.com/office/drawing/2014/main" val="4244438623"/>
                        </a:ext>
                      </a:extLst>
                    </a:gridCol>
                    <a:gridCol w="444843">
                      <a:extLst>
                        <a:ext uri="{9D8B030D-6E8A-4147-A177-3AD203B41FA5}">
                          <a16:colId xmlns:a16="http://schemas.microsoft.com/office/drawing/2014/main" val="4123353936"/>
                        </a:ext>
                      </a:extLst>
                    </a:gridCol>
                    <a:gridCol w="11124000">
                      <a:extLst>
                        <a:ext uri="{9D8B030D-6E8A-4147-A177-3AD203B41FA5}">
                          <a16:colId xmlns:a16="http://schemas.microsoft.com/office/drawing/2014/main" val="265787352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the following, giving </a:t>
                          </a:r>
                          <a:r>
                            <a:rPr lang="en-GB" sz="2400" b="1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all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your answers in standard form.</a:t>
                          </a: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8322201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142857" b="-13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09599550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242857" b="-12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00427"/>
                      </a:ext>
                    </a:extLst>
                  </a:tr>
                  <a:tr h="511982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240000" b="-75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713829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485714" b="-982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3052487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585714" b="-882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2909292"/>
                      </a:ext>
                    </a:extLst>
                  </a:tr>
                  <a:tr h="511982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480000" b="-51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1844595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828571" b="-639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2646010"/>
                      </a:ext>
                    </a:extLst>
                  </a:tr>
                  <a:tr h="351962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271" t="-928571" b="-539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43289245"/>
                      </a:ext>
                    </a:extLst>
                  </a:tr>
                  <a:tr h="324720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193" t="-1152000" b="-504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26216867"/>
                      </a:ext>
                    </a:extLst>
                  </a:tr>
                  <a:tr h="324720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What will the area of the island be one year from now in </a:t>
                          </a:r>
                          <a:r>
                            <a:rPr lang="en-GB" sz="18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square metres</a:t>
                          </a:r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?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68412"/>
                      </a:ext>
                    </a:extLst>
                  </a:tr>
                  <a:tr h="484740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years will it take for the island disappear entirely?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105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8561691"/>
                      </a:ext>
                    </a:extLst>
                  </a:tr>
                  <a:tr h="653523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193" t="-725000" b="-1923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930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3411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alf-frame 3">
            <a:extLst>
              <a:ext uri="{FF2B5EF4-FFF2-40B4-BE49-F238E27FC236}">
                <a16:creationId xmlns:a16="http://schemas.microsoft.com/office/drawing/2014/main" id="{B5492F1E-66B0-6148-AA24-1A700C9464C5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5" name="Half-frame 4">
            <a:extLst>
              <a:ext uri="{FF2B5EF4-FFF2-40B4-BE49-F238E27FC236}">
                <a16:creationId xmlns:a16="http://schemas.microsoft.com/office/drawing/2014/main" id="{E2A29086-7316-AE4F-9860-80F8B571FD1E}"/>
              </a:ext>
            </a:extLst>
          </p:cNvPr>
          <p:cNvSpPr/>
          <p:nvPr/>
        </p:nvSpPr>
        <p:spPr>
          <a:xfrm flipH="1" flipV="1">
            <a:off x="5802518" y="5947063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94F83C-B093-F94E-8BAB-9E920EBA631E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57FF92-FE0C-AA40-B0FE-D6C8B1E4CA0A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8C490BA0-667F-274D-BCA4-BA5570892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F6CFDF80-61EA-9840-8F7F-742D88E9564D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sz="2000" dirty="0" err="1">
                <a:solidFill>
                  <a:schemeClr val="tx1"/>
                </a:solidFill>
              </a:rPr>
              <a:t>Jshmtn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A974CC-C1AD-9E4E-B71D-194B74749F55}"/>
              </a:ext>
            </a:extLst>
          </p:cNvPr>
          <p:cNvSpPr txBox="1"/>
          <p:nvPr/>
        </p:nvSpPr>
        <p:spPr>
          <a:xfrm>
            <a:off x="185787" y="375634"/>
            <a:ext cx="7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>
                <a:solidFill>
                  <a:schemeClr val="bg2"/>
                </a:solidFill>
              </a:rPr>
              <a:t>Converting units of area with</a:t>
            </a:r>
            <a:r>
              <a:rPr lang="en-GB" sz="32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533267-F965-7B42-8103-AEA7D1A0E94C}"/>
              </a:ext>
            </a:extLst>
          </p:cNvPr>
          <p:cNvSpPr txBox="1">
            <a:spLocks/>
          </p:cNvSpPr>
          <p:nvPr/>
        </p:nvSpPr>
        <p:spPr>
          <a:xfrm>
            <a:off x="5465293" y="338828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chemeClr val="bg2"/>
                </a:solidFill>
              </a:rPr>
              <a:t>Standard 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10">
                <a:extLst>
                  <a:ext uri="{FF2B5EF4-FFF2-40B4-BE49-F238E27FC236}">
                    <a16:creationId xmlns:a16="http://schemas.microsoft.com/office/drawing/2014/main" id="{FFF3CC96-39E1-CF4C-88F2-FF93ADB099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8124593"/>
                  </p:ext>
                </p:extLst>
              </p:nvPr>
            </p:nvGraphicFramePr>
            <p:xfrm>
              <a:off x="402518" y="1298579"/>
              <a:ext cx="10800000" cy="50376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4633">
                      <a:extLst>
                        <a:ext uri="{9D8B030D-6E8A-4147-A177-3AD203B41FA5}">
                          <a16:colId xmlns:a16="http://schemas.microsoft.com/office/drawing/2014/main" val="4244438623"/>
                        </a:ext>
                      </a:extLst>
                    </a:gridCol>
                    <a:gridCol w="363763">
                      <a:extLst>
                        <a:ext uri="{9D8B030D-6E8A-4147-A177-3AD203B41FA5}">
                          <a16:colId xmlns:a16="http://schemas.microsoft.com/office/drawing/2014/main" val="4123353936"/>
                        </a:ext>
                      </a:extLst>
                    </a:gridCol>
                    <a:gridCol w="8108776">
                      <a:extLst>
                        <a:ext uri="{9D8B030D-6E8A-4147-A177-3AD203B41FA5}">
                          <a16:colId xmlns:a16="http://schemas.microsoft.com/office/drawing/2014/main" val="2657873525"/>
                        </a:ext>
                      </a:extLst>
                    </a:gridCol>
                    <a:gridCol w="2072828">
                      <a:extLst>
                        <a:ext uri="{9D8B030D-6E8A-4147-A177-3AD203B41FA5}">
                          <a16:colId xmlns:a16="http://schemas.microsoft.com/office/drawing/2014/main" val="2663107141"/>
                        </a:ext>
                      </a:extLst>
                    </a:gridCol>
                  </a:tblGrid>
                  <a:tr h="43085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0.4 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09599550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8000 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51500427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tiles of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0.4 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would it take to fill an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000 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?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tiles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9713829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how many square centimetres there are in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3052487"/>
                      </a:ext>
                    </a:extLst>
                  </a:tr>
                  <a:tr h="431489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Calculate many square centimetres there</a:t>
                          </a:r>
                          <a:r>
                            <a:rPr lang="en-GB" sz="14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are in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90 000 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2909292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 farmer has farms measuring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90 000 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r>
                            <a:rPr lang="en-GB" sz="14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Find the total area of her land in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2.09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1844595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</a:t>
                          </a:r>
                          <a:r>
                            <a:rPr lang="en-GB" sz="14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square metres</a:t>
                          </a: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</a:rPr>
                                <m:t>3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22646010"/>
                      </a:ext>
                    </a:extLst>
                  </a:tr>
                  <a:tr h="42894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Convert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into </a:t>
                          </a:r>
                          <a:r>
                            <a:rPr lang="en-GB" sz="14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square metres</a:t>
                          </a: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43289245"/>
                      </a:ext>
                    </a:extLst>
                  </a:tr>
                  <a:tr h="293493">
                    <a:tc>
                      <a:txBody>
                        <a:bodyPr/>
                        <a:lstStyle/>
                        <a:p>
                          <a:r>
                            <a:rPr lang="en-GB" sz="5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A small island has an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  <a:r>
                            <a:rPr lang="en-GB" sz="14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Each year, erosion reduces its area by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26216867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What will the area of the island be one year from now in square metres?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2.96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68412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years will it take for the island disappear entirely?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 years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8561691"/>
                      </a:ext>
                    </a:extLst>
                  </a:tr>
                  <a:tr h="578104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The Moon has a surface area of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1.44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The sole of my shoe has an area of roughly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2.4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.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By converting both areas 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, approximate how many steps it would take to walk on the Moon’s entire</a:t>
                          </a:r>
                          <a:r>
                            <a:rPr lang="en-GB" sz="140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 surface.</a:t>
                          </a:r>
                          <a:endParaRPr lang="en-GB" sz="1400" dirty="0">
                            <a:solidFill>
                              <a:schemeClr val="bg2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steps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930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10">
                <a:extLst>
                  <a:ext uri="{FF2B5EF4-FFF2-40B4-BE49-F238E27FC236}">
                    <a16:creationId xmlns:a16="http://schemas.microsoft.com/office/drawing/2014/main" id="{FFF3CC96-39E1-CF4C-88F2-FF93ADB099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8124593"/>
                  </p:ext>
                </p:extLst>
              </p:nvPr>
            </p:nvGraphicFramePr>
            <p:xfrm>
              <a:off x="402518" y="1298579"/>
              <a:ext cx="10800000" cy="50376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4633">
                      <a:extLst>
                        <a:ext uri="{9D8B030D-6E8A-4147-A177-3AD203B41FA5}">
                          <a16:colId xmlns:a16="http://schemas.microsoft.com/office/drawing/2014/main" val="4244438623"/>
                        </a:ext>
                      </a:extLst>
                    </a:gridCol>
                    <a:gridCol w="363763">
                      <a:extLst>
                        <a:ext uri="{9D8B030D-6E8A-4147-A177-3AD203B41FA5}">
                          <a16:colId xmlns:a16="http://schemas.microsoft.com/office/drawing/2014/main" val="4123353936"/>
                        </a:ext>
                      </a:extLst>
                    </a:gridCol>
                    <a:gridCol w="8108776">
                      <a:extLst>
                        <a:ext uri="{9D8B030D-6E8A-4147-A177-3AD203B41FA5}">
                          <a16:colId xmlns:a16="http://schemas.microsoft.com/office/drawing/2014/main" val="2657873525"/>
                        </a:ext>
                      </a:extLst>
                    </a:gridCol>
                    <a:gridCol w="2072828">
                      <a:extLst>
                        <a:ext uri="{9D8B030D-6E8A-4147-A177-3AD203B41FA5}">
                          <a16:colId xmlns:a16="http://schemas.microsoft.com/office/drawing/2014/main" val="2663107141"/>
                        </a:ext>
                      </a:extLst>
                    </a:gridCol>
                  </a:tblGrid>
                  <a:tr h="430852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11765" r="-25665" b="-10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11765" b="-107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09599550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122581" r="-25665" b="-10838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122581" b="-10838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00427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202941" r="-25665" b="-888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202941" b="-888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713829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332258" r="-25665" b="-87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332258" b="-87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3052487"/>
                      </a:ext>
                    </a:extLst>
                  </a:tr>
                  <a:tr h="431489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394118" r="-25665" b="-69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394118" b="-69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2909292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494118" r="-25665" b="-59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494118" b="-59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1844595"/>
                      </a:ext>
                    </a:extLst>
                  </a:tr>
                  <a:tr h="431276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594118" r="-25665" b="-49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594118" b="-49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2646010"/>
                      </a:ext>
                    </a:extLst>
                  </a:tr>
                  <a:tr h="428945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7668" t="-694118" r="-25665" b="-39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694118" b="-39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43289245"/>
                      </a:ext>
                    </a:extLst>
                  </a:tr>
                  <a:tr h="293493">
                    <a:tc>
                      <a:txBody>
                        <a:bodyPr/>
                        <a:lstStyle/>
                        <a:p>
                          <a:r>
                            <a:rPr lang="en-GB" sz="5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994" t="-1173913" r="-24551" b="-4869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26216867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What will the area of the island be one year from now in square metres?</a:t>
                          </a: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945161" b="-2612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68412"/>
                      </a:ext>
                    </a:extLst>
                  </a:tr>
                  <a:tr h="395241">
                    <a:tc>
                      <a:txBody>
                        <a:bodyPr/>
                        <a:lstStyle/>
                        <a:p>
                          <a:endParaRPr lang="en-GB" sz="18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</a:t>
                          </a:r>
                        </a:p>
                      </a:txBody>
                      <a:tcPr marL="55440" marR="5544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</a:rPr>
                            <a:t>How many years will it take for the island disappear entirely?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 years</a:t>
                          </a:r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18561691"/>
                      </a:ext>
                    </a:extLst>
                  </a:tr>
                  <a:tr h="578104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25200" marB="2520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994" t="-771739" r="-24551" b="-869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5440" marR="55440" marT="25200" marB="2520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419512" t="-771739" b="-86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69308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9DA038A0-29D5-A04C-B1FA-DB5492CD3572}"/>
              </a:ext>
            </a:extLst>
          </p:cNvPr>
          <p:cNvSpPr txBox="1"/>
          <p:nvPr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5368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12814</TotalTime>
  <Words>530</Words>
  <Application>Microsoft Macintosh PowerPoint</Application>
  <PresentationFormat>Widescreen</PresentationFormat>
  <Paragraphs>82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10</cp:revision>
  <dcterms:created xsi:type="dcterms:W3CDTF">2021-11-07T22:04:41Z</dcterms:created>
  <dcterms:modified xsi:type="dcterms:W3CDTF">2022-10-20T23:00:58Z</dcterms:modified>
</cp:coreProperties>
</file>