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9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39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3688" y="1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478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8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753D3E4-0EA8-4BE8-A6F5-5A4F6C692047}"/>
              </a:ext>
            </a:extLst>
          </p:cNvPr>
          <p:cNvCxnSpPr/>
          <p:nvPr userDrawn="1"/>
        </p:nvCxnSpPr>
        <p:spPr>
          <a:xfrm>
            <a:off x="287338" y="0"/>
            <a:ext cx="0" cy="9906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16E5F5-BD2C-4079-9C10-00FD093198FC}"/>
              </a:ext>
            </a:extLst>
          </p:cNvPr>
          <p:cNvCxnSpPr/>
          <p:nvPr userDrawn="1"/>
        </p:nvCxnSpPr>
        <p:spPr>
          <a:xfrm>
            <a:off x="6569075" y="0"/>
            <a:ext cx="0" cy="9906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EDB1854-EE77-4E40-B8F7-643BB5408425}"/>
              </a:ext>
            </a:extLst>
          </p:cNvPr>
          <p:cNvCxnSpPr>
            <a:cxnSpLocks/>
          </p:cNvCxnSpPr>
          <p:nvPr userDrawn="1"/>
        </p:nvCxnSpPr>
        <p:spPr>
          <a:xfrm>
            <a:off x="0" y="287338"/>
            <a:ext cx="68580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D5F26EF-73B2-47A8-BF00-CF37C5528DE4}"/>
              </a:ext>
            </a:extLst>
          </p:cNvPr>
          <p:cNvCxnSpPr>
            <a:cxnSpLocks/>
          </p:cNvCxnSpPr>
          <p:nvPr userDrawn="1"/>
        </p:nvCxnSpPr>
        <p:spPr>
          <a:xfrm>
            <a:off x="0" y="9617075"/>
            <a:ext cx="68580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">
            <a:extLst>
              <a:ext uri="{FF2B5EF4-FFF2-40B4-BE49-F238E27FC236}">
                <a16:creationId xmlns:a16="http://schemas.microsoft.com/office/drawing/2014/main" id="{19C47899-CEA1-40F9-9743-47142F966E9E}"/>
              </a:ext>
            </a:extLst>
          </p:cNvPr>
          <p:cNvSpPr>
            <a:spLocks/>
          </p:cNvSpPr>
          <p:nvPr userDrawn="1"/>
        </p:nvSpPr>
        <p:spPr bwMode="white">
          <a:xfrm>
            <a:off x="51576" y="59963"/>
            <a:ext cx="184168" cy="167410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wrap="square" lIns="68586" tIns="34293" rIns="68586" bIns="34293" numCol="1" anchor="t" anchorCtr="0" compatLnSpc="1">
            <a:prstTxWarp prst="textNoShape">
              <a:avLst/>
            </a:prstTxWarp>
          </a:bodyPr>
          <a:lstStyle/>
          <a:p>
            <a:endParaRPr sz="1013" dirty="0"/>
          </a:p>
        </p:txBody>
      </p:sp>
      <p:sp>
        <p:nvSpPr>
          <p:cNvPr id="2" name="Pi">
            <a:extLst>
              <a:ext uri="{FF2B5EF4-FFF2-40B4-BE49-F238E27FC236}">
                <a16:creationId xmlns:a16="http://schemas.microsoft.com/office/drawing/2014/main" id="{350FF5AD-7ADE-409C-B4BA-7DB7F075DE21}"/>
              </a:ext>
            </a:extLst>
          </p:cNvPr>
          <p:cNvSpPr>
            <a:spLocks/>
          </p:cNvSpPr>
          <p:nvPr userDrawn="1"/>
        </p:nvSpPr>
        <p:spPr bwMode="white">
          <a:xfrm>
            <a:off x="6621454" y="9677833"/>
            <a:ext cx="184168" cy="167410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wrap="square" lIns="68586" tIns="34293" rIns="68586" bIns="34293" numCol="1" anchor="t" anchorCtr="0" compatLnSpc="1">
            <a:prstTxWarp prst="textNoShape">
              <a:avLst/>
            </a:prstTxWarp>
          </a:bodyPr>
          <a:lstStyle/>
          <a:p>
            <a:endParaRPr sz="1013" dirty="0"/>
          </a:p>
        </p:txBody>
      </p:sp>
    </p:spTree>
    <p:extLst>
      <p:ext uri="{BB962C8B-B14F-4D97-AF65-F5344CB8AC3E}">
        <p14:creationId xmlns:p14="http://schemas.microsoft.com/office/powerpoint/2010/main" val="32234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4320" userDrawn="1">
          <p15:clr>
            <a:srgbClr val="F26B43"/>
          </p15:clr>
        </p15:guide>
        <p15:guide id="3" pos="181" userDrawn="1">
          <p15:clr>
            <a:srgbClr val="F26B43"/>
          </p15:clr>
        </p15:guide>
        <p15:guide id="4" pos="1500" userDrawn="1">
          <p15:clr>
            <a:srgbClr val="F26B43"/>
          </p15:clr>
        </p15:guide>
        <p15:guide id="5" pos="2819" userDrawn="1">
          <p15:clr>
            <a:srgbClr val="F26B43"/>
          </p15:clr>
        </p15:guide>
        <p15:guide id="6" pos="4138" userDrawn="1">
          <p15:clr>
            <a:srgbClr val="F26B43"/>
          </p15:clr>
        </p15:guide>
        <p15:guide id="7" orient="horz" userDrawn="1">
          <p15:clr>
            <a:srgbClr val="F26B43"/>
          </p15:clr>
        </p15:guide>
        <p15:guide id="8" orient="horz" pos="6240" userDrawn="1">
          <p15:clr>
            <a:srgbClr val="F26B43"/>
          </p15:clr>
        </p15:guide>
        <p15:guide id="9" orient="horz" pos="181" userDrawn="1">
          <p15:clr>
            <a:srgbClr val="F26B43"/>
          </p15:clr>
        </p15:guide>
        <p15:guide id="10" orient="horz" pos="1160" userDrawn="1">
          <p15:clr>
            <a:srgbClr val="F26B43"/>
          </p15:clr>
        </p15:guide>
        <p15:guide id="11" orient="horz" pos="2140" userDrawn="1">
          <p15:clr>
            <a:srgbClr val="F26B43"/>
          </p15:clr>
        </p15:guide>
        <p15:guide id="12" orient="horz" pos="3120" userDrawn="1">
          <p15:clr>
            <a:srgbClr val="F26B43"/>
          </p15:clr>
        </p15:guide>
        <p15:guide id="13" orient="horz" pos="4099" userDrawn="1">
          <p15:clr>
            <a:srgbClr val="F26B43"/>
          </p15:clr>
        </p15:guide>
        <p15:guide id="14" orient="horz" pos="5079" userDrawn="1">
          <p15:clr>
            <a:srgbClr val="F26B43"/>
          </p15:clr>
        </p15:guide>
        <p15:guide id="15" orient="horz" pos="60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Single Corner Rounded 1">
            <a:extLst>
              <a:ext uri="{FF2B5EF4-FFF2-40B4-BE49-F238E27FC236}">
                <a16:creationId xmlns:a16="http://schemas.microsoft.com/office/drawing/2014/main" id="{164932B3-D9B2-4C9A-8937-B90D90F26A53}"/>
              </a:ext>
            </a:extLst>
          </p:cNvPr>
          <p:cNvSpPr/>
          <p:nvPr/>
        </p:nvSpPr>
        <p:spPr>
          <a:xfrm>
            <a:off x="287338" y="499314"/>
            <a:ext cx="1190626" cy="272617"/>
          </a:xfrm>
          <a:prstGeom prst="round1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ysClr val="windowText" lastClr="000000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206120-7654-4031-A43D-49008B6BAB04}"/>
              </a:ext>
            </a:extLst>
          </p:cNvPr>
          <p:cNvSpPr/>
          <p:nvPr/>
        </p:nvSpPr>
        <p:spPr>
          <a:xfrm>
            <a:off x="287338" y="771931"/>
            <a:ext cx="6281735" cy="4017227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dirty="0">
                <a:solidFill>
                  <a:schemeClr val="tx1"/>
                </a:solidFill>
              </a:rPr>
              <a:t>Find the area of each shape:</a:t>
            </a:r>
          </a:p>
        </p:txBody>
      </p:sp>
      <p:sp>
        <p:nvSpPr>
          <p:cNvPr id="41" name="Rectangle: Single Corner Rounded 40">
            <a:extLst>
              <a:ext uri="{FF2B5EF4-FFF2-40B4-BE49-F238E27FC236}">
                <a16:creationId xmlns:a16="http://schemas.microsoft.com/office/drawing/2014/main" id="{0CA7F196-2DA4-4B9E-A7A7-A643B558F2D1}"/>
              </a:ext>
            </a:extLst>
          </p:cNvPr>
          <p:cNvSpPr>
            <a:spLocks/>
          </p:cNvSpPr>
          <p:nvPr/>
        </p:nvSpPr>
        <p:spPr>
          <a:xfrm>
            <a:off x="287338" y="5011841"/>
            <a:ext cx="1805649" cy="272617"/>
          </a:xfrm>
          <a:prstGeom prst="round1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ysClr val="windowText" lastClr="000000"/>
                </a:solidFill>
              </a:rPr>
              <a:t>Parallelograms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07984D4-1412-42EE-9019-D8D369DC3C76}"/>
              </a:ext>
            </a:extLst>
          </p:cNvPr>
          <p:cNvSpPr/>
          <p:nvPr/>
        </p:nvSpPr>
        <p:spPr>
          <a:xfrm>
            <a:off x="288132" y="5284458"/>
            <a:ext cx="6281735" cy="4332617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 anchorCtr="0"/>
          <a:lstStyle/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CFF36D-BA69-40CD-B9AF-AAB793AC7B89}"/>
              </a:ext>
            </a:extLst>
          </p:cNvPr>
          <p:cNvSpPr txBox="1"/>
          <p:nvPr/>
        </p:nvSpPr>
        <p:spPr>
          <a:xfrm>
            <a:off x="287338" y="-15240"/>
            <a:ext cx="6281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developing an understanding of area</a:t>
            </a: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393D9918-0BF9-4F03-A7C2-36985506AC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436306" y="1193185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DC01A532-2A65-4B11-A27E-9F99A42AC2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2016186" y="1178269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>
            <a:extLst>
              <a:ext uri="{FF2B5EF4-FFF2-40B4-BE49-F238E27FC236}">
                <a16:creationId xmlns:a16="http://schemas.microsoft.com/office/drawing/2014/main" id="{114613F7-612C-4230-9D00-E25B9EC24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3596066" y="1177253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>
            <a:extLst>
              <a:ext uri="{FF2B5EF4-FFF2-40B4-BE49-F238E27FC236}">
                <a16:creationId xmlns:a16="http://schemas.microsoft.com/office/drawing/2014/main" id="{61B50C72-391E-4F7E-B9D7-0A5A906F75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5175946" y="1177761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>
            <a:extLst>
              <a:ext uri="{FF2B5EF4-FFF2-40B4-BE49-F238E27FC236}">
                <a16:creationId xmlns:a16="http://schemas.microsoft.com/office/drawing/2014/main" id="{BABFA016-348E-418D-AEEC-0102806893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2016186" y="2904263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>
            <a:extLst>
              <a:ext uri="{FF2B5EF4-FFF2-40B4-BE49-F238E27FC236}">
                <a16:creationId xmlns:a16="http://schemas.microsoft.com/office/drawing/2014/main" id="{F9A87F34-FDD3-4A7D-A6E5-8ADE0A381D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436306" y="2919179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>
            <a:extLst>
              <a:ext uri="{FF2B5EF4-FFF2-40B4-BE49-F238E27FC236}">
                <a16:creationId xmlns:a16="http://schemas.microsoft.com/office/drawing/2014/main" id="{DD2F5D53-3193-4D30-BFAE-62A2DD8063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5175946" y="2903755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>
            <a:extLst>
              <a:ext uri="{FF2B5EF4-FFF2-40B4-BE49-F238E27FC236}">
                <a16:creationId xmlns:a16="http://schemas.microsoft.com/office/drawing/2014/main" id="{D4F9D606-E96F-444B-8D00-369032C8BE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3596066" y="2903247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D3DC984-57E5-4D82-8670-76351B820B62}"/>
              </a:ext>
            </a:extLst>
          </p:cNvPr>
          <p:cNvCxnSpPr>
            <a:cxnSpLocks/>
          </p:cNvCxnSpPr>
          <p:nvPr/>
        </p:nvCxnSpPr>
        <p:spPr>
          <a:xfrm flipH="1" flipV="1">
            <a:off x="512445" y="1270635"/>
            <a:ext cx="5715" cy="838581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1BF86A9-AF93-40CC-B2CC-80AE3B2E1CC3}"/>
              </a:ext>
            </a:extLst>
          </p:cNvPr>
          <p:cNvCxnSpPr>
            <a:cxnSpLocks/>
          </p:cNvCxnSpPr>
          <p:nvPr/>
        </p:nvCxnSpPr>
        <p:spPr>
          <a:xfrm flipH="1" flipV="1">
            <a:off x="518160" y="1264920"/>
            <a:ext cx="853442" cy="84430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92A51B7-8E86-4BE6-BAAA-71064C14FC2B}"/>
              </a:ext>
            </a:extLst>
          </p:cNvPr>
          <p:cNvCxnSpPr>
            <a:cxnSpLocks/>
          </p:cNvCxnSpPr>
          <p:nvPr/>
        </p:nvCxnSpPr>
        <p:spPr>
          <a:xfrm flipH="1">
            <a:off x="504825" y="2109216"/>
            <a:ext cx="866775" cy="3429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0168FB2-0644-4763-91C0-ADEAEB4F6780}"/>
              </a:ext>
            </a:extLst>
          </p:cNvPr>
          <p:cNvCxnSpPr>
            <a:cxnSpLocks/>
          </p:cNvCxnSpPr>
          <p:nvPr/>
        </p:nvCxnSpPr>
        <p:spPr>
          <a:xfrm flipV="1">
            <a:off x="2092987" y="1249680"/>
            <a:ext cx="560678" cy="844661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5D2A74E-4B65-4937-8FD4-35E4DE4D86A5}"/>
              </a:ext>
            </a:extLst>
          </p:cNvPr>
          <p:cNvCxnSpPr>
            <a:cxnSpLocks/>
          </p:cNvCxnSpPr>
          <p:nvPr/>
        </p:nvCxnSpPr>
        <p:spPr>
          <a:xfrm flipH="1" flipV="1">
            <a:off x="2651760" y="1249680"/>
            <a:ext cx="294669" cy="84466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4DE3D32-61A7-489E-B3F3-D588DB16BBEE}"/>
              </a:ext>
            </a:extLst>
          </p:cNvPr>
          <p:cNvCxnSpPr>
            <a:cxnSpLocks/>
          </p:cNvCxnSpPr>
          <p:nvPr/>
        </p:nvCxnSpPr>
        <p:spPr>
          <a:xfrm flipH="1">
            <a:off x="2079652" y="2094341"/>
            <a:ext cx="866775" cy="3429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AEEC932-86B7-416C-B14D-59B98EEEE2AE}"/>
              </a:ext>
            </a:extLst>
          </p:cNvPr>
          <p:cNvCxnSpPr>
            <a:cxnSpLocks/>
          </p:cNvCxnSpPr>
          <p:nvPr/>
        </p:nvCxnSpPr>
        <p:spPr>
          <a:xfrm flipV="1">
            <a:off x="3667978" y="1251585"/>
            <a:ext cx="1132622" cy="84166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173EA047-6A91-40FF-9806-4DEF9E4E83CA}"/>
              </a:ext>
            </a:extLst>
          </p:cNvPr>
          <p:cNvCxnSpPr>
            <a:cxnSpLocks/>
          </p:cNvCxnSpPr>
          <p:nvPr/>
        </p:nvCxnSpPr>
        <p:spPr>
          <a:xfrm flipV="1">
            <a:off x="4521420" y="1249680"/>
            <a:ext cx="275370" cy="843569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E1EDD41-1BDA-4FFD-A915-EA848EED191C}"/>
              </a:ext>
            </a:extLst>
          </p:cNvPr>
          <p:cNvCxnSpPr>
            <a:cxnSpLocks/>
          </p:cNvCxnSpPr>
          <p:nvPr/>
        </p:nvCxnSpPr>
        <p:spPr>
          <a:xfrm flipH="1">
            <a:off x="3654643" y="2093245"/>
            <a:ext cx="866775" cy="3429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40A17B2-A4B7-4A1E-A149-231058888689}"/>
              </a:ext>
            </a:extLst>
          </p:cNvPr>
          <p:cNvCxnSpPr>
            <a:cxnSpLocks/>
          </p:cNvCxnSpPr>
          <p:nvPr/>
        </p:nvCxnSpPr>
        <p:spPr>
          <a:xfrm flipV="1">
            <a:off x="5258236" y="1253490"/>
            <a:ext cx="1115894" cy="840852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45321D4-DCA3-4A37-8F08-FC4EFA7BD900}"/>
              </a:ext>
            </a:extLst>
          </p:cNvPr>
          <p:cNvCxnSpPr>
            <a:cxnSpLocks/>
          </p:cNvCxnSpPr>
          <p:nvPr/>
        </p:nvCxnSpPr>
        <p:spPr>
          <a:xfrm flipV="1">
            <a:off x="5817870" y="1251585"/>
            <a:ext cx="556260" cy="84201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08D5141-4F3A-4E83-94A5-68A1AB789F70}"/>
              </a:ext>
            </a:extLst>
          </p:cNvPr>
          <p:cNvCxnSpPr>
            <a:cxnSpLocks/>
          </p:cNvCxnSpPr>
          <p:nvPr/>
        </p:nvCxnSpPr>
        <p:spPr>
          <a:xfrm flipH="1">
            <a:off x="5250180" y="2093595"/>
            <a:ext cx="573407" cy="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249B7F4-C6B7-4373-9999-6CAEB8D61CB3}"/>
              </a:ext>
            </a:extLst>
          </p:cNvPr>
          <p:cNvCxnSpPr>
            <a:cxnSpLocks/>
          </p:cNvCxnSpPr>
          <p:nvPr/>
        </p:nvCxnSpPr>
        <p:spPr>
          <a:xfrm flipH="1" flipV="1">
            <a:off x="515620" y="3550920"/>
            <a:ext cx="1126490" cy="28765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D5DE4D3-30DE-46CD-B9A8-88410FDC4F0D}"/>
              </a:ext>
            </a:extLst>
          </p:cNvPr>
          <p:cNvCxnSpPr>
            <a:cxnSpLocks/>
          </p:cNvCxnSpPr>
          <p:nvPr/>
        </p:nvCxnSpPr>
        <p:spPr>
          <a:xfrm flipV="1">
            <a:off x="1638300" y="2989580"/>
            <a:ext cx="0" cy="847091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9B63447-14BC-45E4-83B8-8EAAB110CEB0}"/>
              </a:ext>
            </a:extLst>
          </p:cNvPr>
          <p:cNvCxnSpPr>
            <a:cxnSpLocks/>
          </p:cNvCxnSpPr>
          <p:nvPr/>
        </p:nvCxnSpPr>
        <p:spPr>
          <a:xfrm flipV="1">
            <a:off x="515620" y="2981960"/>
            <a:ext cx="1117600" cy="762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AA5F152-4449-4316-8514-BADE985CABE0}"/>
              </a:ext>
            </a:extLst>
          </p:cNvPr>
          <p:cNvCxnSpPr>
            <a:cxnSpLocks/>
          </p:cNvCxnSpPr>
          <p:nvPr/>
        </p:nvCxnSpPr>
        <p:spPr>
          <a:xfrm flipH="1">
            <a:off x="510540" y="2989580"/>
            <a:ext cx="5080" cy="57150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6DB6ED7-3569-4797-95DC-D6007DFE4052}"/>
              </a:ext>
            </a:extLst>
          </p:cNvPr>
          <p:cNvCxnSpPr>
            <a:cxnSpLocks/>
          </p:cNvCxnSpPr>
          <p:nvPr/>
        </p:nvCxnSpPr>
        <p:spPr>
          <a:xfrm flipH="1" flipV="1">
            <a:off x="2092988" y="3260195"/>
            <a:ext cx="607" cy="27929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390457E-3676-465C-8270-F9304EF40DD7}"/>
              </a:ext>
            </a:extLst>
          </p:cNvPr>
          <p:cNvCxnSpPr>
            <a:cxnSpLocks/>
          </p:cNvCxnSpPr>
          <p:nvPr/>
        </p:nvCxnSpPr>
        <p:spPr>
          <a:xfrm>
            <a:off x="2093595" y="3537586"/>
            <a:ext cx="1123950" cy="280034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7AF48E06-ADC1-40CF-A46B-ADF7F93167EE}"/>
              </a:ext>
            </a:extLst>
          </p:cNvPr>
          <p:cNvCxnSpPr>
            <a:cxnSpLocks/>
          </p:cNvCxnSpPr>
          <p:nvPr/>
        </p:nvCxnSpPr>
        <p:spPr>
          <a:xfrm flipV="1">
            <a:off x="2095500" y="2977515"/>
            <a:ext cx="1122045" cy="27813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9E62C24F-A77D-4B2B-9DE7-2320FF6D452B}"/>
              </a:ext>
            </a:extLst>
          </p:cNvPr>
          <p:cNvCxnSpPr>
            <a:cxnSpLocks/>
          </p:cNvCxnSpPr>
          <p:nvPr/>
        </p:nvCxnSpPr>
        <p:spPr>
          <a:xfrm flipV="1">
            <a:off x="3217545" y="2973706"/>
            <a:ext cx="3810" cy="843914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3C44D2DF-AC94-4CD8-9C33-D28813127EBE}"/>
              </a:ext>
            </a:extLst>
          </p:cNvPr>
          <p:cNvCxnSpPr>
            <a:cxnSpLocks/>
          </p:cNvCxnSpPr>
          <p:nvPr/>
        </p:nvCxnSpPr>
        <p:spPr>
          <a:xfrm flipV="1">
            <a:off x="3670935" y="2975610"/>
            <a:ext cx="1127760" cy="56388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968005B0-9FED-49F9-86A6-18DE779528C4}"/>
              </a:ext>
            </a:extLst>
          </p:cNvPr>
          <p:cNvCxnSpPr>
            <a:cxnSpLocks/>
          </p:cNvCxnSpPr>
          <p:nvPr/>
        </p:nvCxnSpPr>
        <p:spPr>
          <a:xfrm flipH="1">
            <a:off x="4236720" y="2975610"/>
            <a:ext cx="558165" cy="84201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5ECB4ACF-9951-42FA-9E7D-962AE8903BAD}"/>
              </a:ext>
            </a:extLst>
          </p:cNvPr>
          <p:cNvCxnSpPr>
            <a:cxnSpLocks/>
          </p:cNvCxnSpPr>
          <p:nvPr/>
        </p:nvCxnSpPr>
        <p:spPr>
          <a:xfrm flipH="1" flipV="1">
            <a:off x="3674746" y="3537585"/>
            <a:ext cx="563879" cy="28003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BE7592FC-173E-4087-9BC0-7BF917259AA4}"/>
              </a:ext>
            </a:extLst>
          </p:cNvPr>
          <p:cNvCxnSpPr>
            <a:cxnSpLocks/>
          </p:cNvCxnSpPr>
          <p:nvPr/>
        </p:nvCxnSpPr>
        <p:spPr>
          <a:xfrm flipH="1" flipV="1">
            <a:off x="5250181" y="3255646"/>
            <a:ext cx="286702" cy="561974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BA25A66-1AA8-4EFB-BB4C-657340FABCFF}"/>
              </a:ext>
            </a:extLst>
          </p:cNvPr>
          <p:cNvCxnSpPr>
            <a:cxnSpLocks/>
          </p:cNvCxnSpPr>
          <p:nvPr/>
        </p:nvCxnSpPr>
        <p:spPr>
          <a:xfrm flipH="1" flipV="1">
            <a:off x="5248275" y="3257550"/>
            <a:ext cx="293370" cy="190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271DD3D6-D0BB-4730-91AB-7A5AE89BA98F}"/>
              </a:ext>
            </a:extLst>
          </p:cNvPr>
          <p:cNvCxnSpPr>
            <a:cxnSpLocks/>
          </p:cNvCxnSpPr>
          <p:nvPr/>
        </p:nvCxnSpPr>
        <p:spPr>
          <a:xfrm>
            <a:off x="5252085" y="2981325"/>
            <a:ext cx="287656" cy="28003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645576FC-1D20-42BC-A9A3-F767199A1DAF}"/>
              </a:ext>
            </a:extLst>
          </p:cNvPr>
          <p:cNvCxnSpPr>
            <a:cxnSpLocks/>
          </p:cNvCxnSpPr>
          <p:nvPr/>
        </p:nvCxnSpPr>
        <p:spPr>
          <a:xfrm>
            <a:off x="5253990" y="2975610"/>
            <a:ext cx="1123950" cy="28003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046DAD9-003B-46EF-BEE5-1DFC87228105}"/>
              </a:ext>
            </a:extLst>
          </p:cNvPr>
          <p:cNvCxnSpPr>
            <a:cxnSpLocks/>
          </p:cNvCxnSpPr>
          <p:nvPr/>
        </p:nvCxnSpPr>
        <p:spPr>
          <a:xfrm flipV="1">
            <a:off x="5812155" y="3257550"/>
            <a:ext cx="571500" cy="27813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3323024F-7CFF-405A-8D44-E8AB29FF652D}"/>
              </a:ext>
            </a:extLst>
          </p:cNvPr>
          <p:cNvCxnSpPr>
            <a:cxnSpLocks/>
          </p:cNvCxnSpPr>
          <p:nvPr/>
        </p:nvCxnSpPr>
        <p:spPr>
          <a:xfrm flipV="1">
            <a:off x="5823585" y="3533776"/>
            <a:ext cx="550545" cy="1904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7216333-458D-4148-8EC1-6F5DCBF7A866}"/>
              </a:ext>
            </a:extLst>
          </p:cNvPr>
          <p:cNvCxnSpPr>
            <a:cxnSpLocks/>
          </p:cNvCxnSpPr>
          <p:nvPr/>
        </p:nvCxnSpPr>
        <p:spPr>
          <a:xfrm flipV="1">
            <a:off x="5526405" y="3537586"/>
            <a:ext cx="845820" cy="289559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5" name="Picture 2">
            <a:extLst>
              <a:ext uri="{FF2B5EF4-FFF2-40B4-BE49-F238E27FC236}">
                <a16:creationId xmlns:a16="http://schemas.microsoft.com/office/drawing/2014/main" id="{49F43716-3EB6-4F07-85C9-50642FC19C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436306" y="5435815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2">
            <a:extLst>
              <a:ext uri="{FF2B5EF4-FFF2-40B4-BE49-F238E27FC236}">
                <a16:creationId xmlns:a16="http://schemas.microsoft.com/office/drawing/2014/main" id="{A7BC1DDD-BBAB-4DD2-8FCD-0C2A34EAA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2016186" y="5420899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2">
            <a:extLst>
              <a:ext uri="{FF2B5EF4-FFF2-40B4-BE49-F238E27FC236}">
                <a16:creationId xmlns:a16="http://schemas.microsoft.com/office/drawing/2014/main" id="{24BC14D9-8574-4B56-9738-FDB4E24B15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3596066" y="5419883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2">
            <a:extLst>
              <a:ext uri="{FF2B5EF4-FFF2-40B4-BE49-F238E27FC236}">
                <a16:creationId xmlns:a16="http://schemas.microsoft.com/office/drawing/2014/main" id="{810FB2C5-0A45-4463-8408-97B38DDF62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22"/>
          <a:stretch/>
        </p:blipFill>
        <p:spPr bwMode="auto">
          <a:xfrm>
            <a:off x="5175946" y="5420391"/>
            <a:ext cx="1324356" cy="100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2">
            <a:extLst>
              <a:ext uri="{FF2B5EF4-FFF2-40B4-BE49-F238E27FC236}">
                <a16:creationId xmlns:a16="http://schemas.microsoft.com/office/drawing/2014/main" id="{1B44CE46-12F0-4A80-9954-F88C519133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341"/>
          <a:stretch/>
        </p:blipFill>
        <p:spPr bwMode="auto">
          <a:xfrm>
            <a:off x="2016186" y="7443204"/>
            <a:ext cx="1324356" cy="129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2">
            <a:extLst>
              <a:ext uri="{FF2B5EF4-FFF2-40B4-BE49-F238E27FC236}">
                <a16:creationId xmlns:a16="http://schemas.microsoft.com/office/drawing/2014/main" id="{2D0C3215-FEB3-4AF0-B69D-CD63ED5E31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2"/>
          <a:stretch/>
        </p:blipFill>
        <p:spPr bwMode="auto">
          <a:xfrm>
            <a:off x="436306" y="7458120"/>
            <a:ext cx="1324356" cy="129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2">
            <a:extLst>
              <a:ext uri="{FF2B5EF4-FFF2-40B4-BE49-F238E27FC236}">
                <a16:creationId xmlns:a16="http://schemas.microsoft.com/office/drawing/2014/main" id="{29B15B9F-0A6B-4375-9BC8-8E824FC397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0"/>
          <a:stretch/>
        </p:blipFill>
        <p:spPr bwMode="auto">
          <a:xfrm>
            <a:off x="5175946" y="7442696"/>
            <a:ext cx="1324356" cy="129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2">
            <a:extLst>
              <a:ext uri="{FF2B5EF4-FFF2-40B4-BE49-F238E27FC236}">
                <a16:creationId xmlns:a16="http://schemas.microsoft.com/office/drawing/2014/main" id="{3433ADBB-361E-4EDA-9971-23961C8010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341"/>
          <a:stretch/>
        </p:blipFill>
        <p:spPr bwMode="auto">
          <a:xfrm>
            <a:off x="3596066" y="7442187"/>
            <a:ext cx="1324356" cy="1296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0894AD19-6269-4E49-A4D2-83B223FE450C}"/>
              </a:ext>
            </a:extLst>
          </p:cNvPr>
          <p:cNvCxnSpPr>
            <a:cxnSpLocks/>
          </p:cNvCxnSpPr>
          <p:nvPr/>
        </p:nvCxnSpPr>
        <p:spPr>
          <a:xfrm flipV="1">
            <a:off x="518162" y="5514340"/>
            <a:ext cx="271778" cy="837508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4F79221-38E6-47B3-9C6F-F0B378AEA5EE}"/>
              </a:ext>
            </a:extLst>
          </p:cNvPr>
          <p:cNvCxnSpPr>
            <a:cxnSpLocks/>
          </p:cNvCxnSpPr>
          <p:nvPr/>
        </p:nvCxnSpPr>
        <p:spPr>
          <a:xfrm flipV="1">
            <a:off x="1078230" y="5511800"/>
            <a:ext cx="275590" cy="839472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8623CAF0-7BF7-4C77-9954-1CBAE31A41DD}"/>
              </a:ext>
            </a:extLst>
          </p:cNvPr>
          <p:cNvCxnSpPr>
            <a:cxnSpLocks/>
          </p:cNvCxnSpPr>
          <p:nvPr/>
        </p:nvCxnSpPr>
        <p:spPr>
          <a:xfrm flipH="1">
            <a:off x="504826" y="6349365"/>
            <a:ext cx="571499" cy="591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E0780AD1-F6CB-46E6-BFBA-37AB673E82E3}"/>
              </a:ext>
            </a:extLst>
          </p:cNvPr>
          <p:cNvCxnSpPr>
            <a:cxnSpLocks/>
          </p:cNvCxnSpPr>
          <p:nvPr/>
        </p:nvCxnSpPr>
        <p:spPr>
          <a:xfrm flipV="1">
            <a:off x="2092987" y="5492310"/>
            <a:ext cx="560678" cy="844661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DA8D61D2-2C70-4000-B805-3D71F9ABB923}"/>
              </a:ext>
            </a:extLst>
          </p:cNvPr>
          <p:cNvCxnSpPr>
            <a:cxnSpLocks/>
          </p:cNvCxnSpPr>
          <p:nvPr/>
        </p:nvCxnSpPr>
        <p:spPr>
          <a:xfrm flipV="1">
            <a:off x="2656840" y="5496560"/>
            <a:ext cx="558800" cy="83566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C5B118AB-2AED-490B-BEA7-B0303369589A}"/>
              </a:ext>
            </a:extLst>
          </p:cNvPr>
          <p:cNvCxnSpPr>
            <a:cxnSpLocks/>
          </p:cNvCxnSpPr>
          <p:nvPr/>
        </p:nvCxnSpPr>
        <p:spPr>
          <a:xfrm flipH="1">
            <a:off x="2079653" y="6337300"/>
            <a:ext cx="577187" cy="310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0DF7693-0D25-4BC7-9E9A-62A7E7056FF4}"/>
              </a:ext>
            </a:extLst>
          </p:cNvPr>
          <p:cNvCxnSpPr>
            <a:cxnSpLocks/>
          </p:cNvCxnSpPr>
          <p:nvPr/>
        </p:nvCxnSpPr>
        <p:spPr>
          <a:xfrm flipV="1">
            <a:off x="3667978" y="5770245"/>
            <a:ext cx="568742" cy="565631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2C269765-92AF-4451-A724-96F8202D1579}"/>
              </a:ext>
            </a:extLst>
          </p:cNvPr>
          <p:cNvCxnSpPr>
            <a:cxnSpLocks/>
          </p:cNvCxnSpPr>
          <p:nvPr/>
        </p:nvCxnSpPr>
        <p:spPr>
          <a:xfrm flipV="1">
            <a:off x="4240530" y="5770246"/>
            <a:ext cx="554355" cy="563879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D5E54EFC-F238-4DA7-BA0C-0EB00B2A3B70}"/>
              </a:ext>
            </a:extLst>
          </p:cNvPr>
          <p:cNvCxnSpPr>
            <a:cxnSpLocks/>
          </p:cNvCxnSpPr>
          <p:nvPr/>
        </p:nvCxnSpPr>
        <p:spPr>
          <a:xfrm flipH="1">
            <a:off x="3678555" y="6337935"/>
            <a:ext cx="563881" cy="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374466A7-89DF-4747-A725-D6DD5134E2DD}"/>
              </a:ext>
            </a:extLst>
          </p:cNvPr>
          <p:cNvCxnSpPr>
            <a:cxnSpLocks/>
          </p:cNvCxnSpPr>
          <p:nvPr/>
        </p:nvCxnSpPr>
        <p:spPr>
          <a:xfrm flipV="1">
            <a:off x="5258236" y="6052185"/>
            <a:ext cx="557729" cy="284787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FBEC32D0-3CFD-403B-AFCF-FFF8407795EB}"/>
              </a:ext>
            </a:extLst>
          </p:cNvPr>
          <p:cNvCxnSpPr>
            <a:cxnSpLocks/>
          </p:cNvCxnSpPr>
          <p:nvPr/>
        </p:nvCxnSpPr>
        <p:spPr>
          <a:xfrm flipV="1">
            <a:off x="5817870" y="6054090"/>
            <a:ext cx="554355" cy="282136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D6165F7A-5BCB-4735-8053-10C6D193C058}"/>
              </a:ext>
            </a:extLst>
          </p:cNvPr>
          <p:cNvCxnSpPr>
            <a:cxnSpLocks/>
          </p:cNvCxnSpPr>
          <p:nvPr/>
        </p:nvCxnSpPr>
        <p:spPr>
          <a:xfrm flipH="1">
            <a:off x="5250180" y="6336225"/>
            <a:ext cx="573407" cy="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0D87FC92-5275-474A-9D32-BBFEF5F9D7B9}"/>
              </a:ext>
            </a:extLst>
          </p:cNvPr>
          <p:cNvCxnSpPr>
            <a:cxnSpLocks/>
          </p:cNvCxnSpPr>
          <p:nvPr/>
        </p:nvCxnSpPr>
        <p:spPr>
          <a:xfrm flipH="1" flipV="1">
            <a:off x="512382" y="8364181"/>
            <a:ext cx="1126490" cy="28765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B7688D4F-C071-4D54-8CC7-3A3E84311E6E}"/>
              </a:ext>
            </a:extLst>
          </p:cNvPr>
          <p:cNvCxnSpPr>
            <a:cxnSpLocks/>
          </p:cNvCxnSpPr>
          <p:nvPr/>
        </p:nvCxnSpPr>
        <p:spPr>
          <a:xfrm flipH="1" flipV="1">
            <a:off x="1632585" y="7817251"/>
            <a:ext cx="1905" cy="834391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11E48C0-7393-49DF-B8C9-6E61E38EF6A0}"/>
              </a:ext>
            </a:extLst>
          </p:cNvPr>
          <p:cNvCxnSpPr>
            <a:cxnSpLocks/>
          </p:cNvCxnSpPr>
          <p:nvPr/>
        </p:nvCxnSpPr>
        <p:spPr>
          <a:xfrm>
            <a:off x="515620" y="7528521"/>
            <a:ext cx="1122680" cy="28492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E08057E-EEDD-4F55-920A-02913D7AAE09}"/>
              </a:ext>
            </a:extLst>
          </p:cNvPr>
          <p:cNvCxnSpPr>
            <a:cxnSpLocks/>
          </p:cNvCxnSpPr>
          <p:nvPr/>
        </p:nvCxnSpPr>
        <p:spPr>
          <a:xfrm flipH="1">
            <a:off x="512445" y="7528521"/>
            <a:ext cx="3175" cy="84308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EE5CF57A-9D75-45D6-98AC-AC7700924D88}"/>
              </a:ext>
            </a:extLst>
          </p:cNvPr>
          <p:cNvCxnSpPr>
            <a:cxnSpLocks/>
          </p:cNvCxnSpPr>
          <p:nvPr/>
        </p:nvCxnSpPr>
        <p:spPr>
          <a:xfrm flipV="1">
            <a:off x="2093596" y="7514991"/>
            <a:ext cx="278764" cy="563442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BAC7CD52-E166-409F-8F8E-A85561FF8850}"/>
              </a:ext>
            </a:extLst>
          </p:cNvPr>
          <p:cNvCxnSpPr>
            <a:cxnSpLocks/>
          </p:cNvCxnSpPr>
          <p:nvPr/>
        </p:nvCxnSpPr>
        <p:spPr>
          <a:xfrm flipV="1">
            <a:off x="2651760" y="7517531"/>
            <a:ext cx="281940" cy="56134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BC75BF48-656D-4BBE-A371-4FFF721BAD86}"/>
              </a:ext>
            </a:extLst>
          </p:cNvPr>
          <p:cNvCxnSpPr>
            <a:cxnSpLocks/>
          </p:cNvCxnSpPr>
          <p:nvPr/>
        </p:nvCxnSpPr>
        <p:spPr>
          <a:xfrm flipH="1">
            <a:off x="2377441" y="7514991"/>
            <a:ext cx="556259" cy="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D605A9C-BD58-4281-A7F3-8EA97AEBA629}"/>
              </a:ext>
            </a:extLst>
          </p:cNvPr>
          <p:cNvCxnSpPr>
            <a:cxnSpLocks/>
          </p:cNvCxnSpPr>
          <p:nvPr/>
        </p:nvCxnSpPr>
        <p:spPr>
          <a:xfrm>
            <a:off x="4235032" y="7515382"/>
            <a:ext cx="276225" cy="276664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797AA05-5D1F-446A-B6A0-B36279259406}"/>
              </a:ext>
            </a:extLst>
          </p:cNvPr>
          <p:cNvCxnSpPr>
            <a:cxnSpLocks/>
          </p:cNvCxnSpPr>
          <p:nvPr/>
        </p:nvCxnSpPr>
        <p:spPr>
          <a:xfrm flipH="1">
            <a:off x="4232910" y="7786771"/>
            <a:ext cx="283210" cy="84391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1CF7EBDE-8B4F-4B6A-95A9-9915AB6FA5E5}"/>
              </a:ext>
            </a:extLst>
          </p:cNvPr>
          <p:cNvCxnSpPr>
            <a:cxnSpLocks/>
          </p:cNvCxnSpPr>
          <p:nvPr/>
        </p:nvCxnSpPr>
        <p:spPr>
          <a:xfrm flipH="1" flipV="1">
            <a:off x="3954780" y="8353191"/>
            <a:ext cx="281941" cy="281306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E214D279-8624-4955-818A-CE87C7EF6162}"/>
              </a:ext>
            </a:extLst>
          </p:cNvPr>
          <p:cNvCxnSpPr>
            <a:cxnSpLocks/>
          </p:cNvCxnSpPr>
          <p:nvPr/>
        </p:nvCxnSpPr>
        <p:spPr>
          <a:xfrm flipH="1">
            <a:off x="800100" y="5506720"/>
            <a:ext cx="556260" cy="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B5B73D88-E10A-4995-A614-484D16124113}"/>
              </a:ext>
            </a:extLst>
          </p:cNvPr>
          <p:cNvCxnSpPr>
            <a:cxnSpLocks/>
          </p:cNvCxnSpPr>
          <p:nvPr/>
        </p:nvCxnSpPr>
        <p:spPr>
          <a:xfrm>
            <a:off x="2651760" y="5494020"/>
            <a:ext cx="558800" cy="2540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8B81F7F5-C265-49DE-8E35-C5477D18A314}"/>
              </a:ext>
            </a:extLst>
          </p:cNvPr>
          <p:cNvCxnSpPr>
            <a:cxnSpLocks/>
          </p:cNvCxnSpPr>
          <p:nvPr/>
        </p:nvCxnSpPr>
        <p:spPr>
          <a:xfrm flipH="1">
            <a:off x="4231857" y="5774055"/>
            <a:ext cx="563881" cy="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903040F-F841-4605-9DC3-2C8EF9212BEA}"/>
              </a:ext>
            </a:extLst>
          </p:cNvPr>
          <p:cNvCxnSpPr>
            <a:cxnSpLocks/>
          </p:cNvCxnSpPr>
          <p:nvPr/>
        </p:nvCxnSpPr>
        <p:spPr>
          <a:xfrm flipH="1" flipV="1">
            <a:off x="5810250" y="6054090"/>
            <a:ext cx="563880" cy="3811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4880C243-036B-4BF1-A61A-C52740634DC1}"/>
              </a:ext>
            </a:extLst>
          </p:cNvPr>
          <p:cNvCxnSpPr>
            <a:cxnSpLocks/>
          </p:cNvCxnSpPr>
          <p:nvPr/>
        </p:nvCxnSpPr>
        <p:spPr>
          <a:xfrm flipH="1">
            <a:off x="2658110" y="8637671"/>
            <a:ext cx="556259" cy="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569BF502-D24D-4C1A-84DA-2718DA6F5472}"/>
              </a:ext>
            </a:extLst>
          </p:cNvPr>
          <p:cNvCxnSpPr>
            <a:cxnSpLocks/>
          </p:cNvCxnSpPr>
          <p:nvPr/>
        </p:nvCxnSpPr>
        <p:spPr>
          <a:xfrm flipH="1" flipV="1">
            <a:off x="2087880" y="8081411"/>
            <a:ext cx="561340" cy="55118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7DA4B517-59BD-412F-81DE-A1B52605DC6F}"/>
              </a:ext>
            </a:extLst>
          </p:cNvPr>
          <p:cNvCxnSpPr>
            <a:cxnSpLocks/>
          </p:cNvCxnSpPr>
          <p:nvPr/>
        </p:nvCxnSpPr>
        <p:spPr>
          <a:xfrm flipH="1" flipV="1">
            <a:off x="2656840" y="8080337"/>
            <a:ext cx="561340" cy="551180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981B0E84-5EF3-4902-96E5-4ED24B946D6B}"/>
              </a:ext>
            </a:extLst>
          </p:cNvPr>
          <p:cNvCxnSpPr>
            <a:cxnSpLocks/>
          </p:cNvCxnSpPr>
          <p:nvPr/>
        </p:nvCxnSpPr>
        <p:spPr>
          <a:xfrm flipH="1">
            <a:off x="3946335" y="7510106"/>
            <a:ext cx="283210" cy="843915"/>
          </a:xfrm>
          <a:prstGeom prst="line">
            <a:avLst/>
          </a:prstGeom>
          <a:ln w="38100" cap="rnd">
            <a:solidFill>
              <a:srgbClr val="749BB8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B9C8F0CD-37A6-40A5-9352-A5040F252B0E}"/>
              </a:ext>
            </a:extLst>
          </p:cNvPr>
          <p:cNvCxnSpPr>
            <a:cxnSpLocks/>
          </p:cNvCxnSpPr>
          <p:nvPr/>
        </p:nvCxnSpPr>
        <p:spPr>
          <a:xfrm>
            <a:off x="5259705" y="8080141"/>
            <a:ext cx="270510" cy="55816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97B682AB-AC77-4175-813D-C66D97C153B6}"/>
              </a:ext>
            </a:extLst>
          </p:cNvPr>
          <p:cNvCxnSpPr>
            <a:cxnSpLocks/>
          </p:cNvCxnSpPr>
          <p:nvPr/>
        </p:nvCxnSpPr>
        <p:spPr>
          <a:xfrm>
            <a:off x="5821899" y="7534358"/>
            <a:ext cx="272196" cy="549593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16F73ABB-69EB-42E7-A848-ADF813D8F461}"/>
              </a:ext>
            </a:extLst>
          </p:cNvPr>
          <p:cNvCxnSpPr>
            <a:cxnSpLocks/>
          </p:cNvCxnSpPr>
          <p:nvPr/>
        </p:nvCxnSpPr>
        <p:spPr>
          <a:xfrm flipH="1">
            <a:off x="5534025" y="8076331"/>
            <a:ext cx="565785" cy="56197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333EC6B7-434A-4A40-84ED-BFA161E8F126}"/>
              </a:ext>
            </a:extLst>
          </p:cNvPr>
          <p:cNvCxnSpPr>
            <a:cxnSpLocks/>
          </p:cNvCxnSpPr>
          <p:nvPr/>
        </p:nvCxnSpPr>
        <p:spPr>
          <a:xfrm flipH="1">
            <a:off x="5254942" y="7511022"/>
            <a:ext cx="565785" cy="561975"/>
          </a:xfrm>
          <a:prstGeom prst="line">
            <a:avLst/>
          </a:prstGeom>
          <a:ln w="381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TextBox 278">
            <a:extLst>
              <a:ext uri="{FF2B5EF4-FFF2-40B4-BE49-F238E27FC236}">
                <a16:creationId xmlns:a16="http://schemas.microsoft.com/office/drawing/2014/main" id="{56323138-6BE6-44FB-88E9-DAE22190E99F}"/>
              </a:ext>
            </a:extLst>
          </p:cNvPr>
          <p:cNvSpPr txBox="1"/>
          <p:nvPr/>
        </p:nvSpPr>
        <p:spPr>
          <a:xfrm>
            <a:off x="288133" y="9608699"/>
            <a:ext cx="6281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extension: find the perimeter of each shape.</a:t>
            </a:r>
          </a:p>
        </p:txBody>
      </p:sp>
    </p:spTree>
    <p:extLst>
      <p:ext uri="{BB962C8B-B14F-4D97-AF65-F5344CB8AC3E}">
        <p14:creationId xmlns:p14="http://schemas.microsoft.com/office/powerpoint/2010/main" val="97457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F0009D2-7D7E-4168-B5B8-B3A23EE83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72" y="976404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40C6DF7-FE5D-4818-BD8C-471FB8E87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05" y="976404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776C2284-89BE-4482-BF1C-BAFD31ED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38" y="976404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F0AF5B1-0B2F-4BEF-B8A3-46F829404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72" y="976404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DCE315A8-3712-4E7D-A139-ED39A00CF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72" y="2696736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5CE366-B744-4FFF-9E11-4548F2050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05" y="2696736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401D9F94-9FF0-4D5E-98D5-6B0B1A0F3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38" y="2696736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9025F544-9A63-4C81-B70D-B00CE8BA6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72" y="2696736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0CE6B87D-371E-4C53-B3D6-C599BCAC6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72" y="4417068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23A620D-5510-48AE-B903-42EB2E808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05" y="4417068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8642158A-A423-41E9-BB7C-B55363AE9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38" y="4417068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1041DFAF-1244-4CD4-8250-20F79D0CE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72" y="4417068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F20D4E-9A90-44AE-A9CC-1FD47508B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72" y="6137401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89BCE9E-4897-4CD7-AC33-53804B20F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05" y="6137401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95513F38-4F9B-4839-8057-93C15CE33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38" y="6137401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98716CBC-1C7F-4AA1-A265-A49037F11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72" y="6137401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2B2E0560-B8E9-4398-833C-327E91C745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72" y="7857730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DD1AD28-81EA-4996-89F3-5FA860E2C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05" y="7857730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3EE926C-1775-4240-B461-3B4F01C6E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38" y="7857730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69B38D45-E50B-445D-88BF-D7E7F2399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72" y="7857730"/>
            <a:ext cx="1324356" cy="13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6A3E5AD-D7ED-49DC-A76C-76FD2F60BA6A}"/>
              </a:ext>
            </a:extLst>
          </p:cNvPr>
          <p:cNvSpPr txBox="1"/>
          <p:nvPr/>
        </p:nvSpPr>
        <p:spPr>
          <a:xfrm>
            <a:off x="287338" y="-15240"/>
            <a:ext cx="6281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developing an understanding of area - trapezia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E53936-21EB-4F74-8076-442F4A3AE44A}"/>
              </a:ext>
            </a:extLst>
          </p:cNvPr>
          <p:cNvSpPr/>
          <p:nvPr/>
        </p:nvSpPr>
        <p:spPr>
          <a:xfrm>
            <a:off x="287338" y="346916"/>
            <a:ext cx="6281735" cy="401722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>
                <a:solidFill>
                  <a:schemeClr val="tx1"/>
                </a:solidFill>
              </a:rPr>
              <a:t>Find all 19 different isosceles trapeziums on the 5 by 5 grid.</a:t>
            </a:r>
          </a:p>
          <a:p>
            <a:r>
              <a:rPr lang="en-US" sz="1400" dirty="0">
                <a:solidFill>
                  <a:schemeClr val="tx1"/>
                </a:solidFill>
              </a:rPr>
              <a:t>Find the area of each trapezium.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D0DE8BC-5E5D-9063-29B2-BC5AD58D00D9}"/>
              </a:ext>
            </a:extLst>
          </p:cNvPr>
          <p:cNvSpPr txBox="1"/>
          <p:nvPr/>
        </p:nvSpPr>
        <p:spPr>
          <a:xfrm>
            <a:off x="288133" y="9608699"/>
            <a:ext cx="6281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extension: find the perimeter of each trapezium.</a:t>
            </a:r>
          </a:p>
        </p:txBody>
      </p:sp>
    </p:spTree>
    <p:extLst>
      <p:ext uri="{BB962C8B-B14F-4D97-AF65-F5344CB8AC3E}">
        <p14:creationId xmlns:p14="http://schemas.microsoft.com/office/powerpoint/2010/main" val="2685353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 4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BD382F"/>
      </a:accent1>
      <a:accent2>
        <a:srgbClr val="9CBB5D"/>
      </a:accent2>
      <a:accent3>
        <a:srgbClr val="F29B27"/>
      </a:accent3>
      <a:accent4>
        <a:srgbClr val="1E78BE"/>
      </a:accent4>
      <a:accent5>
        <a:srgbClr val="1CA385"/>
      </a:accent5>
      <a:accent6>
        <a:srgbClr val="F14124"/>
      </a:accent6>
      <a:hlink>
        <a:srgbClr val="56C7AA"/>
      </a:hlink>
      <a:folHlink>
        <a:srgbClr val="59A8D1"/>
      </a:folHlink>
    </a:clrScheme>
    <a:fontScheme name="Custom 5">
      <a:majorFont>
        <a:latin typeface="Bahnschrift Light"/>
        <a:ea typeface=""/>
        <a:cs typeface=""/>
      </a:majorFont>
      <a:minorFont>
        <a:latin typeface="Bahnschrif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13648</TotalTime>
  <Words>60</Words>
  <Application>Microsoft Macintosh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Bahnschrift</vt:lpstr>
      <vt:lpstr>Bahnschrift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Day</dc:creator>
  <cp:lastModifiedBy>Day, Nathan (NOT) Staff</cp:lastModifiedBy>
  <cp:revision>44</cp:revision>
  <dcterms:created xsi:type="dcterms:W3CDTF">2020-10-20T10:37:33Z</dcterms:created>
  <dcterms:modified xsi:type="dcterms:W3CDTF">2026-05-28T12:03:05Z</dcterms:modified>
</cp:coreProperties>
</file>