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66" r:id="rId3"/>
    <p:sldId id="262" r:id="rId4"/>
    <p:sldId id="261" r:id="rId5"/>
    <p:sldId id="264" r:id="rId6"/>
    <p:sldId id="263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/>
    <p:restoredTop sz="96327"/>
  </p:normalViewPr>
  <p:slideViewPr>
    <p:cSldViewPr snapToGrid="0">
      <p:cViewPr>
        <p:scale>
          <a:sx n="136" d="100"/>
          <a:sy n="136" d="100"/>
        </p:scale>
        <p:origin x="6312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10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5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41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49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12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46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420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86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24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0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F1F6B-662A-AB4B-9538-739B13494A3C}" type="datetimeFigureOut">
              <a:rPr lang="en-GB" smtClean="0"/>
              <a:t>01/02/2025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36D5F-0024-E34E-BC1A-BD7E11EEC8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43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07276DC-4185-AD31-0223-BBE67D783B3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43535487"/>
                  </p:ext>
                </p:extLst>
              </p:nvPr>
            </p:nvGraphicFramePr>
            <p:xfrm>
              <a:off x="114301" y="114525"/>
              <a:ext cx="6600824" cy="9566800"/>
            </p:xfrm>
            <a:graphic>
              <a:graphicData uri="http://schemas.openxmlformats.org/drawingml/2006/table">
                <a:tbl>
                  <a:tblPr firstRow="1" bandRow="1">
                    <a:tableStyleId>{793D81CF-94F2-401A-BA57-92F5A7B2D0C5}</a:tableStyleId>
                  </a:tblPr>
                  <a:tblGrid>
                    <a:gridCol w="1415184">
                      <a:extLst>
                        <a:ext uri="{9D8B030D-6E8A-4147-A177-3AD203B41FA5}">
                          <a16:colId xmlns:a16="http://schemas.microsoft.com/office/drawing/2014/main" val="4065100446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2211835461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332565828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246198229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411722426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863001118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642422780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4021293625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60791528"/>
                        </a:ext>
                      </a:extLst>
                    </a:gridCol>
                  </a:tblGrid>
                  <a:tr h="38267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Team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Played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Won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Drawn</a:t>
                          </a:r>
                          <a:endParaRPr lang="en-GB" sz="1100" b="1" i="0" u="none" strike="noStrike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Lost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Points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For</a:t>
                          </a:r>
                          <a:endParaRPr lang="en-GB" sz="1100" b="1" i="0" u="none" strike="noStrike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Against</a:t>
                          </a:r>
                          <a:endParaRPr lang="en-GB" sz="1100" b="1" i="0" u="none" strike="noStrike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GD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15066815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Portsmouth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25355347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Oxford United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35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434524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Bolton Wanderers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26423317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Peterborough United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6612505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Stevenage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68899575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Barnsley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52912724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Derby County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77294431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Blackpool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60751338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Lincoln City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7506731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Bristol Rovers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39682747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Charlton Athletic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33497801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Wycombe Wanderers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600633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Leyton Orient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7235498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Burton Albion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95064642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Cambridge United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-7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3409440094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Shrewsbury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08976849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Port Vale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+2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49423103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Wigan Athletic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18*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13</m:t>
                              </m:r>
                              <m:r>
                                <a:rPr lang="en-GB" sz="1600" b="0" i="1" u="none" strike="noStrike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510554623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Northampton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1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-4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11198218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Exeter City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63242991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Fleetwood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2175693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Carlisle United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+5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8−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650792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Cheltenham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600" b="0" i="1" u="none" strike="noStrike" smtClean="0">
                                      <a:solidFill>
                                        <a:schemeClr val="bg1">
                                          <a:lumMod val="65000"/>
                                        </a:schemeClr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-18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427549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Reading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7*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600" b="0" i="1" u="none" strike="noStrike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r>
                                <a:rPr lang="en-GB" sz="1600" b="0" i="1" u="none" strike="noStrike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1−2</m:t>
                              </m:r>
                              <m:r>
                                <a:rPr lang="en-GB" sz="1600" b="0" i="1" u="none" strike="noStrike" dirty="0" smtClean="0">
                                  <a:solidFill>
                                    <a:schemeClr val="bg1">
                                      <a:lumMod val="65000"/>
                                    </a:schemeClr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GB" sz="1600" b="0" i="0" u="none" strike="noStrike" dirty="0">
                              <a:solidFill>
                                <a:schemeClr val="bg1">
                                  <a:lumMod val="65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0293829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B07276DC-4185-AD31-0223-BBE67D783B3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43535487"/>
                  </p:ext>
                </p:extLst>
              </p:nvPr>
            </p:nvGraphicFramePr>
            <p:xfrm>
              <a:off x="114301" y="114525"/>
              <a:ext cx="6600824" cy="9566800"/>
            </p:xfrm>
            <a:graphic>
              <a:graphicData uri="http://schemas.openxmlformats.org/drawingml/2006/table">
                <a:tbl>
                  <a:tblPr firstRow="1" bandRow="1">
                    <a:tableStyleId>{793D81CF-94F2-401A-BA57-92F5A7B2D0C5}</a:tableStyleId>
                  </a:tblPr>
                  <a:tblGrid>
                    <a:gridCol w="1415184">
                      <a:extLst>
                        <a:ext uri="{9D8B030D-6E8A-4147-A177-3AD203B41FA5}">
                          <a16:colId xmlns:a16="http://schemas.microsoft.com/office/drawing/2014/main" val="4065100446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2211835461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332565828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246198229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411722426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863001118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642422780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4021293625"/>
                        </a:ext>
                      </a:extLst>
                    </a:gridCol>
                    <a:gridCol w="648205">
                      <a:extLst>
                        <a:ext uri="{9D8B030D-6E8A-4147-A177-3AD203B41FA5}">
                          <a16:colId xmlns:a16="http://schemas.microsoft.com/office/drawing/2014/main" val="360791528"/>
                        </a:ext>
                      </a:extLst>
                    </a:gridCol>
                  </a:tblGrid>
                  <a:tr h="382672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Team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Played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Won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Drawn</a:t>
                          </a:r>
                          <a:endParaRPr lang="en-GB" sz="1100" b="1" i="0" u="none" strike="noStrike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Lost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Points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For</a:t>
                          </a:r>
                          <a:endParaRPr lang="en-GB" sz="1100" b="1" i="0" u="none" strike="noStrike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Against</a:t>
                          </a:r>
                          <a:endParaRPr lang="en-GB" sz="1100" b="1" i="0" u="none" strike="noStrike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GD</a:t>
                          </a:r>
                          <a:endParaRPr lang="en-GB" sz="1100" b="1" i="0" u="none" strike="noStrike" dirty="0">
                            <a:solidFill>
                              <a:srgbClr val="FFFFFF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15066815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Portsmouth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25355347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Oxford United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35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434524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Bolton Wanderers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26423317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Peterborough United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6612505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Stevenage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29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68899575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Barnsley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31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52912724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Derby County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27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77294431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Blackpool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760751338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Lincoln City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7506731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Bristol Rovers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39682747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Charlton Athletic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23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33497801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Wycombe Wanderers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84600633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Leyton Orient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1569" t="-1310000" r="-605882" b="-11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1569" t="-1310000" r="-505882" b="-11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21569" t="-1310000" r="-405882" b="-11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77235498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Burton Albion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1569" t="-1410000" r="-605882" b="-10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1569" t="-1410000" r="-505882" b="-10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21569" t="-1410000" r="-405882" b="-10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-5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3950646421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>
                              <a:effectLst/>
                              <a:latin typeface="Helvetica" pitchFamily="2" charset="0"/>
                            </a:rPr>
                            <a:t>Cambridge United</a:t>
                          </a:r>
                          <a:endParaRPr lang="en-GB" sz="1100" b="0" i="0" u="none" strike="noStrike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1569" t="-1461290" r="-605882" b="-893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1569" t="-1461290" r="-505882" b="-893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21569" t="-1461290" r="-405882" b="-8935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20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-7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/>
                    </a:tc>
                    <a:extLst>
                      <a:ext uri="{0D108BD9-81ED-4DB2-BD59-A6C34878D82A}">
                        <a16:rowId xmlns:a16="http://schemas.microsoft.com/office/drawing/2014/main" val="3409440094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Shrewsbury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1569" t="-1613333" r="-605882" b="-8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21569" t="-1613333" r="-405882" b="-8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10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-12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08976849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Port Vale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1569" t="-1713333" r="-605882" b="-7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21569" t="-1713333" r="-405882" b="-7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19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13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24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449423103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Wigan Athletic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18*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21569" t="-1813333" r="-205882" b="-6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1569" t="-1813333" r="-105882" b="-6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2510554623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Northampton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1569" t="-1913333" r="-505882" b="-5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1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21569" t="-1913333" r="-205882" b="-5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21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-4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11198218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Exeter City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21569" t="-2013333" r="-205882" b="-42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22</a:t>
                          </a: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21569" t="-2013333" r="-5882" b="-42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63242991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Fleetwood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21569" t="-2045161" r="-605882" b="-3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21569" t="-2045161" r="-305882" b="-3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18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1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2175693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Carlisle United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17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5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9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14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721569" t="-2216667" r="-205882" b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1569" t="-2216667" r="-105882" b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21569" t="-2216667" r="-5882" b="-22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96507926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Cheltenham Town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21569" t="-2316667" r="-505882" b="-1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600" b="0" i="0" u="none" strike="noStrike" dirty="0">
                            <a:solidFill>
                              <a:schemeClr val="bg1">
                                <a:lumMod val="65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21569" t="-2316667" r="-305882" b="-1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u="none" strike="noStrike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-18</a:t>
                          </a:r>
                          <a:endParaRPr lang="en-GB" sz="1800" b="1" i="0" u="none" strike="noStrike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4275497"/>
                      </a:ext>
                    </a:extLst>
                  </a:tr>
                  <a:tr h="382672"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GB" sz="1100" u="none" strike="noStrike" dirty="0">
                              <a:effectLst/>
                              <a:latin typeface="Helvetica" pitchFamily="2" charset="0"/>
                            </a:rPr>
                            <a:t>Reading</a:t>
                          </a:r>
                          <a:endParaRPr lang="en-GB" sz="11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Helvetica" pitchFamily="2" charset="0"/>
                          </a:endParaRPr>
                        </a:p>
                      </a:txBody>
                      <a:tcPr marL="45720" marR="972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16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3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0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11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b="1" i="0" u="none" strike="noStrike" dirty="0">
                              <a:solidFill>
                                <a:srgbClr val="121212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7*</a:t>
                          </a:r>
                        </a:p>
                      </a:txBody>
                      <a:tcPr marL="45720" marR="45720" anchor="ctr">
                        <a:lnL w="28575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GB" sz="1800" u="none" strike="noStrike" dirty="0"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15</a:t>
                          </a:r>
                          <a:endParaRPr lang="en-GB" sz="1800" b="0" i="0" u="none" strike="noStrike" dirty="0">
                            <a:solidFill>
                              <a:srgbClr val="121212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21569" t="-2416667" r="-105882" b="-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381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921569" t="-2416667" r="-5882" b="-2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0293829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82A4203-8EDB-54AB-592D-E5120B847B28}"/>
              </a:ext>
            </a:extLst>
          </p:cNvPr>
          <p:cNvSpPr txBox="1"/>
          <p:nvPr/>
        </p:nvSpPr>
        <p:spPr>
          <a:xfrm>
            <a:off x="605172" y="9690556"/>
            <a:ext cx="62408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i="1" dirty="0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League One Table (November 23) *</a:t>
            </a:r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Reading and Wigan were deducted 8 points and 4 points respectively due to Sporting Sanctions.</a:t>
            </a:r>
          </a:p>
        </p:txBody>
      </p:sp>
    </p:spTree>
    <p:extLst>
      <p:ext uri="{BB962C8B-B14F-4D97-AF65-F5344CB8AC3E}">
        <p14:creationId xmlns:p14="http://schemas.microsoft.com/office/powerpoint/2010/main" val="55516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FD6A2-01CB-DAFA-8103-D42C8992F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08AA06A-A76C-B1C5-DA22-C0AE460F7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778541"/>
              </p:ext>
            </p:extLst>
          </p:nvPr>
        </p:nvGraphicFramePr>
        <p:xfrm>
          <a:off x="114301" y="114525"/>
          <a:ext cx="6600824" cy="95668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415184">
                  <a:extLst>
                    <a:ext uri="{9D8B030D-6E8A-4147-A177-3AD203B41FA5}">
                      <a16:colId xmlns:a16="http://schemas.microsoft.com/office/drawing/2014/main" val="4065100446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2211835461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3332565828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3246198229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3411722426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3863001118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3642422780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4021293625"/>
                    </a:ext>
                  </a:extLst>
                </a:gridCol>
                <a:gridCol w="648205">
                  <a:extLst>
                    <a:ext uri="{9D8B030D-6E8A-4147-A177-3AD203B41FA5}">
                      <a16:colId xmlns:a16="http://schemas.microsoft.com/office/drawing/2014/main" val="360791528"/>
                    </a:ext>
                  </a:extLst>
                </a:gridCol>
              </a:tblGrid>
              <a:tr h="382672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Team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Played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Won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Drawn</a:t>
                      </a:r>
                      <a:endParaRPr lang="en-GB" sz="1100" b="1" i="0" u="none" strike="noStrike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Lost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Points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For</a:t>
                      </a:r>
                      <a:endParaRPr lang="en-GB" sz="1100" b="1" i="0" u="none" strike="noStrike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Against</a:t>
                      </a:r>
                      <a:endParaRPr lang="en-GB" sz="1100" b="1" i="0" u="none" strike="noStrike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GD</a:t>
                      </a:r>
                      <a:endParaRPr lang="en-GB" sz="1100" b="1" i="0" u="none" strike="noStrike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4572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66815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Portsmouth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36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3553477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Oxford United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35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31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34524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Bolton Wanderers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35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6423317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Peterborough United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31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31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125057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Stevenage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29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23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99575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Barnsley</a:t>
                      </a:r>
                      <a:endParaRPr lang="en-GB" sz="1100" b="0" i="0" u="none" strike="noStrike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31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9127241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Derby County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772944317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Blackpool</a:t>
                      </a:r>
                      <a:endParaRPr lang="en-GB" sz="1100" b="0" i="0" u="none" strike="noStrike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751338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Lincoln City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23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067311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Bristol Rovers</a:t>
                      </a:r>
                      <a:endParaRPr lang="en-GB" sz="1100" b="0" i="0" u="none" strike="noStrike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23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96827477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Charlton Athletic</a:t>
                      </a:r>
                      <a:endParaRPr lang="en-GB" sz="1100" b="0" i="0" u="none" strike="noStrike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3497801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Wycombe Wanderers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-2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006331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Leyton Orient</a:t>
                      </a:r>
                      <a:endParaRPr lang="en-GB" sz="1100" b="0" i="0" u="none" strike="noStrike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21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-5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235498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Burton Albion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21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-5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0646421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Helvetica" pitchFamily="2" charset="0"/>
                        </a:rPr>
                        <a:t>Cambridge United</a:t>
                      </a:r>
                      <a:endParaRPr lang="en-GB" sz="1100" b="0" i="0" u="none" strike="noStrike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-7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409440094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Shrewsbury Town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-12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976849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Port Vale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19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-11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9423103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Wigan Athletic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18*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10554623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Northampton Town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21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-4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198218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Exeter City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-10</a:t>
                      </a:r>
                      <a:endParaRPr lang="en-GB" sz="1800" b="1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242991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Fleetwood Town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-7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75693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Carlisle United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-7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507926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Cheltenham Town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-18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75497"/>
                  </a:ext>
                </a:extLst>
              </a:tr>
              <a:tr h="38267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Helvetica" pitchFamily="2" charset="0"/>
                        </a:rPr>
                        <a:t>Reading</a:t>
                      </a:r>
                      <a:endParaRPr lang="en-GB" sz="1100" b="0" i="0" u="none" strike="noStrike" dirty="0">
                        <a:solidFill>
                          <a:srgbClr val="121212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45720" marR="9720" anchor="ctr">
                    <a:solidFill>
                      <a:srgbClr val="FF260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</a:t>
                      </a:r>
                      <a:endParaRPr lang="en-GB" sz="1800" b="0" i="0" u="none" strike="noStrike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11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7*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28</a:t>
                      </a:r>
                      <a:endParaRPr lang="en-GB" sz="1800" b="0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-13</a:t>
                      </a:r>
                      <a:endParaRPr lang="en-GB" sz="1800" b="1" i="0" u="none" strike="noStrike" dirty="0">
                        <a:solidFill>
                          <a:srgbClr val="121212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45720" marR="4572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29382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86FC4B5-FA91-5149-6451-A1DC65A3BEFD}"/>
              </a:ext>
            </a:extLst>
          </p:cNvPr>
          <p:cNvSpPr txBox="1"/>
          <p:nvPr/>
        </p:nvSpPr>
        <p:spPr>
          <a:xfrm>
            <a:off x="605172" y="9690556"/>
            <a:ext cx="624081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b="1" i="1" dirty="0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League One Table (November 23) *</a:t>
            </a:r>
            <a:r>
              <a:rPr lang="en-GB" sz="800" i="1" dirty="0">
                <a:solidFill>
                  <a:schemeClr val="bg1">
                    <a:lumMod val="65000"/>
                  </a:schemeClr>
                </a:solidFill>
                <a:latin typeface="Helvetica" pitchFamily="2" charset="0"/>
              </a:rPr>
              <a:t>Reading and Wigan were deducted 8 points and 4 points respectively due to Sporting Sanctions.</a:t>
            </a:r>
          </a:p>
        </p:txBody>
      </p:sp>
    </p:spTree>
    <p:extLst>
      <p:ext uri="{BB962C8B-B14F-4D97-AF65-F5344CB8AC3E}">
        <p14:creationId xmlns:p14="http://schemas.microsoft.com/office/powerpoint/2010/main" val="275477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D54EA-0A98-C075-2A08-058EF840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BCCB42-B9E2-FF25-41BC-2716EE1DED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790978"/>
              </p:ext>
            </p:extLst>
          </p:nvPr>
        </p:nvGraphicFramePr>
        <p:xfrm>
          <a:off x="23246" y="34873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Oakford Wanderers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Elmbridge United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5 goals were scored in total.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Elmbridge United scored 80% of the goals.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7096BCB-A7B5-BC24-6CBC-DF9BB4891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907616"/>
              </p:ext>
            </p:extLst>
          </p:nvPr>
        </p:nvGraphicFramePr>
        <p:xfrm>
          <a:off x="3455438" y="34873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Drayton Rovers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Juniper Vale FC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Drayton scored more times than Oakford, but fewer than Kingswell.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The game was a draw.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F697B0F-B2D0-87D0-E42F-A0D8C78EFC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460539"/>
              </p:ext>
            </p:extLst>
          </p:nvPr>
        </p:nvGraphicFramePr>
        <p:xfrm>
          <a:off x="23246" y="2009600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Amberfield Athletic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Penhurst County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Amberfield and Penhurst drew.</a:t>
                      </a:r>
                      <a:br>
                        <a:rPr lang="en-GB" sz="1600" dirty="0">
                          <a:latin typeface="Helvetica" pitchFamily="2" charset="0"/>
                        </a:rPr>
                      </a:br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Together, they scored as many goals as Quillfield Town.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A7DBC02-585B-DD5F-DA2C-E2BEAC732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132015"/>
              </p:ext>
            </p:extLst>
          </p:nvPr>
        </p:nvGraphicFramePr>
        <p:xfrm>
          <a:off x="3455438" y="2009600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Highbrook United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Ironbridge Town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Ironbridge scored more than Thornleigh, but they still did not win.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Highbrook scored as many goals</a:t>
                      </a:r>
                      <a:br>
                        <a:rPr lang="en-GB" sz="1600" dirty="0">
                          <a:latin typeface="Helvetica" pitchFamily="2" charset="0"/>
                        </a:rPr>
                      </a:br>
                      <a:r>
                        <a:rPr lang="en-GB" sz="1600" dirty="0">
                          <a:latin typeface="Helvetica" pitchFamily="2" charset="0"/>
                        </a:rPr>
                        <a:t>as Loxley Rangers.</a:t>
                      </a:r>
                    </a:p>
                  </a:txBody>
                  <a:tcPr marL="55440" marR="55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5131975-F863-40F2-7943-7C404BD2F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517158"/>
              </p:ext>
            </p:extLst>
          </p:nvPr>
        </p:nvGraphicFramePr>
        <p:xfrm>
          <a:off x="23246" y="3984328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Redwood Rangers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Greenford City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Greenford scored half as many times as Silverdale.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Redwood scored twice as many times as Drayton Rovers.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75F49E5-6D66-B5E0-703E-EEFB24909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757929"/>
              </p:ext>
            </p:extLst>
          </p:nvPr>
        </p:nvGraphicFramePr>
        <p:xfrm>
          <a:off x="3455438" y="3984328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Foxley Town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Silverdale City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Two players scored a hat-trick.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Nobody else scored.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Silverdale won.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07092D7-F77A-0890-0B4F-6B2278F6BD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968895"/>
              </p:ext>
            </p:extLst>
          </p:nvPr>
        </p:nvGraphicFramePr>
        <p:xfrm>
          <a:off x="23246" y="5959055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Crestwood FC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Thornleigh Athletic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Crestwood scored 50% more goals than Briarhill.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Thornleigh score 25% fewer goals than Northwood City.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C64B84B8-FC78-63E9-280B-CAB63614D9C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4764140"/>
                  </p:ext>
                </p:extLst>
              </p:nvPr>
            </p:nvGraphicFramePr>
            <p:xfrm>
              <a:off x="3455438" y="5959055"/>
              <a:ext cx="3370883" cy="1915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355082">
                      <a:extLst>
                        <a:ext uri="{9D8B030D-6E8A-4147-A177-3AD203B41FA5}">
                          <a16:colId xmlns:a16="http://schemas.microsoft.com/office/drawing/2014/main" val="3324930230"/>
                        </a:ext>
                      </a:extLst>
                    </a:gridCol>
                    <a:gridCol w="329614">
                      <a:extLst>
                        <a:ext uri="{9D8B030D-6E8A-4147-A177-3AD203B41FA5}">
                          <a16:colId xmlns:a16="http://schemas.microsoft.com/office/drawing/2014/main" val="818625952"/>
                        </a:ext>
                      </a:extLst>
                    </a:gridCol>
                    <a:gridCol w="331105">
                      <a:extLst>
                        <a:ext uri="{9D8B030D-6E8A-4147-A177-3AD203B41FA5}">
                          <a16:colId xmlns:a16="http://schemas.microsoft.com/office/drawing/2014/main" val="3591442806"/>
                        </a:ext>
                      </a:extLst>
                    </a:gridCol>
                    <a:gridCol w="1355082">
                      <a:extLst>
                        <a:ext uri="{9D8B030D-6E8A-4147-A177-3AD203B41FA5}">
                          <a16:colId xmlns:a16="http://schemas.microsoft.com/office/drawing/2014/main" val="2673383068"/>
                        </a:ext>
                      </a:extLst>
                    </a:gridCol>
                  </a:tblGrid>
                  <a:tr h="36000">
                    <a:tc>
                      <a:txBody>
                        <a:bodyPr/>
                        <a:lstStyle/>
                        <a:p>
                          <a:pPr algn="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9162039"/>
                      </a:ext>
                    </a:extLst>
                  </a:tr>
                  <a:tr h="331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000" b="1" dirty="0">
                              <a:latin typeface="Helvetica" pitchFamily="2" charset="0"/>
                            </a:rPr>
                            <a:t>Northwood City</a:t>
                          </a:r>
                        </a:p>
                      </a:txBody>
                      <a:tcPr marL="0" marR="3600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b="1" dirty="0">
                              <a:latin typeface="Helvetica" pitchFamily="2" charset="0"/>
                            </a:rPr>
                            <a:t>Quillfield Town</a:t>
                          </a:r>
                        </a:p>
                      </a:txBody>
                      <a:tcPr marL="3600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81470491"/>
                      </a:ext>
                    </a:extLst>
                  </a:tr>
                  <a:tr h="154800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Northwood scored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 as many</a:t>
                          </a:r>
                          <a:b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</a:br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goals as Quillfield Town.</a:t>
                          </a:r>
                        </a:p>
                        <a:p>
                          <a:pPr algn="ctr"/>
                          <a:endParaRPr lang="en-GB" sz="1600" b="0" i="0" dirty="0">
                            <a:latin typeface="Helvetica" pitchFamily="2" charset="0"/>
                            <a:ea typeface="Segoe UI Historic" panose="020B0502040204020203" pitchFamily="34" charset="0"/>
                            <a:cs typeface="Segoe UI Historic" panose="020B0502040204020203" pitchFamily="34" charset="0"/>
                          </a:endParaRPr>
                        </a:p>
                        <a:p>
                          <a:pPr algn="ctr"/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10 goals were scored in total.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003531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C64B84B8-FC78-63E9-280B-CAB63614D9C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4764140"/>
                  </p:ext>
                </p:extLst>
              </p:nvPr>
            </p:nvGraphicFramePr>
            <p:xfrm>
              <a:off x="3455438" y="5959055"/>
              <a:ext cx="3370883" cy="1915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355082">
                      <a:extLst>
                        <a:ext uri="{9D8B030D-6E8A-4147-A177-3AD203B41FA5}">
                          <a16:colId xmlns:a16="http://schemas.microsoft.com/office/drawing/2014/main" val="3324930230"/>
                        </a:ext>
                      </a:extLst>
                    </a:gridCol>
                    <a:gridCol w="329614">
                      <a:extLst>
                        <a:ext uri="{9D8B030D-6E8A-4147-A177-3AD203B41FA5}">
                          <a16:colId xmlns:a16="http://schemas.microsoft.com/office/drawing/2014/main" val="818625952"/>
                        </a:ext>
                      </a:extLst>
                    </a:gridCol>
                    <a:gridCol w="331105">
                      <a:extLst>
                        <a:ext uri="{9D8B030D-6E8A-4147-A177-3AD203B41FA5}">
                          <a16:colId xmlns:a16="http://schemas.microsoft.com/office/drawing/2014/main" val="3591442806"/>
                        </a:ext>
                      </a:extLst>
                    </a:gridCol>
                    <a:gridCol w="1355082">
                      <a:extLst>
                        <a:ext uri="{9D8B030D-6E8A-4147-A177-3AD203B41FA5}">
                          <a16:colId xmlns:a16="http://schemas.microsoft.com/office/drawing/2014/main" val="2673383068"/>
                        </a:ext>
                      </a:extLst>
                    </a:gridCol>
                  </a:tblGrid>
                  <a:tr h="36000">
                    <a:tc>
                      <a:txBody>
                        <a:bodyPr/>
                        <a:lstStyle/>
                        <a:p>
                          <a:pPr algn="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9162039"/>
                      </a:ext>
                    </a:extLst>
                  </a:tr>
                  <a:tr h="331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000" b="1" dirty="0">
                              <a:latin typeface="Helvetica" pitchFamily="2" charset="0"/>
                            </a:rPr>
                            <a:t>Northwood City</a:t>
                          </a:r>
                        </a:p>
                      </a:txBody>
                      <a:tcPr marL="0" marR="3600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b="1" dirty="0">
                              <a:latin typeface="Helvetica" pitchFamily="2" charset="0"/>
                            </a:rPr>
                            <a:t>Quillfield Town</a:t>
                          </a:r>
                        </a:p>
                      </a:txBody>
                      <a:tcPr marL="3600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81470491"/>
                      </a:ext>
                    </a:extLst>
                  </a:tr>
                  <a:tr h="1548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6" t="-24390" r="-376" b="-81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003531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EF4DFF6-E160-CD0E-E9DB-82C3A6811D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952668"/>
              </p:ext>
            </p:extLst>
          </p:nvPr>
        </p:nvGraphicFramePr>
        <p:xfrm>
          <a:off x="23246" y="7933782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Merrow Park FC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Loxley Rangers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Both teams scored a number of goals that is a factor of 15 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8 goals were scored.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4108D8F7-BAD0-2129-8A4C-9B961500E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843135"/>
              </p:ext>
            </p:extLst>
          </p:nvPr>
        </p:nvGraphicFramePr>
        <p:xfrm>
          <a:off x="3455438" y="7933782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Kingswell Albion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Briarhill United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Kingswell and Briarhill both scored a prime number of goals.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Kingswell scored once more than Briarhill.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12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0FB3F4C-2F82-1AC8-A4F4-9D18EA308C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308418"/>
              </p:ext>
            </p:extLst>
          </p:nvPr>
        </p:nvGraphicFramePr>
        <p:xfrm>
          <a:off x="59268" y="78983"/>
          <a:ext cx="3132000" cy="97592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540769857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633367954"/>
                    </a:ext>
                  </a:extLst>
                </a:gridCol>
              </a:tblGrid>
              <a:tr h="475344">
                <a:tc>
                  <a:txBody>
                    <a:bodyPr/>
                    <a:lstStyle/>
                    <a:p>
                      <a:pPr algn="ctr" fontAlgn="b"/>
                      <a:endParaRPr lang="en-GB" sz="1800" b="1" dirty="0"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72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Goals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2873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Amberfield Athletic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421594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Briarhill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8638983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Crestwood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25586142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Drayton Rovers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788255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Elmbridge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9678910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Foxley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26765210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Greenford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5629875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Highbrook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14373358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Ironbridge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4969036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Juniper Vale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8782522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Kingswell Albion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34915926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Loxley Rangers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40266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Merrow Park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34356590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Northwood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307672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Oakford Wanderers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2455580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Penhurst County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9451348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Quillfield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342404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Redwood Rangers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208821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Silverdale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923300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Thornleigh Athletic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57447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D8247AA-F86C-9755-8DBB-135D290315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601969"/>
              </p:ext>
            </p:extLst>
          </p:nvPr>
        </p:nvGraphicFramePr>
        <p:xfrm>
          <a:off x="3666732" y="78983"/>
          <a:ext cx="3132000" cy="97592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540769857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633367954"/>
                    </a:ext>
                  </a:extLst>
                </a:gridCol>
              </a:tblGrid>
              <a:tr h="475344">
                <a:tc>
                  <a:txBody>
                    <a:bodyPr/>
                    <a:lstStyle/>
                    <a:p>
                      <a:pPr algn="ctr" fontAlgn="b"/>
                      <a:endParaRPr lang="en-GB" sz="1800" b="1" dirty="0"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72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Goals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2873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Amberfield Athletic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5421594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Briarhill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8638983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Crestwood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25586142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Drayton Rovers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6788255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Elmbridge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9678910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Foxley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26765210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Greenford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5629875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Highbrook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14373358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Ironbridge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4969036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Juniper Vale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8782522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Kingswell Albion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34915926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Loxley Rangers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040266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Merrow Park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34356590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Northwood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307672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Oakford Wanderers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2455580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Penhurst County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9451348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Quillfield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5342404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Redwood Rangers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208821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Silverdale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923300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Thornleigh Athletic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15744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18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51C0A-51DB-7BF8-2CD3-176612934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527B690-F628-C262-8B7E-77B434150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583105"/>
              </p:ext>
            </p:extLst>
          </p:nvPr>
        </p:nvGraphicFramePr>
        <p:xfrm>
          <a:off x="23246" y="34873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Oakford Wanderers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Elmbridge United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5 goals were scored in total.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Elmbridge United scored 80% of the goals.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B475C02-C977-3B71-A77F-7436348C0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124535"/>
              </p:ext>
            </p:extLst>
          </p:nvPr>
        </p:nvGraphicFramePr>
        <p:xfrm>
          <a:off x="3455438" y="34873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Drayton Rovers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Juniper Vale FC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Drayton scored more times than Oakford, but fewer than Kingswell.</a:t>
                      </a:r>
                    </a:p>
                    <a:p>
                      <a:pPr algn="ctr"/>
                      <a:endParaRPr lang="en-GB" sz="1600" kern="1200" dirty="0">
                        <a:solidFill>
                          <a:schemeClr val="tx1"/>
                        </a:solidFill>
                        <a:latin typeface="Helvetica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The game was a draw.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7D783FF-33E1-FBB0-1C84-3157EC6BC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95109"/>
              </p:ext>
            </p:extLst>
          </p:nvPr>
        </p:nvGraphicFramePr>
        <p:xfrm>
          <a:off x="11875" y="2009600"/>
          <a:ext cx="3382254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6453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Amberfield Athletic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Penhurst County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Amberfield and Penhurst drew.</a:t>
                      </a:r>
                      <a:br>
                        <a:rPr lang="en-GB" sz="1600" dirty="0">
                          <a:latin typeface="Helvetica" pitchFamily="2" charset="0"/>
                        </a:rPr>
                      </a:br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Together, they scored as many goals as Quillfield Town.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E1D8053-344B-ABF7-CB8D-ED0CA8C63C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95798"/>
              </p:ext>
            </p:extLst>
          </p:nvPr>
        </p:nvGraphicFramePr>
        <p:xfrm>
          <a:off x="3455438" y="2009600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Highbrook United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Ironbridge Town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Ironbridge scored more than Thornleigh, but they still did not win.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Highbrook scored as many goals</a:t>
                      </a:r>
                      <a:br>
                        <a:rPr lang="en-GB" sz="1600" dirty="0">
                          <a:latin typeface="Helvetica" pitchFamily="2" charset="0"/>
                        </a:rPr>
                      </a:br>
                      <a:r>
                        <a:rPr lang="en-GB" sz="1600" dirty="0">
                          <a:latin typeface="Helvetica" pitchFamily="2" charset="0"/>
                        </a:rPr>
                        <a:t>as Loxley Rangers.</a:t>
                      </a:r>
                    </a:p>
                  </a:txBody>
                  <a:tcPr marL="55440" marR="55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81016EC-EA37-CDA7-B267-C4150214C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888533"/>
              </p:ext>
            </p:extLst>
          </p:nvPr>
        </p:nvGraphicFramePr>
        <p:xfrm>
          <a:off x="23246" y="3984328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Redwood Rangers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Greenford City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Greenford scored half as many times as Silverdale.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Redwood scored twice as many times as Drayton Rovers.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7832E161-A0E1-04BD-C821-19353A792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254798"/>
              </p:ext>
            </p:extLst>
          </p:nvPr>
        </p:nvGraphicFramePr>
        <p:xfrm>
          <a:off x="3455438" y="3984328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Foxley Town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Silverdale City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Two players scored a hat-trick.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Nobody else scored.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Silverdale won.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F793FBA-9E11-0B2A-BF47-07210CB74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628986"/>
              </p:ext>
            </p:extLst>
          </p:nvPr>
        </p:nvGraphicFramePr>
        <p:xfrm>
          <a:off x="23246" y="5959055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Crestwood FC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Thornleigh Athletic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Crestwood scored 50% more goals than Briarhill.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Thornleigh score 25% fewer goals than Northwood City.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656EBF86-9CBE-1D7A-A02A-67CE9E92CF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7691031"/>
                  </p:ext>
                </p:extLst>
              </p:nvPr>
            </p:nvGraphicFramePr>
            <p:xfrm>
              <a:off x="3455438" y="5959055"/>
              <a:ext cx="3370883" cy="1915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355082">
                      <a:extLst>
                        <a:ext uri="{9D8B030D-6E8A-4147-A177-3AD203B41FA5}">
                          <a16:colId xmlns:a16="http://schemas.microsoft.com/office/drawing/2014/main" val="3324930230"/>
                        </a:ext>
                      </a:extLst>
                    </a:gridCol>
                    <a:gridCol w="329614">
                      <a:extLst>
                        <a:ext uri="{9D8B030D-6E8A-4147-A177-3AD203B41FA5}">
                          <a16:colId xmlns:a16="http://schemas.microsoft.com/office/drawing/2014/main" val="818625952"/>
                        </a:ext>
                      </a:extLst>
                    </a:gridCol>
                    <a:gridCol w="331105">
                      <a:extLst>
                        <a:ext uri="{9D8B030D-6E8A-4147-A177-3AD203B41FA5}">
                          <a16:colId xmlns:a16="http://schemas.microsoft.com/office/drawing/2014/main" val="3591442806"/>
                        </a:ext>
                      </a:extLst>
                    </a:gridCol>
                    <a:gridCol w="1355082">
                      <a:extLst>
                        <a:ext uri="{9D8B030D-6E8A-4147-A177-3AD203B41FA5}">
                          <a16:colId xmlns:a16="http://schemas.microsoft.com/office/drawing/2014/main" val="2673383068"/>
                        </a:ext>
                      </a:extLst>
                    </a:gridCol>
                  </a:tblGrid>
                  <a:tr h="36000">
                    <a:tc>
                      <a:txBody>
                        <a:bodyPr/>
                        <a:lstStyle/>
                        <a:p>
                          <a:pPr algn="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9162039"/>
                      </a:ext>
                    </a:extLst>
                  </a:tr>
                  <a:tr h="331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000" b="1" dirty="0">
                              <a:latin typeface="Helvetica" pitchFamily="2" charset="0"/>
                            </a:rPr>
                            <a:t>Northwood City</a:t>
                          </a:r>
                        </a:p>
                      </a:txBody>
                      <a:tcPr marL="0" marR="3600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Helvetica" pitchFamily="2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Helvetica" pitchFamily="2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b="1" dirty="0">
                              <a:latin typeface="Helvetica" pitchFamily="2" charset="0"/>
                            </a:rPr>
                            <a:t>Quillfield Town</a:t>
                          </a:r>
                        </a:p>
                      </a:txBody>
                      <a:tcPr marL="3600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81470491"/>
                      </a:ext>
                    </a:extLst>
                  </a:tr>
                  <a:tr h="1548000">
                    <a:tc gridSpan="4">
                      <a:txBody>
                        <a:bodyPr/>
                        <a:lstStyle/>
                        <a:p>
                          <a:pPr algn="ctr"/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Northwood scored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600" b="0" i="0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 as many</a:t>
                          </a:r>
                          <a:b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</a:br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goals as Quillfield Town.</a:t>
                          </a:r>
                        </a:p>
                        <a:p>
                          <a:pPr algn="ctr"/>
                          <a:endParaRPr lang="en-GB" sz="1600" b="0" i="0" dirty="0">
                            <a:latin typeface="Helvetica" pitchFamily="2" charset="0"/>
                            <a:ea typeface="Segoe UI Historic" panose="020B0502040204020203" pitchFamily="34" charset="0"/>
                            <a:cs typeface="Segoe UI Historic" panose="020B0502040204020203" pitchFamily="34" charset="0"/>
                          </a:endParaRPr>
                        </a:p>
                        <a:p>
                          <a:pPr algn="ctr"/>
                          <a:r>
                            <a:rPr lang="en-GB" sz="1600" b="0" i="0" dirty="0">
                              <a:latin typeface="Helvetica" pitchFamily="2" charset="0"/>
                              <a:ea typeface="Segoe UI Historic" panose="020B0502040204020203" pitchFamily="34" charset="0"/>
                              <a:cs typeface="Segoe UI Historic" panose="020B0502040204020203" pitchFamily="34" charset="0"/>
                            </a:rPr>
                            <a:t>10 goals were scored in total.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2600">
                            <a:alpha val="23922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003531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2" name="Table 21">
                <a:extLst>
                  <a:ext uri="{FF2B5EF4-FFF2-40B4-BE49-F238E27FC236}">
                    <a16:creationId xmlns:a16="http://schemas.microsoft.com/office/drawing/2014/main" id="{656EBF86-9CBE-1D7A-A02A-67CE9E92CF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7691031"/>
                  </p:ext>
                </p:extLst>
              </p:nvPr>
            </p:nvGraphicFramePr>
            <p:xfrm>
              <a:off x="3455438" y="5959055"/>
              <a:ext cx="3370883" cy="1915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355082">
                      <a:extLst>
                        <a:ext uri="{9D8B030D-6E8A-4147-A177-3AD203B41FA5}">
                          <a16:colId xmlns:a16="http://schemas.microsoft.com/office/drawing/2014/main" val="3324930230"/>
                        </a:ext>
                      </a:extLst>
                    </a:gridCol>
                    <a:gridCol w="329614">
                      <a:extLst>
                        <a:ext uri="{9D8B030D-6E8A-4147-A177-3AD203B41FA5}">
                          <a16:colId xmlns:a16="http://schemas.microsoft.com/office/drawing/2014/main" val="818625952"/>
                        </a:ext>
                      </a:extLst>
                    </a:gridCol>
                    <a:gridCol w="331105">
                      <a:extLst>
                        <a:ext uri="{9D8B030D-6E8A-4147-A177-3AD203B41FA5}">
                          <a16:colId xmlns:a16="http://schemas.microsoft.com/office/drawing/2014/main" val="3591442806"/>
                        </a:ext>
                      </a:extLst>
                    </a:gridCol>
                    <a:gridCol w="1355082">
                      <a:extLst>
                        <a:ext uri="{9D8B030D-6E8A-4147-A177-3AD203B41FA5}">
                          <a16:colId xmlns:a16="http://schemas.microsoft.com/office/drawing/2014/main" val="2673383068"/>
                        </a:ext>
                      </a:extLst>
                    </a:gridCol>
                  </a:tblGrid>
                  <a:tr h="36000">
                    <a:tc>
                      <a:txBody>
                        <a:bodyPr/>
                        <a:lstStyle/>
                        <a:p>
                          <a:pPr algn="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lang="en-GB" sz="100" b="1" dirty="0">
                            <a:latin typeface="Helvetica" pitchFamily="2" charset="0"/>
                          </a:endParaRP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69162039"/>
                      </a:ext>
                    </a:extLst>
                  </a:tr>
                  <a:tr h="331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000" b="1" dirty="0">
                              <a:latin typeface="Helvetica" pitchFamily="2" charset="0"/>
                            </a:rPr>
                            <a:t>Northwood City</a:t>
                          </a:r>
                        </a:p>
                      </a:txBody>
                      <a:tcPr marL="0" marR="3600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Helvetica" pitchFamily="2" charset="0"/>
                            </a:rPr>
                            <a:t>4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b="1" dirty="0">
                              <a:latin typeface="Helvetica" pitchFamily="2" charset="0"/>
                            </a:rPr>
                            <a:t>6</a:t>
                          </a:r>
                        </a:p>
                      </a:txBody>
                      <a:tcPr marL="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GB" sz="1000" b="1" dirty="0">
                              <a:latin typeface="Helvetica" pitchFamily="2" charset="0"/>
                            </a:rPr>
                            <a:t>Quillfield Town</a:t>
                          </a:r>
                        </a:p>
                      </a:txBody>
                      <a:tcPr marL="36000" marR="0" marT="0" marB="0" anchor="ctr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3381470491"/>
                      </a:ext>
                    </a:extLst>
                  </a:tr>
                  <a:tr h="1548000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76" t="-24390" r="-376" b="-81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30035317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0D04A9CB-9D01-F5D8-CBD6-1674D84DC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782784"/>
              </p:ext>
            </p:extLst>
          </p:nvPr>
        </p:nvGraphicFramePr>
        <p:xfrm>
          <a:off x="23246" y="7933782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Merrow Park FC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Loxley Rangers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Both teams scored a number of goals that is a factor of 15 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8 goals were scored.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8C356F2-A06E-F5BE-8437-2E4BA3335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168352"/>
              </p:ext>
            </p:extLst>
          </p:nvPr>
        </p:nvGraphicFramePr>
        <p:xfrm>
          <a:off x="3455438" y="7933782"/>
          <a:ext cx="3370883" cy="1915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82">
                  <a:extLst>
                    <a:ext uri="{9D8B030D-6E8A-4147-A177-3AD203B41FA5}">
                      <a16:colId xmlns:a16="http://schemas.microsoft.com/office/drawing/2014/main" val="3324930230"/>
                    </a:ext>
                  </a:extLst>
                </a:gridCol>
                <a:gridCol w="329614">
                  <a:extLst>
                    <a:ext uri="{9D8B030D-6E8A-4147-A177-3AD203B41FA5}">
                      <a16:colId xmlns:a16="http://schemas.microsoft.com/office/drawing/2014/main" val="818625952"/>
                    </a:ext>
                  </a:extLst>
                </a:gridCol>
                <a:gridCol w="331105">
                  <a:extLst>
                    <a:ext uri="{9D8B030D-6E8A-4147-A177-3AD203B41FA5}">
                      <a16:colId xmlns:a16="http://schemas.microsoft.com/office/drawing/2014/main" val="3591442806"/>
                    </a:ext>
                  </a:extLst>
                </a:gridCol>
                <a:gridCol w="1355082">
                  <a:extLst>
                    <a:ext uri="{9D8B030D-6E8A-4147-A177-3AD203B41FA5}">
                      <a16:colId xmlns:a16="http://schemas.microsoft.com/office/drawing/2014/main" val="2673383068"/>
                    </a:ext>
                  </a:extLst>
                </a:gridCol>
              </a:tblGrid>
              <a:tr h="36000">
                <a:tc>
                  <a:txBody>
                    <a:bodyPr/>
                    <a:lstStyle/>
                    <a:p>
                      <a:pPr algn="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00" b="1" dirty="0">
                        <a:latin typeface="Helvetica" pitchFamily="2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162039"/>
                  </a:ext>
                </a:extLst>
              </a:tr>
              <a:tr h="331200">
                <a:tc>
                  <a:txBody>
                    <a:bodyPr/>
                    <a:lstStyle/>
                    <a:p>
                      <a:pPr algn="r"/>
                      <a:r>
                        <a:rPr lang="en-GB" sz="1000" b="1" dirty="0">
                          <a:latin typeface="Helvetica" pitchFamily="2" charset="0"/>
                        </a:rPr>
                        <a:t>Kingswell Albion</a:t>
                      </a:r>
                    </a:p>
                  </a:txBody>
                  <a:tcPr marL="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Helvetica" pitchFamily="2" charset="0"/>
                        </a:rPr>
                        <a:t>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>
                          <a:latin typeface="Helvetica" pitchFamily="2" charset="0"/>
                        </a:rPr>
                        <a:t>Briarhill United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1470491"/>
                  </a:ext>
                </a:extLst>
              </a:tr>
              <a:tr h="1548000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Kingswell and Briarhill both scored a prime number of goals.</a:t>
                      </a:r>
                    </a:p>
                    <a:p>
                      <a:pPr algn="ctr"/>
                      <a:endParaRPr lang="en-GB" sz="1600" dirty="0">
                        <a:latin typeface="Helvetica" pitchFamily="2" charset="0"/>
                      </a:endParaRPr>
                    </a:p>
                    <a:p>
                      <a:pPr algn="ctr"/>
                      <a:r>
                        <a:rPr lang="en-GB" sz="1600" dirty="0">
                          <a:latin typeface="Helvetica" pitchFamily="2" charset="0"/>
                        </a:rPr>
                        <a:t>Kingswell scored once more than Briarhill.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600">
                        <a:alpha val="23922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35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25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E80F7-022F-4A48-6926-5CE8B77F9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C6954C-6500-65F1-473E-ADA3A5B68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712768"/>
              </p:ext>
            </p:extLst>
          </p:nvPr>
        </p:nvGraphicFramePr>
        <p:xfrm>
          <a:off x="59268" y="78983"/>
          <a:ext cx="3132000" cy="97592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540769857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633367954"/>
                    </a:ext>
                  </a:extLst>
                </a:gridCol>
              </a:tblGrid>
              <a:tr h="475344">
                <a:tc>
                  <a:txBody>
                    <a:bodyPr/>
                    <a:lstStyle/>
                    <a:p>
                      <a:pPr algn="ctr" fontAlgn="b"/>
                      <a:endParaRPr lang="en-GB" sz="1800" b="1" dirty="0"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72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1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Goals</a:t>
                      </a:r>
                      <a:endParaRPr lang="en-GB" sz="1800" b="1" i="0" u="none" strike="noStrike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2873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Amberfield Athletic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21594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Briarhill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38983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Crestwood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586142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Drayton Rovers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88255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Elmbridge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789109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Foxley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765210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Greenford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629875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Highbrook United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373358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Ironbridge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69036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Juniper Vale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82522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Kingswell Albion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915926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Loxley Rangers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402661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Merrow Park FC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356590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Northwood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07672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Oakford Wanderers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455580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Penhurst County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513484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Quillfield Town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2404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Redwood Rangers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8821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Silverdale City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33003"/>
                  </a:ext>
                </a:extLst>
              </a:tr>
              <a:tr h="464197">
                <a:tc>
                  <a:txBody>
                    <a:bodyPr/>
                    <a:lstStyle/>
                    <a:p>
                      <a:pPr algn="r" fontAlgn="base"/>
                      <a:r>
                        <a:rPr lang="en-GB" sz="1800" b="0" dirty="0"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Thornleigh Athletic</a:t>
                      </a:r>
                    </a:p>
                  </a:txBody>
                  <a:tcPr marL="0" marR="10800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2600">
                        <a:alpha val="2392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744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388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566</TotalTime>
  <Words>1140</Words>
  <Application>Microsoft Macintosh PowerPoint</Application>
  <PresentationFormat>A4 Paper (210x297 mm)</PresentationFormat>
  <Paragraphs>602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Day</dc:creator>
  <cp:lastModifiedBy>Day, Nathan (NOT) Staff</cp:lastModifiedBy>
  <cp:revision>6</cp:revision>
  <dcterms:created xsi:type="dcterms:W3CDTF">2023-11-17T13:48:32Z</dcterms:created>
  <dcterms:modified xsi:type="dcterms:W3CDTF">2025-02-01T20:55:19Z</dcterms:modified>
</cp:coreProperties>
</file>