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8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55"/>
    <p:restoredTop sz="94694"/>
  </p:normalViewPr>
  <p:slideViewPr>
    <p:cSldViewPr snapToGrid="0" snapToObjects="1">
      <p:cViewPr>
        <p:scale>
          <a:sx n="102" d="100"/>
          <a:sy n="102" d="100"/>
        </p:scale>
        <p:origin x="1864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6EBBA7-EBC6-FC4D-B1EE-7916F28F6B38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6F369D-759D-8748-85F9-A0F71CF5B9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8747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301FC-964C-6B42-9EDE-07685BD0A2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95E709-428B-4347-AA8A-364428E719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1F4A2-BB11-AF41-A20C-601BCBBD3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24F0DB-5BB8-904A-B5D9-0468B7E50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9B1A6-084F-3B47-9E5D-4F23C19A1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3972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9EE3F-8667-C745-B453-E9EFF22A7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3A2907-B54C-CD42-A639-50C7FF871F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20BE9-A1F2-794E-A106-0BBD21AB5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AAFF65-EF7B-FD42-A80B-B01BBDD29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0D0C7E-2C19-8B4E-B824-6E6F8A50B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71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84D880-51F2-B141-BA5A-B69244856E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D81D61-DCDB-C54C-B9B1-AA0252D198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6E589-118D-F646-AEB7-DC181DC3C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51201-39DD-0C47-8A8D-6BB49E5D9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DA34E6-5595-824F-9B9B-73050886C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429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86A02-7419-FA49-BDFC-ED8135FDB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F9C42D-A6D3-514C-AA75-967A2C974F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48602-941B-DC42-A983-8CDA31240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15C1D-EA9B-E049-BC43-61DC1616F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75585-E9D2-D54E-A236-9410524EF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3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B57415-54A6-7C48-8607-E89468BE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C78898-6759-D64D-97EB-DA5BE89B35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AA902-3DD0-554D-9E97-D655EB374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A7370E-37ED-0A45-94A4-DED3C1ADD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3A5C1-B995-BC44-9A65-9622753AF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0403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DFAA7-8EBD-1C47-A1AD-514AB923E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A7D27-952A-4C48-87A3-32FA5E4722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E048FA-81EB-E444-8135-95B9F52C03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7E097-EE3C-2047-A2D3-AF1C18BFDA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0A7ACC-14E3-8246-9A76-643BD369A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08B46B-4C05-7F4A-B344-50CC57680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35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E076A-D397-5D4B-B011-054FBC875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CC85FF-9FEB-4C44-88F1-3B9E13A32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AA22C0-5B87-1542-92D5-E255156C4E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BE79C7-9497-DE4F-984A-05AE3D2B91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CC325D-1D4B-3E47-8A8F-A69C94BD41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C256CF-7135-8044-BABC-EDDE17925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E5C041-3124-B44B-8DC8-753F326AEB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241E72-63DD-6C44-898F-B2406D9E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88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74EC6-4695-AD41-8614-D19690679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70F53-0365-3142-A040-640C8B5DF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755665-45E6-D143-822B-63DD46030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A5A398-CFE2-FA41-8B88-B1021EE04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5114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26DA29-CE29-8044-B9C9-1A84A457F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1DB3B1-7DE0-D149-8BA8-CCDF71757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ED39F9-EBFB-B34D-B9BD-F622E3C83C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744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5068E6-1688-9D4A-A20F-1A1217EAC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E9D3BD-DA85-484D-8B0A-6D5B7557DF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A8D842-64EE-124D-AE88-E3D5BF41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666320-F512-F643-8C13-C03228966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35353F-454C-9F45-B81D-3535315C8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C9CF0C-0254-BF4B-9F95-78BE9F2F9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664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E802B5-87A3-BC43-90B6-509668229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FCB414-3887-4E46-B4C4-753315502C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8832F9-45F2-2A4D-B153-B7467C2A89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7026C7-C014-154F-A1C3-8E628B876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F859BD-E67D-6D4B-A44B-9D8538AF7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6275DF-FA75-1746-8CC8-063ECD9F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770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CEBBF3-23D8-E640-A761-1C17173FD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D2F72-181D-DC48-A5A5-026A77750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14EE1-361A-2841-867A-6C33EAEE0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4BDB6-11EA-ED49-8E8C-02B331B85DF5}" type="datetimeFigureOut">
              <a:rPr lang="en-GB" smtClean="0"/>
              <a:t>27/07/2022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BFB88-400F-6343-B885-8941C37D2F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3720B3-DB01-1348-B9C9-E3F2741FD2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ABFA3-91AB-F440-8886-DA2AA7CF89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20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C405AE0C-019B-6049-963A-66BE1A6FDA3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17910188"/>
                  </p:ext>
                </p:extLst>
              </p:nvPr>
            </p:nvGraphicFramePr>
            <p:xfrm>
              <a:off x="0" y="0"/>
              <a:ext cx="12192000" cy="685846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32727">
                      <a:extLst>
                        <a:ext uri="{9D8B030D-6E8A-4147-A177-3AD203B41FA5}">
                          <a16:colId xmlns:a16="http://schemas.microsoft.com/office/drawing/2014/main" val="4250505542"/>
                        </a:ext>
                      </a:extLst>
                    </a:gridCol>
                    <a:gridCol w="7259273">
                      <a:extLst>
                        <a:ext uri="{9D8B030D-6E8A-4147-A177-3AD203B41FA5}">
                          <a16:colId xmlns:a16="http://schemas.microsoft.com/office/drawing/2014/main" val="141724990"/>
                        </a:ext>
                      </a:extLst>
                    </a:gridCol>
                  </a:tblGrid>
                  <a:tr h="45673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b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Forming and Solving Quadratics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0" i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Study the solution carefully and answer these questions.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4293820"/>
                      </a:ext>
                    </a:extLst>
                  </a:tr>
                  <a:tr h="1600317">
                    <a:tc rowSpan="4">
                      <a:txBody>
                        <a:bodyPr/>
                        <a:lstStyle/>
                        <a:p>
                          <a:pPr algn="l" defTabSz="374400"/>
                          <a:r>
                            <a:rPr lang="en-GB" sz="1800" b="1" i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   </a:t>
                          </a:r>
                          <a:r>
                            <a:rPr lang="en-GB" sz="1800" b="0" i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Toby has started this question correctly.</a:t>
                          </a:r>
                        </a:p>
                        <a:p>
                          <a:pPr defTabSz="374400"/>
                          <a:r>
                            <a:rPr lang="en-GB" sz="1200" b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 </a:t>
                          </a:r>
                          <a:endParaRPr lang="en-GB" sz="2400" b="1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pPr marL="0" marR="0" lvl="0" indent="0" algn="l" defTabSz="37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Q: </a:t>
                          </a:r>
                          <a:r>
                            <a:rPr lang="en-GB" sz="2400" b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	</a:t>
                          </a:r>
                          <a:r>
                            <a:rPr lang="en-GB" sz="1800" dirty="0"/>
                            <a:t>A right angled triangle has dimensions as shown below:</a:t>
                          </a:r>
                          <a:endParaRPr lang="en-GB" sz="1800" b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endParaRPr lang="en-GB" sz="1800" b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endParaRPr lang="en-GB" sz="1800" b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endParaRPr lang="en-GB" sz="1800" b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endParaRPr lang="en-GB" sz="1800" b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endParaRPr lang="en-GB" sz="1800" b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b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a) </a:t>
                          </a:r>
                          <a:r>
                            <a:rPr lang="en-GB" sz="1800" dirty="0"/>
                            <a:t>Show that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8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  <m:r>
                                <a:rPr lang="en-GB" sz="1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latin typeface="Cambria Math" panose="02040503050406030204" pitchFamily="18" charset="0"/>
                                </a:rPr>
                                <m:t>−7=0</m:t>
                              </m:r>
                            </m:oMath>
                          </a14:m>
                          <a:endParaRPr lang="en-GB" sz="1800" b="0" dirty="0">
                            <a:ln>
                              <a:noFill/>
                            </a:ln>
                            <a:solidFill>
                              <a:schemeClr val="dk1"/>
                            </a:solidFill>
                          </a:endParaRPr>
                        </a:p>
                        <a:p>
                          <a:pPr marL="0" marR="0" lvl="0" indent="0" algn="l" defTabSz="37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GB" sz="1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marL="0" marR="0" lvl="0" indent="0" algn="l" defTabSz="37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GB" sz="2400" b="1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 </a:t>
                          </a:r>
                          <a:r>
                            <a:rPr kumimoji="0" lang="en-GB" sz="2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+mn-lt"/>
                              <a:ea typeface="+mn-ea"/>
                              <a:cs typeface="+mn-cs"/>
                            </a:rPr>
                            <a:t>	</a:t>
                          </a:r>
                          <a:endParaRPr kumimoji="0" lang="en-GB" sz="18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+mn-lt"/>
                            <a:ea typeface="+mn-ea"/>
                            <a:cs typeface="+mn-cs"/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b="1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b="1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b="1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b="1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b="1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2400" b="1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b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b) </a:t>
                          </a:r>
                          <a:r>
                            <a:rPr lang="en-GB" sz="1800" dirty="0"/>
                            <a:t>Solve the quadratic equation and find the length of the longest side of the triangle.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1: </a:t>
                          </a:r>
                          <a:r>
                            <a:rPr lang="en-GB" sz="1800" dirty="0"/>
                            <a:t>How has Toby used that the triangle is right-angled in his solution?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dirty="0">
                            <a:latin typeface="Calibri" panose="020F0502020204030204" pitchFamily="34" charset="0"/>
                            <a:ea typeface="Cambria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039183532"/>
                      </a:ext>
                    </a:extLst>
                  </a:tr>
                  <a:tr h="1600317">
                    <a:tc vMerge="1">
                      <a:txBody>
                        <a:bodyPr/>
                        <a:lstStyle/>
                        <a:p>
                          <a:r>
                            <a:rPr lang="en-GB" sz="24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A: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2: </a:t>
                          </a:r>
                          <a:r>
                            <a:rPr lang="en-GB" sz="1800" dirty="0"/>
                            <a:t>Show how Toby could have calculated that </a:t>
                          </a:r>
                          <a:br>
                            <a:rPr lang="en-GB" sz="1800" b="0" i="1" dirty="0">
                              <a:latin typeface="Cambria Math" panose="02040503050406030204" pitchFamily="18" charset="0"/>
                            </a:rPr>
                          </a:b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GB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en-GB" sz="18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GB" sz="18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  <m:r>
                                          <a:rPr lang="en-GB" sz="1800" b="0" i="1" smtClean="0">
                                            <a:latin typeface="Cambria Math" panose="02040503050406030204" pitchFamily="18" charset="0"/>
                                          </a:rPr>
                                          <m:t>−2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en-GB" sz="1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sz="1800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en-GB" sz="18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GB" sz="1800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en-GB" sz="1800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GB" sz="1800" b="0" i="1" smtClean="0">
                                    <a:latin typeface="Cambria Math" panose="02040503050406030204" pitchFamily="18" charset="0"/>
                                  </a:rPr>
                                  <m:t>−4</m:t>
                                </m:r>
                                <m:r>
                                  <a:rPr lang="en-GB" sz="18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GB" sz="1800" b="0" i="1" smtClean="0">
                                    <a:latin typeface="Cambria Math" panose="02040503050406030204" pitchFamily="18" charset="0"/>
                                  </a:rPr>
                                  <m:t>+4</m:t>
                                </m:r>
                              </m:oMath>
                            </m:oMathPara>
                          </a14:m>
                          <a:endParaRPr lang="en-GB" sz="1800" dirty="0"/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1800" dirty="0">
                              <a:latin typeface="Calibri" panose="020F0502020204030204" pitchFamily="34" charset="0"/>
                              <a:ea typeface="Cambria" panose="02040503050406030204" pitchFamily="18" charset="0"/>
                              <a:cs typeface="Calibri" panose="020F0502020204030204" pitchFamily="34" charset="0"/>
                            </a:rPr>
                            <a:t> 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b="0" dirty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latin typeface="Calibri" panose="020F0502020204030204" pitchFamily="34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01795144"/>
                      </a:ext>
                    </a:extLst>
                  </a:tr>
                  <a:tr h="1600317"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3: </a:t>
                          </a:r>
                          <a:r>
                            <a:rPr lang="en-GB" sz="1800" dirty="0"/>
                            <a:t>Solve the equation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GB" sz="18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1800" b="0" i="1" smtClean="0">
                                  <a:latin typeface="Cambria Math" panose="02040503050406030204" pitchFamily="18" charset="0"/>
                                </a:rPr>
                                <m:t>−6</m:t>
                              </m:r>
                              <m:r>
                                <a:rPr lang="en-GB" sz="18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GB" sz="1800" b="0" i="1" smtClean="0">
                                  <a:latin typeface="Cambria Math" panose="02040503050406030204" pitchFamily="18" charset="0"/>
                                </a:rPr>
                                <m:t>−7=0</m:t>
                              </m:r>
                            </m:oMath>
                          </a14:m>
                          <a:r>
                            <a:rPr lang="en-GB" sz="1800" dirty="0"/>
                            <a:t> by factorising</a:t>
                          </a:r>
                          <a:r>
                            <a:rPr lang="en-GB" sz="1800" dirty="0"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.</a:t>
                          </a:r>
                          <a:endParaRPr lang="en-GB" sz="1800" dirty="0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082285301"/>
                      </a:ext>
                    </a:extLst>
                  </a:tr>
                  <a:tr h="1600317">
                    <a:tc vMerge="1">
                      <a:txBody>
                        <a:bodyPr/>
                        <a:lstStyle/>
                        <a:p>
                          <a:endParaRPr lang="en-GB" sz="2400" b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4: </a:t>
                          </a:r>
                          <a:r>
                            <a:rPr lang="en-GB" sz="1800" dirty="0"/>
                            <a:t>Finish Toby’s solution by finding the length of the triangle’s longest side.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42671769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C405AE0C-019B-6049-963A-66BE1A6FDA3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17910188"/>
                  </p:ext>
                </p:extLst>
              </p:nvPr>
            </p:nvGraphicFramePr>
            <p:xfrm>
              <a:off x="0" y="0"/>
              <a:ext cx="12192000" cy="685846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932727">
                      <a:extLst>
                        <a:ext uri="{9D8B030D-6E8A-4147-A177-3AD203B41FA5}">
                          <a16:colId xmlns:a16="http://schemas.microsoft.com/office/drawing/2014/main" val="4250505542"/>
                        </a:ext>
                      </a:extLst>
                    </a:gridCol>
                    <a:gridCol w="7259273">
                      <a:extLst>
                        <a:ext uri="{9D8B030D-6E8A-4147-A177-3AD203B41FA5}">
                          <a16:colId xmlns:a16="http://schemas.microsoft.com/office/drawing/2014/main" val="141724990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400" b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Forming and Solving Quadratics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8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1800" b="0" i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Study the solution carefully and answer these questions.</a:t>
                          </a:r>
                        </a:p>
                      </a:txBody>
                      <a:tcPr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4293820"/>
                      </a:ext>
                    </a:extLst>
                  </a:tr>
                  <a:tr h="1600317">
                    <a:tc rowSpan="4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t="-7921" r="-147938" b="-19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1: </a:t>
                          </a:r>
                          <a:r>
                            <a:rPr lang="en-GB" sz="1800" dirty="0"/>
                            <a:t>How has Toby used that the triangle is right-angled in his solution?</a:t>
                          </a:r>
                        </a:p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GB" sz="1800" dirty="0">
                            <a:latin typeface="Calibri" panose="020F0502020204030204" pitchFamily="34" charset="0"/>
                            <a:ea typeface="Cambria" panose="020405030504060302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039183532"/>
                      </a:ext>
                    </a:extLst>
                  </a:tr>
                  <a:tr h="1600317">
                    <a:tc vMerge="1">
                      <a:txBody>
                        <a:bodyPr/>
                        <a:lstStyle/>
                        <a:p>
                          <a:r>
                            <a:rPr lang="en-GB" sz="2400" b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</a:rPr>
                            <a:t>A: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7832" t="-130709" r="-350" b="-1992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01795144"/>
                      </a:ext>
                    </a:extLst>
                  </a:tr>
                  <a:tr h="1600317">
                    <a:tc vMerge="1">
                      <a:txBody>
                        <a:bodyPr/>
                        <a:lstStyle/>
                        <a:p>
                          <a:endParaRPr lang="en-GB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2"/>
                          <a:stretch>
                            <a:fillRect l="-67832" t="-232540" r="-350" b="-10079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82285301"/>
                      </a:ext>
                    </a:extLst>
                  </a:tr>
                  <a:tr h="1600317">
                    <a:tc vMerge="1">
                      <a:txBody>
                        <a:bodyPr/>
                        <a:lstStyle/>
                        <a:p>
                          <a:endParaRPr lang="en-GB" sz="2400" b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</a:endParaRP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solidFill>
                          <a:schemeClr val="bg1">
                            <a:lumMod val="95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GB" sz="2400" b="1" dirty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latin typeface="Calibri" panose="020F0502020204030204" pitchFamily="34" charset="0"/>
                              <a:cs typeface="Calibri" panose="020F0502020204030204" pitchFamily="34" charset="0"/>
                            </a:rPr>
                            <a:t>4: </a:t>
                          </a:r>
                          <a:r>
                            <a:rPr lang="en-GB" sz="1800" dirty="0"/>
                            <a:t>Finish Toby’s solution by finding the length of the triangle’s longest side.</a:t>
                          </a:r>
                        </a:p>
                      </a:txBody>
                      <a:tcPr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28575" cap="flat" cmpd="sng" algn="ctr">
                          <a:solidFill>
                            <a:schemeClr val="bg1">
                              <a:lumMod val="95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42671769"/>
                      </a:ext>
                    </a:extLst>
                  </a:tr>
                </a:tbl>
              </a:graphicData>
            </a:graphic>
          </p:graphicFrame>
        </mc:Fallback>
      </mc:AlternateContent>
      <p:grpSp>
        <p:nvGrpSpPr>
          <p:cNvPr id="19" name="Group 18">
            <a:extLst>
              <a:ext uri="{FF2B5EF4-FFF2-40B4-BE49-F238E27FC236}">
                <a16:creationId xmlns:a16="http://schemas.microsoft.com/office/drawing/2014/main" id="{04A3E056-8BCE-182B-46FF-A1C2F508364D}"/>
              </a:ext>
            </a:extLst>
          </p:cNvPr>
          <p:cNvGrpSpPr/>
          <p:nvPr/>
        </p:nvGrpSpPr>
        <p:grpSpPr>
          <a:xfrm>
            <a:off x="108488" y="493362"/>
            <a:ext cx="4794140" cy="687091"/>
            <a:chOff x="108488" y="1180453"/>
            <a:chExt cx="4794140" cy="687091"/>
          </a:xfrm>
        </p:grpSpPr>
        <p:pic>
          <p:nvPicPr>
            <p:cNvPr id="17" name="Graphic 16" descr="Badge Tick1 with solid fill">
              <a:extLst>
                <a:ext uri="{FF2B5EF4-FFF2-40B4-BE49-F238E27FC236}">
                  <a16:creationId xmlns:a16="http://schemas.microsoft.com/office/drawing/2014/main" id="{D23D0B31-321A-1ECA-3FB5-A02D2178E62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215537" y="1180453"/>
              <a:ext cx="687091" cy="687091"/>
            </a:xfrm>
            <a:prstGeom prst="rect">
              <a:avLst/>
            </a:prstGeom>
          </p:spPr>
        </p:pic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9F2ACC9-9D52-D1F9-38FE-480B9F62B87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8488" y="1523999"/>
              <a:ext cx="4231037" cy="0"/>
            </a:xfrm>
            <a:prstGeom prst="line">
              <a:avLst/>
            </a:prstGeom>
            <a:ln w="38100" cap="rnd">
              <a:solidFill>
                <a:schemeClr val="accent6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771B96E-9E64-3714-1349-455FD213726A}"/>
              </a:ext>
            </a:extLst>
          </p:cNvPr>
          <p:cNvGrpSpPr/>
          <p:nvPr/>
        </p:nvGrpSpPr>
        <p:grpSpPr>
          <a:xfrm>
            <a:off x="877909" y="1454435"/>
            <a:ext cx="4078009" cy="1348132"/>
            <a:chOff x="1001599" y="2017361"/>
            <a:chExt cx="3213938" cy="1062482"/>
          </a:xfrm>
        </p:grpSpPr>
        <p:sp>
          <p:nvSpPr>
            <p:cNvPr id="7" name="Right Triangle 6">
              <a:extLst>
                <a:ext uri="{FF2B5EF4-FFF2-40B4-BE49-F238E27FC236}">
                  <a16:creationId xmlns:a16="http://schemas.microsoft.com/office/drawing/2014/main" id="{5B7B1A87-E2D6-15EE-7A0F-3BB7F1EFD776}"/>
                </a:ext>
              </a:extLst>
            </p:cNvPr>
            <p:cNvSpPr/>
            <p:nvPr/>
          </p:nvSpPr>
          <p:spPr>
            <a:xfrm flipH="1">
              <a:off x="1001599" y="2017361"/>
              <a:ext cx="2172117" cy="771406"/>
            </a:xfrm>
            <a:prstGeom prst="rtTriangle">
              <a:avLst/>
            </a:prstGeom>
            <a:noFill/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19984" rtl="0" eaLnBrk="1" latinLnBrk="0" hangingPunct="1"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19984" algn="l" defTabSz="419984" rtl="0" eaLnBrk="1" latinLnBrk="0" hangingPunct="1"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39968" algn="l" defTabSz="419984" rtl="0" eaLnBrk="1" latinLnBrk="0" hangingPunct="1"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59952" algn="l" defTabSz="419984" rtl="0" eaLnBrk="1" latinLnBrk="0" hangingPunct="1"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679936" algn="l" defTabSz="419984" rtl="0" eaLnBrk="1" latinLnBrk="0" hangingPunct="1"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099920" algn="l" defTabSz="419984" rtl="0" eaLnBrk="1" latinLnBrk="0" hangingPunct="1"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519904" algn="l" defTabSz="419984" rtl="0" eaLnBrk="1" latinLnBrk="0" hangingPunct="1"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939887" algn="l" defTabSz="419984" rtl="0" eaLnBrk="1" latinLnBrk="0" hangingPunct="1"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359871" algn="l" defTabSz="419984" rtl="0" eaLnBrk="1" latinLnBrk="0" hangingPunct="1"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sz="200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A42DCAE-B38C-E724-082C-4CCA633A2325}"/>
                </a:ext>
              </a:extLst>
            </p:cNvPr>
            <p:cNvSpPr/>
            <p:nvPr/>
          </p:nvSpPr>
          <p:spPr>
            <a:xfrm>
              <a:off x="3030449" y="2642804"/>
              <a:ext cx="142101" cy="148867"/>
            </a:xfrm>
            <a:prstGeom prst="rect">
              <a:avLst/>
            </a:prstGeom>
            <a:noFill/>
            <a:ln w="19050" cap="flat" cmpd="sng" algn="ctr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19984" rtl="0" eaLnBrk="1" latinLnBrk="0" hangingPunct="1"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19984" algn="l" defTabSz="419984" rtl="0" eaLnBrk="1" latinLnBrk="0" hangingPunct="1"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839968" algn="l" defTabSz="419984" rtl="0" eaLnBrk="1" latinLnBrk="0" hangingPunct="1"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259952" algn="l" defTabSz="419984" rtl="0" eaLnBrk="1" latinLnBrk="0" hangingPunct="1"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679936" algn="l" defTabSz="419984" rtl="0" eaLnBrk="1" latinLnBrk="0" hangingPunct="1"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099920" algn="l" defTabSz="419984" rtl="0" eaLnBrk="1" latinLnBrk="0" hangingPunct="1"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519904" algn="l" defTabSz="419984" rtl="0" eaLnBrk="1" latinLnBrk="0" hangingPunct="1"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939887" algn="l" defTabSz="419984" rtl="0" eaLnBrk="1" latinLnBrk="0" hangingPunct="1"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359871" algn="l" defTabSz="419984" rtl="0" eaLnBrk="1" latinLnBrk="0" hangingPunct="1">
                <a:defRPr sz="1653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sz="200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6A074C95-4381-C1CB-7CD8-1473DFF8F0B8}"/>
                    </a:ext>
                  </a:extLst>
                </p:cNvPr>
                <p:cNvSpPr txBox="1"/>
                <p:nvPr/>
              </p:nvSpPr>
              <p:spPr>
                <a:xfrm>
                  <a:off x="1724472" y="2788767"/>
                  <a:ext cx="1075909" cy="29107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0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19984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839968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259952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679936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099920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519904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2939887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359871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GB" sz="1800" b="0" i="1" smtClean="0">
                                <a:latin typeface="Cambria Math" panose="02040503050406030204" pitchFamily="18" charset="0"/>
                              </a:rPr>
                              <m:t>+5</m:t>
                            </m:r>
                          </m:e>
                        </m:d>
                        <m:r>
                          <m:rPr>
                            <m:nor/>
                          </m:rPr>
                          <a:rPr lang="en-GB" sz="18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1800" b="0" i="0" smtClean="0">
                            <a:latin typeface="Cambria Math" panose="02040503050406030204" pitchFamily="18" charset="0"/>
                          </a:rPr>
                          <m:t>cm</m:t>
                        </m:r>
                      </m:oMath>
                    </m:oMathPara>
                  </a14:m>
                  <a:endParaRPr lang="en-GB" sz="1800" dirty="0"/>
                </a:p>
              </p:txBody>
            </p:sp>
          </mc:Choice>
          <mc:Fallback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6A074C95-4381-C1CB-7CD8-1473DFF8F0B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24472" y="2788767"/>
                  <a:ext cx="1075909" cy="291076"/>
                </a:xfrm>
                <a:prstGeom prst="rect">
                  <a:avLst/>
                </a:prstGeom>
                <a:blipFill>
                  <a:blip r:embed="rId5"/>
                  <a:stretch>
                    <a:fillRect b="-1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1DFA1BAD-4B2B-06F7-4E83-BD085002000C}"/>
                    </a:ext>
                  </a:extLst>
                </p:cNvPr>
                <p:cNvSpPr txBox="1"/>
                <p:nvPr/>
              </p:nvSpPr>
              <p:spPr>
                <a:xfrm>
                  <a:off x="3139628" y="2265249"/>
                  <a:ext cx="1075909" cy="29107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0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19984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839968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259952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679936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099920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519904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2939887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359871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GB" sz="1800" b="0" i="1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e>
                        </m:d>
                        <m:r>
                          <m:rPr>
                            <m:nor/>
                          </m:rPr>
                          <a:rPr lang="en-GB" sz="18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1800" b="0" i="0" smtClean="0">
                            <a:latin typeface="Cambria Math" panose="02040503050406030204" pitchFamily="18" charset="0"/>
                          </a:rPr>
                          <m:t>cm</m:t>
                        </m:r>
                      </m:oMath>
                    </m:oMathPara>
                  </a14:m>
                  <a:endParaRPr lang="en-GB" sz="1800" dirty="0"/>
                </a:p>
              </p:txBody>
            </p:sp>
          </mc:Choice>
          <mc:Fallback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1DFA1BAD-4B2B-06F7-4E83-BD085002000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39628" y="2265249"/>
                  <a:ext cx="1075909" cy="291076"/>
                </a:xfrm>
                <a:prstGeom prst="rect">
                  <a:avLst/>
                </a:prstGeom>
                <a:blipFill>
                  <a:blip r:embed="rId6"/>
                  <a:stretch>
                    <a:fillRect b="-1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03F840E1-1F90-FC95-A220-E78886A8FD2F}"/>
                    </a:ext>
                  </a:extLst>
                </p:cNvPr>
                <p:cNvSpPr txBox="1"/>
                <p:nvPr/>
              </p:nvSpPr>
              <p:spPr>
                <a:xfrm>
                  <a:off x="1433222" y="2038351"/>
                  <a:ext cx="1075909" cy="29107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>
                  <a:defPPr>
                    <a:defRPr lang="en-US"/>
                  </a:defPPr>
                  <a:lvl1pPr marL="0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19984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839968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259952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679936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099920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519904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2939887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359871" algn="l" defTabSz="419984" rtl="0" eaLnBrk="1" latinLnBrk="0" hangingPunct="1">
                    <a:defRPr sz="1653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1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18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GB" sz="1800" b="0" i="1" smtClean="0">
                                <a:latin typeface="Cambria Math" panose="02040503050406030204" pitchFamily="18" charset="0"/>
                              </a:rPr>
                              <m:t>+6</m:t>
                            </m:r>
                          </m:e>
                        </m:d>
                        <m:r>
                          <m:rPr>
                            <m:nor/>
                          </m:rPr>
                          <a:rPr lang="en-GB" sz="1800" b="0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1800" b="0" i="0" smtClean="0">
                            <a:latin typeface="Cambria Math" panose="02040503050406030204" pitchFamily="18" charset="0"/>
                          </a:rPr>
                          <m:t>cm</m:t>
                        </m:r>
                      </m:oMath>
                    </m:oMathPara>
                  </a14:m>
                  <a:endParaRPr lang="en-GB" sz="1800" dirty="0"/>
                </a:p>
              </p:txBody>
            </p:sp>
          </mc:Choice>
          <mc:Fallback>
            <p:sp>
              <p:nvSpPr>
                <p:cNvPr id="12" name="TextBox 11">
                  <a:extLst>
                    <a:ext uri="{FF2B5EF4-FFF2-40B4-BE49-F238E27FC236}">
                      <a16:creationId xmlns:a16="http://schemas.microsoft.com/office/drawing/2014/main" id="{03F840E1-1F90-FC95-A220-E78886A8FD2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3222" y="2038351"/>
                  <a:ext cx="1075909" cy="291076"/>
                </a:xfrm>
                <a:prstGeom prst="rect">
                  <a:avLst/>
                </a:prstGeom>
                <a:blipFill>
                  <a:blip r:embed="rId7"/>
                  <a:stretch>
                    <a:fillRect b="-1666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14" name="Picture 13" descr="Text, letter&#10;&#10;Description automatically generated">
            <a:extLst>
              <a:ext uri="{FF2B5EF4-FFF2-40B4-BE49-F238E27FC236}">
                <a16:creationId xmlns:a16="http://schemas.microsoft.com/office/drawing/2014/main" id="{FC5DE808-3809-9B25-EF85-58E05698E563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15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372" t="36299" b="28233"/>
          <a:stretch/>
        </p:blipFill>
        <p:spPr>
          <a:xfrm>
            <a:off x="108200" y="3386980"/>
            <a:ext cx="4564008" cy="2355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86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2316</TotalTime>
  <Words>134</Words>
  <Application>Microsoft Macintosh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5</cp:revision>
  <dcterms:created xsi:type="dcterms:W3CDTF">2022-04-06T12:13:52Z</dcterms:created>
  <dcterms:modified xsi:type="dcterms:W3CDTF">2022-07-27T23:15:12Z</dcterms:modified>
</cp:coreProperties>
</file>