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7" r:id="rId2"/>
  </p:sldMasterIdLst>
  <p:notesMasterIdLst>
    <p:notesMasterId r:id="rId29"/>
  </p:notesMasterIdLst>
  <p:handoutMasterIdLst>
    <p:handoutMasterId r:id="rId30"/>
  </p:handoutMasterIdLst>
  <p:sldIdLst>
    <p:sldId id="316" r:id="rId3"/>
    <p:sldId id="279" r:id="rId4"/>
    <p:sldId id="317" r:id="rId5"/>
    <p:sldId id="324" r:id="rId6"/>
    <p:sldId id="325" r:id="rId7"/>
    <p:sldId id="326" r:id="rId8"/>
    <p:sldId id="318" r:id="rId9"/>
    <p:sldId id="327" r:id="rId10"/>
    <p:sldId id="319" r:id="rId11"/>
    <p:sldId id="320" r:id="rId12"/>
    <p:sldId id="321" r:id="rId13"/>
    <p:sldId id="322" r:id="rId14"/>
    <p:sldId id="323" r:id="rId15"/>
    <p:sldId id="328" r:id="rId16"/>
    <p:sldId id="332" r:id="rId17"/>
    <p:sldId id="330" r:id="rId18"/>
    <p:sldId id="331" r:id="rId19"/>
    <p:sldId id="256" r:id="rId20"/>
    <p:sldId id="262" r:id="rId21"/>
    <p:sldId id="329" r:id="rId22"/>
    <p:sldId id="257" r:id="rId23"/>
    <p:sldId id="258" r:id="rId24"/>
    <p:sldId id="259" r:id="rId25"/>
    <p:sldId id="260" r:id="rId26"/>
    <p:sldId id="261" r:id="rId27"/>
    <p:sldId id="33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2C"/>
    <a:srgbClr val="007F3A"/>
    <a:srgbClr val="D9EBE5"/>
    <a:srgbClr val="525354"/>
    <a:srgbClr val="727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0"/>
    <p:restoredTop sz="95379"/>
  </p:normalViewPr>
  <p:slideViewPr>
    <p:cSldViewPr snapToGrid="0" snapToObjects="1">
      <p:cViewPr>
        <p:scale>
          <a:sx n="114" d="100"/>
          <a:sy n="114" d="100"/>
        </p:scale>
        <p:origin x="800" y="5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28" d="100"/>
          <a:sy n="128" d="100"/>
        </p:scale>
        <p:origin x="42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77E604-4566-F349-B015-633281DA35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EE10EF-1983-2443-AB92-F52CA96A84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C03DB-277B-F04D-8B46-DA9B715806A9}" type="datetimeFigureOut">
              <a:rPr lang="en-GB" smtClean="0"/>
              <a:t>07/06/2026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ECCD05-52E9-7F4E-AA10-677945DCE6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5FA3B-F1D2-D542-B7D0-53EF8840C6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D1896-BD88-5A46-B749-08926D128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943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CB722-F5D9-4740-9827-A0CAD428721E}" type="datetimeFigureOut">
              <a:rPr lang="en-GB" smtClean="0"/>
              <a:t>07/06/2026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5E734-D1C8-944B-BBCF-08E8F26BE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889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3DBE6-248F-4DF1-8D37-46F3B73DC9D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973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kshancock.co.uk</a:t>
            </a:r>
            <a:r>
              <a:rPr lang="en-GB" dirty="0"/>
              <a:t>/</a:t>
            </a:r>
            <a:r>
              <a:rPr lang="en-GB" dirty="0" err="1"/>
              <a:t>lessonresources.html#ratioScaling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E734-D1C8-944B-BBCF-08E8F26BEBB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59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7481C-9564-78D1-9C29-E1415DC4D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E7FAED-2A4E-7C26-462D-0218A4A0F1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BA07A1-E732-BC05-A7DE-7F26F3231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3A8F9-9D7F-E36A-BBC4-F19C6FB85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43DBE6-248F-4DF1-8D37-46F3B73DC9D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92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alf-frame 6">
            <a:extLst>
              <a:ext uri="{FF2B5EF4-FFF2-40B4-BE49-F238E27FC236}">
                <a16:creationId xmlns:a16="http://schemas.microsoft.com/office/drawing/2014/main" id="{B85CB996-A7CA-B441-87A2-036A6FD95850}"/>
              </a:ext>
            </a:extLst>
          </p:cNvPr>
          <p:cNvSpPr/>
          <p:nvPr userDrawn="1"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</a:endParaRPr>
          </a:p>
        </p:txBody>
      </p:sp>
      <p:sp>
        <p:nvSpPr>
          <p:cNvPr id="8" name="Half-frame 7">
            <a:extLst>
              <a:ext uri="{FF2B5EF4-FFF2-40B4-BE49-F238E27FC236}">
                <a16:creationId xmlns:a16="http://schemas.microsoft.com/office/drawing/2014/main" id="{E1F8CDB2-CC46-8F43-85AC-587B64AAA38A}"/>
              </a:ext>
            </a:extLst>
          </p:cNvPr>
          <p:cNvSpPr/>
          <p:nvPr userDrawn="1"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406F0E6-61E0-B54E-878A-9AC19F7BEDA2}"/>
              </a:ext>
            </a:extLst>
          </p:cNvPr>
          <p:cNvGrpSpPr/>
          <p:nvPr userDrawn="1"/>
        </p:nvGrpSpPr>
        <p:grpSpPr>
          <a:xfrm>
            <a:off x="11461615" y="95276"/>
            <a:ext cx="615950" cy="631529"/>
            <a:chOff x="11468100" y="108246"/>
            <a:chExt cx="615950" cy="631529"/>
          </a:xfrm>
        </p:grpSpPr>
        <p:pic>
          <p:nvPicPr>
            <p:cNvPr id="10" name="Graphic 9" descr="Alterations &amp; Tailoring outline">
              <a:extLst>
                <a:ext uri="{FF2B5EF4-FFF2-40B4-BE49-F238E27FC236}">
                  <a16:creationId xmlns:a16="http://schemas.microsoft.com/office/drawing/2014/main" id="{C0E2D3BF-97D2-F248-AF40-20CD5664F7E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1473541" y="108246"/>
              <a:ext cx="587829" cy="587829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69E41F2-D5AF-8348-9380-C08B4462416E}"/>
                </a:ext>
              </a:extLst>
            </p:cNvPr>
            <p:cNvSpPr/>
            <p:nvPr/>
          </p:nvSpPr>
          <p:spPr>
            <a:xfrm>
              <a:off x="11468100" y="123825"/>
              <a:ext cx="615950" cy="6159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DF35908-52AC-1948-859A-0BCF673CE791}"/>
              </a:ext>
            </a:extLst>
          </p:cNvPr>
          <p:cNvSpPr/>
          <p:nvPr userDrawn="1"/>
        </p:nvSpPr>
        <p:spPr>
          <a:xfrm>
            <a:off x="8423565" y="6446983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dirty="0">
                <a:solidFill>
                  <a:schemeClr val="bg2"/>
                </a:solidFill>
              </a:rPr>
              <a:t>@nathanday314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2EC418-C4BE-284A-93B4-EDD58886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7883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6000" b="1"/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9874285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3D24D-702C-AF11-509F-80338F165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8F79F-589B-E0DB-8BDA-44B4C5B8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CEFA-2AD3-BB42-9F1C-287A4B0C31D9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8231E0-2BE0-1868-8B12-965BB488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4B861-012E-75C8-8559-78E0A1789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93BE-EB96-8F40-A25C-D52C7160F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61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A7E451-EF9B-0121-0844-C2E397FCF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CEFA-2AD3-BB42-9F1C-287A4B0C31D9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C318A8-FCFF-02E5-77DB-5B98596A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9026D-40E3-2D24-0C46-683B984B7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93BE-EB96-8F40-A25C-D52C7160F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8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F9E8-62B5-D940-159B-F19095A96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589DB-873E-2F29-CA78-C2BF87945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A824B-546B-BEB0-8B85-580063B68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0D19C-486E-896E-AA74-0D3CBED0D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CEFA-2AD3-BB42-9F1C-287A4B0C31D9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42F8F-0767-8FEB-F766-22D50031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C2CE6-96A1-A0F9-39B2-D375F655A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93BE-EB96-8F40-A25C-D52C7160F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06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24B4D-4F2E-ED1B-E606-7E133BD36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5FE3B2-CD2F-0B85-6100-3C908A7A69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CE224-D17D-65FD-894F-AB38FBE6D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A4702-D158-0946-6E2E-518D9D13B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CEFA-2AD3-BB42-9F1C-287A4B0C31D9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39DB2C-40A5-9F73-97D1-3A3450B2C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8F8D1-AA55-6BE6-8597-50E223E56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93BE-EB96-8F40-A25C-D52C7160F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040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D5060-6280-B132-5A20-E5028D8D0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EEA153-E10F-6065-DA07-50EEDDA64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37AE6-A005-470F-DDD8-06786C6AA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CEFA-2AD3-BB42-9F1C-287A4B0C31D9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7AD09-877F-5CF7-A160-EB1A1992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9D28E-E1B2-545C-E85C-D09A415A1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93BE-EB96-8F40-A25C-D52C7160F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719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6BBC50-11C5-2407-D91C-12FAB716F7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6B4ADF-63EB-FA6F-3D49-9186DEF03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78B20-EFD3-296E-E000-FFBF5AFA2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CEFA-2AD3-BB42-9F1C-287A4B0C31D9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C4B13-E8C5-1CE1-FD20-DBDA58571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0B5E0-4C93-0CE7-34FB-4F4A6FAF5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93BE-EB96-8F40-A25C-D52C7160F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28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E722BC-3638-454D-8AC7-23D1772250C6}"/>
              </a:ext>
            </a:extLst>
          </p:cNvPr>
          <p:cNvSpPr/>
          <p:nvPr userDrawn="1"/>
        </p:nvSpPr>
        <p:spPr>
          <a:xfrm>
            <a:off x="8423565" y="6446983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5" name="Picture 4" descr="A blue shield with leaves and a branch&#10;&#10;AI-generated content may be incorrect.">
            <a:extLst>
              <a:ext uri="{FF2B5EF4-FFF2-40B4-BE49-F238E27FC236}">
                <a16:creationId xmlns:a16="http://schemas.microsoft.com/office/drawing/2014/main" id="{5B4E26EA-894D-EC24-40D6-1F8527576E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0566" y="23904"/>
            <a:ext cx="695184" cy="695184"/>
          </a:xfrm>
          <a:prstGeom prst="rect">
            <a:avLst/>
          </a:prstGeom>
        </p:spPr>
      </p:pic>
      <p:pic>
        <p:nvPicPr>
          <p:cNvPr id="4" name="Picture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FBB74655-8797-B427-89CA-DBD046A8AF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1103" y="-150202"/>
            <a:ext cx="1871861" cy="94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00043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896278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-Off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-frame 5">
            <a:extLst>
              <a:ext uri="{FF2B5EF4-FFF2-40B4-BE49-F238E27FC236}">
                <a16:creationId xmlns:a16="http://schemas.microsoft.com/office/drawing/2014/main" id="{AF547E31-B173-5141-9B5A-EC1326741D5A}"/>
              </a:ext>
            </a:extLst>
          </p:cNvPr>
          <p:cNvSpPr/>
          <p:nvPr userDrawn="1"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E387D3-E798-1641-B0C5-37ABD30F660A}"/>
              </a:ext>
            </a:extLst>
          </p:cNvPr>
          <p:cNvGrpSpPr/>
          <p:nvPr userDrawn="1"/>
        </p:nvGrpSpPr>
        <p:grpSpPr>
          <a:xfrm>
            <a:off x="11461615" y="95276"/>
            <a:ext cx="615950" cy="631529"/>
            <a:chOff x="11461615" y="95276"/>
            <a:chExt cx="615950" cy="63152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E9861C3-EDC0-614F-8C4D-D1136B4E41CB}"/>
                </a:ext>
              </a:extLst>
            </p:cNvPr>
            <p:cNvSpPr/>
            <p:nvPr/>
          </p:nvSpPr>
          <p:spPr>
            <a:xfrm>
              <a:off x="11461615" y="110855"/>
              <a:ext cx="615950" cy="6159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Graphic 7" descr="Alterations &amp; Tailoring outline">
              <a:extLst>
                <a:ext uri="{FF2B5EF4-FFF2-40B4-BE49-F238E27FC236}">
                  <a16:creationId xmlns:a16="http://schemas.microsoft.com/office/drawing/2014/main" id="{F6ACB839-002A-3F47-859B-5727A4ED819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1467056" y="95276"/>
              <a:ext cx="587829" cy="587829"/>
            </a:xfrm>
            <a:prstGeom prst="rect">
              <a:avLst/>
            </a:prstGeom>
          </p:spPr>
        </p:pic>
      </p:grpSp>
      <p:sp>
        <p:nvSpPr>
          <p:cNvPr id="13" name="Half-frame 12">
            <a:extLst>
              <a:ext uri="{FF2B5EF4-FFF2-40B4-BE49-F238E27FC236}">
                <a16:creationId xmlns:a16="http://schemas.microsoft.com/office/drawing/2014/main" id="{1F7C039C-5E55-8D4C-871C-A55C467AE9F1}"/>
              </a:ext>
            </a:extLst>
          </p:cNvPr>
          <p:cNvSpPr/>
          <p:nvPr userDrawn="1"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InterwovenMaths.com</a:t>
            </a:r>
          </a:p>
        </p:txBody>
      </p:sp>
    </p:spTree>
    <p:extLst>
      <p:ext uri="{BB962C8B-B14F-4D97-AF65-F5344CB8AC3E}">
        <p14:creationId xmlns:p14="http://schemas.microsoft.com/office/powerpoint/2010/main" val="301611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00083-CA22-6E60-CBC9-717D425EA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41B433-171A-A659-9AA5-189714335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7441A-FEBA-5852-E3FF-B8F4503F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CEFA-2AD3-BB42-9F1C-287A4B0C31D9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6FE15-E95A-5459-5AB8-7481EE854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1F73D-90DE-8063-003F-3195C1BC4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93BE-EB96-8F40-A25C-D52C7160F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80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DFEC-3269-B0CD-7B06-F5189C13A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C9087-7A7C-2E08-7967-CC8B2E082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AD23-C7BF-C72A-A688-0CBC1267C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CEFA-2AD3-BB42-9F1C-287A4B0C31D9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15FE1-2E43-6289-5B4A-048ECF40F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3EE51-AA3B-0B2E-57F0-CEF9AC50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93BE-EB96-8F40-A25C-D52C7160F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98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55FB-D456-049F-2C4B-60C651A63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7D543-AF27-4CEC-AC21-A2D8FCC64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7F554-DABE-E2FF-9A65-8DFE5006D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CEFA-2AD3-BB42-9F1C-287A4B0C31D9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0B432-6F48-F384-6EED-AE332FFA6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82A31-0A53-06C1-2E4F-125BC562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93BE-EB96-8F40-A25C-D52C7160F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2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B9C0F-BAD1-D7A1-922C-C0B141A32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91FD3-3BFD-E94C-83D8-EE3153F57F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0F062F-1E75-998C-7ED4-D3BC2E8FF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DECEF-E5B1-291A-A2B2-70A34A0E9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CEFA-2AD3-BB42-9F1C-287A4B0C31D9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55166-E0BE-D9D0-4D57-3BBBB3A8F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0BFAF-E1C3-6A7D-4A85-D1372FD17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93BE-EB96-8F40-A25C-D52C7160F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88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A1D56-C2BC-35F9-90F5-9A366C9C0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6D408-7D1E-549F-94FF-86CF6DE44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823D57-808A-10B6-62F1-8DB1D81EF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BEA10A-98A0-EFC6-E727-D03597E1C0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76B7D5-5BB7-4A71-BD2A-57201BFF3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BE22B2-303D-78C3-2879-28345290D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CEFA-2AD3-BB42-9F1C-287A4B0C31D9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52ED2C-0136-BE9E-0A94-581B00E08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CD207D-0017-5B88-FEB2-FE806A43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93BE-EB96-8F40-A25C-D52C7160F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44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514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75" r:id="rId3"/>
    <p:sldLayoutId id="2147483676" r:id="rId4"/>
  </p:sldLayoutIdLst>
  <p:transition spd="slow">
    <p:wipe dir="r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96392F-8865-3643-06E3-C985E0532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F3BB3-83DE-73F1-EA9A-67704AA72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E6553-510F-BF71-47E7-0982845B3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BCEFA-2AD3-BB42-9F1C-287A4B0C31D9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613A9-0ED8-AF09-31C6-596BF34AE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E3176-A31F-DF4D-5FFE-D688347BB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493BE-EB96-8F40-A25C-D52C7160F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9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-frame 7">
            <a:extLst>
              <a:ext uri="{FF2B5EF4-FFF2-40B4-BE49-F238E27FC236}">
                <a16:creationId xmlns:a16="http://schemas.microsoft.com/office/drawing/2014/main" id="{A2C799EC-64D6-D748-BF79-FBF69636F097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Introductions</a:t>
            </a:r>
          </a:p>
        </p:txBody>
      </p:sp>
      <p:sp>
        <p:nvSpPr>
          <p:cNvPr id="9" name="Half-frame 8">
            <a:extLst>
              <a:ext uri="{FF2B5EF4-FFF2-40B4-BE49-F238E27FC236}">
                <a16:creationId xmlns:a16="http://schemas.microsoft.com/office/drawing/2014/main" id="{843F8DC8-F008-7A4D-B3BD-5805D2BAC92A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9960C6-FB52-B013-EF7C-221FE54D50A6}"/>
              </a:ext>
            </a:extLst>
          </p:cNvPr>
          <p:cNvSpPr txBox="1"/>
          <p:nvPr/>
        </p:nvSpPr>
        <p:spPr>
          <a:xfrm>
            <a:off x="3398050" y="1779357"/>
            <a:ext cx="5395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2"/>
                </a:solidFill>
              </a:rPr>
              <a:t>Ratio Scaling</a:t>
            </a:r>
            <a:endParaRPr lang="en-GB" sz="7200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BEF783-FEC5-410F-FD75-45072AEA31E5}"/>
              </a:ext>
            </a:extLst>
          </p:cNvPr>
          <p:cNvCxnSpPr>
            <a:cxnSpLocks/>
          </p:cNvCxnSpPr>
          <p:nvPr/>
        </p:nvCxnSpPr>
        <p:spPr>
          <a:xfrm>
            <a:off x="3939941" y="3818724"/>
            <a:ext cx="43121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711B64F-0ED6-5881-35C6-E14A82DDD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253463"/>
              </p:ext>
            </p:extLst>
          </p:nvPr>
        </p:nvGraphicFramePr>
        <p:xfrm>
          <a:off x="1404939" y="3948524"/>
          <a:ext cx="9382123" cy="13807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8995">
                  <a:extLst>
                    <a:ext uri="{9D8B030D-6E8A-4147-A177-3AD203B41FA5}">
                      <a16:colId xmlns:a16="http://schemas.microsoft.com/office/drawing/2014/main" val="3950113178"/>
                    </a:ext>
                  </a:extLst>
                </a:gridCol>
                <a:gridCol w="3404133">
                  <a:extLst>
                    <a:ext uri="{9D8B030D-6E8A-4147-A177-3AD203B41FA5}">
                      <a16:colId xmlns:a16="http://schemas.microsoft.com/office/drawing/2014/main" val="234273295"/>
                    </a:ext>
                  </a:extLst>
                </a:gridCol>
                <a:gridCol w="2988995">
                  <a:extLst>
                    <a:ext uri="{9D8B030D-6E8A-4147-A177-3AD203B41FA5}">
                      <a16:colId xmlns:a16="http://schemas.microsoft.com/office/drawing/2014/main" val="3264139227"/>
                    </a:ext>
                  </a:extLst>
                </a:gridCol>
              </a:tblGrid>
              <a:tr h="932014">
                <a:tc gridSpan="3"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bg2"/>
                          </a:solidFill>
                        </a:rPr>
                        <a:t>Nathan Day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437673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accent1"/>
                          </a:solidFill>
                        </a:rPr>
                        <a:t>@</a:t>
                      </a:r>
                      <a:r>
                        <a:rPr lang="en-GB" sz="2000" b="0" dirty="0" err="1">
                          <a:solidFill>
                            <a:schemeClr val="accent1"/>
                          </a:solidFill>
                        </a:rPr>
                        <a:t>nathanday.bsky.social</a:t>
                      </a:r>
                      <a:endParaRPr lang="en-GB" sz="2000" b="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err="1">
                          <a:solidFill>
                            <a:schemeClr val="accent1"/>
                          </a:solidFill>
                        </a:rPr>
                        <a:t>n.day@not.gdst.net</a:t>
                      </a:r>
                      <a:endParaRPr lang="en-GB" sz="2000" b="0" dirty="0">
                        <a:solidFill>
                          <a:schemeClr val="accent1"/>
                        </a:solidFill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err="1">
                          <a:solidFill>
                            <a:schemeClr val="accent1"/>
                          </a:solidFill>
                        </a:rPr>
                        <a:t>interwovenmaths.com</a:t>
                      </a:r>
                      <a:endParaRPr lang="en-GB" sz="2000" b="0" dirty="0">
                        <a:solidFill>
                          <a:schemeClr val="accent1"/>
                        </a:solidFill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778462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35AD21E-BA7C-2B44-F254-31170D91D0AC}"/>
              </a:ext>
            </a:extLst>
          </p:cNvPr>
          <p:cNvSpPr txBox="1"/>
          <p:nvPr/>
        </p:nvSpPr>
        <p:spPr>
          <a:xfrm>
            <a:off x="1746871" y="2866277"/>
            <a:ext cx="86982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 err="1">
                <a:solidFill>
                  <a:schemeClr val="bg2"/>
                </a:solidFill>
              </a:rPr>
              <a:t>interwovenmaths.com</a:t>
            </a:r>
            <a:r>
              <a:rPr lang="en-GB" sz="4400" b="1" dirty="0">
                <a:solidFill>
                  <a:schemeClr val="bg2"/>
                </a:solidFill>
              </a:rPr>
              <a:t>/gdst2</a:t>
            </a:r>
            <a:endParaRPr lang="en-GB" sz="4400" b="1" dirty="0">
              <a:solidFill>
                <a:schemeClr val="bg2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64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DF52D-4B06-E950-1819-24BECED2F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6F0236D3-D1A8-A70C-8F4A-B07575404876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Simple Scaling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2472660C-BD9C-5B91-19ED-238452330831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F2A98BAD-09A1-284E-5590-5667487BE7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" r="328" b="1190"/>
          <a:stretch>
            <a:fillRect/>
          </a:stretch>
        </p:blipFill>
        <p:spPr bwMode="auto">
          <a:xfrm>
            <a:off x="1780445" y="552912"/>
            <a:ext cx="8631109" cy="575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88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D4870-AD10-2A27-5F75-C508D688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E4250797-0FC0-1F6C-ABE3-34C2D0AC5B76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Ratio Scaling in other contexts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A40A2A7E-DC9F-6269-323C-A60EC02052D8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FCAC63-D9EA-3034-8F01-706DC23B20EC}"/>
              </a:ext>
            </a:extLst>
          </p:cNvPr>
          <p:cNvSpPr txBox="1"/>
          <p:nvPr/>
        </p:nvSpPr>
        <p:spPr>
          <a:xfrm>
            <a:off x="3410873" y="483872"/>
            <a:ext cx="5370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chemeClr val="bg2"/>
                </a:solidFill>
              </a:rPr>
              <a:t>Speed, Distance, Time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214AD4-4C83-B276-0CE0-80F5B6ADB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98" y="1447279"/>
            <a:ext cx="11678804" cy="272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2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11162-68BE-78D9-3CD4-CEFB47BEE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59858874-63A6-E02A-D7FC-A09DD1757573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Ratio Scaling in other contexts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4843306F-B7AF-7FB2-3890-F64598EDC1DA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10D9C1-4CFF-38FC-6008-901F7FFBF49B}"/>
              </a:ext>
            </a:extLst>
          </p:cNvPr>
          <p:cNvSpPr txBox="1"/>
          <p:nvPr/>
        </p:nvSpPr>
        <p:spPr>
          <a:xfrm>
            <a:off x="3410874" y="483872"/>
            <a:ext cx="5370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chemeClr val="bg2"/>
                </a:solidFill>
              </a:rPr>
              <a:t>Density, Mass, Volume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62A94D-AB38-2654-23CB-E1F497231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93" y="1406817"/>
            <a:ext cx="11816309" cy="301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10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842F5-D04F-BA28-7251-B17CC4C9A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4AD2DD1A-F00A-8A68-BDA6-15C0F28D6048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Ratio Scaling in other contexts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D0CFC2D0-D3DF-235C-BB5C-C9965FAD9F58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503A70-06ED-CFBE-4E94-9EC1851D38BF}"/>
              </a:ext>
            </a:extLst>
          </p:cNvPr>
          <p:cNvSpPr txBox="1"/>
          <p:nvPr/>
        </p:nvSpPr>
        <p:spPr>
          <a:xfrm>
            <a:off x="2240329" y="538224"/>
            <a:ext cx="77113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chemeClr val="bg2"/>
                </a:solidFill>
              </a:rPr>
              <a:t>Pressure? Gradient? Probability?</a:t>
            </a:r>
          </a:p>
        </p:txBody>
      </p:sp>
    </p:spTree>
    <p:extLst>
      <p:ext uri="{BB962C8B-B14F-4D97-AF65-F5344CB8AC3E}">
        <p14:creationId xmlns:p14="http://schemas.microsoft.com/office/powerpoint/2010/main" val="92230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29FBD-BD87-B544-8711-757754181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96891477-E1C4-1C59-A4A9-793CB14AD634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Other Questions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7E36E464-3FE1-EB38-84B6-413D746356FF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0CC1DE31-7CFC-2CE0-4F81-301199B14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60" y="1743497"/>
            <a:ext cx="4777092" cy="337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">
            <a:extLst>
              <a:ext uri="{FF2B5EF4-FFF2-40B4-BE49-F238E27FC236}">
                <a16:creationId xmlns:a16="http://schemas.microsoft.com/office/drawing/2014/main" id="{90C3095B-90A6-8194-591B-CBC0C0A58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452" y="1743497"/>
            <a:ext cx="6142187" cy="337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505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0B9EE-78F9-92F5-926F-F041FF04E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A29FA8BB-8F76-09BE-A2A8-4191AB13CF47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Other Questions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6C9705ED-C563-0EF9-A7AA-FC82145DA377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pic>
        <p:nvPicPr>
          <p:cNvPr id="15362" name="Picture 2" descr="Image">
            <a:extLst>
              <a:ext uri="{FF2B5EF4-FFF2-40B4-BE49-F238E27FC236}">
                <a16:creationId xmlns:a16="http://schemas.microsoft.com/office/drawing/2014/main" id="{AF12E37D-6135-3489-93DE-865210E4A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08" y="573438"/>
            <a:ext cx="8285584" cy="309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age">
            <a:extLst>
              <a:ext uri="{FF2B5EF4-FFF2-40B4-BE49-F238E27FC236}">
                <a16:creationId xmlns:a16="http://schemas.microsoft.com/office/drawing/2014/main" id="{C2A7EE9C-13AE-B85B-9254-AD7DC1F53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833" y="3672980"/>
            <a:ext cx="7022841" cy="26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30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A3D9F-339E-55BB-29C3-61F2D37DC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044D0C8E-9C23-F366-FEBA-82E5044E5668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Other Questions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5D8A1011-369C-829C-2A53-5EDA4D61657C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pic>
        <p:nvPicPr>
          <p:cNvPr id="3078" name="Picture 6" descr="Image">
            <a:extLst>
              <a:ext uri="{FF2B5EF4-FFF2-40B4-BE49-F238E27FC236}">
                <a16:creationId xmlns:a16="http://schemas.microsoft.com/office/drawing/2014/main" id="{751C2FAF-E5A0-9493-F809-6DFD54A221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99" b="54615"/>
          <a:stretch>
            <a:fillRect/>
          </a:stretch>
        </p:blipFill>
        <p:spPr bwMode="auto">
          <a:xfrm>
            <a:off x="295293" y="498049"/>
            <a:ext cx="8696307" cy="382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39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48E60-CCB2-A9FA-8129-C85DDD50F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1EADAD6F-E509-033F-4273-991847E733E1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Other Questions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6E3B66F0-8193-0BE8-095F-DEADA411B9B6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pic>
        <p:nvPicPr>
          <p:cNvPr id="3078" name="Picture 6" descr="Image">
            <a:extLst>
              <a:ext uri="{FF2B5EF4-FFF2-40B4-BE49-F238E27FC236}">
                <a16:creationId xmlns:a16="http://schemas.microsoft.com/office/drawing/2014/main" id="{6D34C7FC-F49F-0869-271B-5FB8B68CC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93" y="498048"/>
            <a:ext cx="11374665" cy="591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8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F00C8C6C-6673-93A9-FE9D-B967F3B2F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24" y="729503"/>
            <a:ext cx="9674352" cy="539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alf-frame 8">
            <a:extLst>
              <a:ext uri="{FF2B5EF4-FFF2-40B4-BE49-F238E27FC236}">
                <a16:creationId xmlns:a16="http://schemas.microsoft.com/office/drawing/2014/main" id="{EC07AF0B-43A4-C277-820B-3A2389E47AE6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rgbClr val="632E62"/>
          </a:solidFill>
          <a:ln w="12700" cap="flat" cmpd="sng" algn="ctr">
            <a:solidFill>
              <a:srgbClr val="632E62"/>
            </a:solidFill>
            <a:prstDash val="solid"/>
            <a:miter lim="800000"/>
          </a:ln>
          <a:effectLst/>
        </p:spPr>
        <p:txBody>
          <a:bodyPr lIns="144000" tIns="0" bIns="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Other Questions</a:t>
            </a:r>
          </a:p>
        </p:txBody>
      </p:sp>
      <p:sp>
        <p:nvSpPr>
          <p:cNvPr id="10" name="Half-frame 9">
            <a:extLst>
              <a:ext uri="{FF2B5EF4-FFF2-40B4-BE49-F238E27FC236}">
                <a16:creationId xmlns:a16="http://schemas.microsoft.com/office/drawing/2014/main" id="{DFE085FB-E9D2-ACE0-C275-74F162681C33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rgbClr val="632E62"/>
          </a:solidFill>
          <a:ln w="12700" cap="flat" cmpd="sng" algn="ctr">
            <a:solidFill>
              <a:srgbClr val="632E62"/>
            </a:solidFill>
            <a:prstDash val="solid"/>
            <a:miter lim="800000"/>
          </a:ln>
          <a:effectLst/>
        </p:spPr>
        <p:txBody>
          <a:bodyPr lIns="144000" tIns="0" bIns="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425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F00C8C6C-6673-93A9-FE9D-B967F3B2F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635" y="586723"/>
            <a:ext cx="4922729" cy="27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192E14B-64E7-A60D-83F1-986551D199B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45224" y="3524035"/>
              <a:ext cx="8763852" cy="28957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30321">
                      <a:extLst>
                        <a:ext uri="{9D8B030D-6E8A-4147-A177-3AD203B41FA5}">
                          <a16:colId xmlns:a16="http://schemas.microsoft.com/office/drawing/2014/main" val="3425734758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344213999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30507184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4063432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11547221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208677864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514953084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49541307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18839524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251686766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237448341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300169590"/>
                        </a:ext>
                      </a:extLst>
                    </a:gridCol>
                  </a:tblGrid>
                  <a:tr h="4529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R-C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R-S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B-C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B-S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1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Red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Blue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1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Circle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Square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1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Total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47488442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08181697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77076943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652276"/>
                      </a:ext>
                    </a:extLst>
                  </a:tr>
                  <a:tr h="6309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6381278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783593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192E14B-64E7-A60D-83F1-986551D199B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45224" y="3524035"/>
              <a:ext cx="8763852" cy="28957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30321">
                      <a:extLst>
                        <a:ext uri="{9D8B030D-6E8A-4147-A177-3AD203B41FA5}">
                          <a16:colId xmlns:a16="http://schemas.microsoft.com/office/drawing/2014/main" val="3425734758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344213999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30507184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4063432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11547221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208677864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514953084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49541307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18839524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251686766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237448341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300169590"/>
                        </a:ext>
                      </a:extLst>
                    </a:gridCol>
                  </a:tblGrid>
                  <a:tr h="4529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R-C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R-S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B-C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B-S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1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Red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Blue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1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Circle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Square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1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Total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47488442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08181697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77076943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652276"/>
                      </a:ext>
                    </a:extLst>
                  </a:tr>
                  <a:tr h="6309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24" t="-286000" r="-1093103" b="-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6381278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783593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B74BDC9-192A-3DDA-3EBC-84579ADF9059}"/>
              </a:ext>
            </a:extLst>
          </p:cNvPr>
          <p:cNvSpPr txBox="1"/>
          <p:nvPr/>
        </p:nvSpPr>
        <p:spPr>
          <a:xfrm>
            <a:off x="3716828" y="169633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5A95C1-551D-3F75-FF69-9022C8267272}"/>
              </a:ext>
            </a:extLst>
          </p:cNvPr>
          <p:cNvSpPr txBox="1"/>
          <p:nvPr/>
        </p:nvSpPr>
        <p:spPr>
          <a:xfrm>
            <a:off x="4538763" y="115008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DA452-55AE-A481-6C9C-8808731FEC9E}"/>
              </a:ext>
            </a:extLst>
          </p:cNvPr>
          <p:cNvSpPr txBox="1"/>
          <p:nvPr/>
        </p:nvSpPr>
        <p:spPr>
          <a:xfrm>
            <a:off x="4538763" y="222085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BA0E09-FFF7-DCA9-64AE-4942AF7FE412}"/>
              </a:ext>
            </a:extLst>
          </p:cNvPr>
          <p:cNvSpPr txBox="1"/>
          <p:nvPr/>
        </p:nvSpPr>
        <p:spPr>
          <a:xfrm>
            <a:off x="5504535" y="7396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D65ACF-3433-DBF5-A770-112E4985DE38}"/>
              </a:ext>
            </a:extLst>
          </p:cNvPr>
          <p:cNvSpPr txBox="1"/>
          <p:nvPr/>
        </p:nvSpPr>
        <p:spPr>
          <a:xfrm>
            <a:off x="5426214" y="141721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902F5A-F38F-5B2F-A35F-733F39D6C4B1}"/>
              </a:ext>
            </a:extLst>
          </p:cNvPr>
          <p:cNvSpPr txBox="1"/>
          <p:nvPr/>
        </p:nvSpPr>
        <p:spPr>
          <a:xfrm>
            <a:off x="5500529" y="25799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95</a:t>
            </a:r>
          </a:p>
        </p:txBody>
      </p:sp>
      <p:sp>
        <p:nvSpPr>
          <p:cNvPr id="11" name="Half-frame 10">
            <a:extLst>
              <a:ext uri="{FF2B5EF4-FFF2-40B4-BE49-F238E27FC236}">
                <a16:creationId xmlns:a16="http://schemas.microsoft.com/office/drawing/2014/main" id="{249CE067-5F2A-7C4A-271F-DCEE38460D04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rgbClr val="632E62"/>
          </a:solidFill>
          <a:ln w="12700" cap="flat" cmpd="sng" algn="ctr">
            <a:solidFill>
              <a:srgbClr val="632E62"/>
            </a:solidFill>
            <a:prstDash val="solid"/>
            <a:miter lim="800000"/>
          </a:ln>
          <a:effectLst/>
        </p:spPr>
        <p:txBody>
          <a:bodyPr lIns="144000" tIns="0" bIns="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Other Questions</a:t>
            </a:r>
          </a:p>
        </p:txBody>
      </p:sp>
      <p:sp>
        <p:nvSpPr>
          <p:cNvPr id="12" name="Half-frame 11">
            <a:extLst>
              <a:ext uri="{FF2B5EF4-FFF2-40B4-BE49-F238E27FC236}">
                <a16:creationId xmlns:a16="http://schemas.microsoft.com/office/drawing/2014/main" id="{3221B9A0-6FE3-FEA6-759B-AB3B0FD46615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rgbClr val="632E62"/>
          </a:solidFill>
          <a:ln w="12700" cap="flat" cmpd="sng" algn="ctr">
            <a:solidFill>
              <a:srgbClr val="632E62"/>
            </a:solidFill>
            <a:prstDash val="solid"/>
            <a:miter lim="800000"/>
          </a:ln>
          <a:effectLst/>
        </p:spPr>
        <p:txBody>
          <a:bodyPr lIns="144000" tIns="0" bIns="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203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B135F8C9-D50D-784B-AC57-9B86787667EA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Ratio Scaling – Intro Task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8F4CA9F3-F005-9D49-AC74-C37F7121192F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87936B-D7DC-D9EE-4439-985BB66D5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96" y="624469"/>
            <a:ext cx="9847208" cy="58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9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23BEC-BA19-EE05-9308-11245A594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DFAEECA6-0603-2F54-1AB3-DA6EE4B32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635" y="586723"/>
            <a:ext cx="4922729" cy="27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AA2B42A-1780-4C04-68EA-034DFFFF8B03}"/>
              </a:ext>
            </a:extLst>
          </p:cNvPr>
          <p:cNvGraphicFramePr>
            <a:graphicFrameLocks noGrp="1"/>
          </p:cNvGraphicFramePr>
          <p:nvPr/>
        </p:nvGraphicFramePr>
        <p:xfrm>
          <a:off x="945224" y="3524035"/>
          <a:ext cx="8763852" cy="28957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0321">
                  <a:extLst>
                    <a:ext uri="{9D8B030D-6E8A-4147-A177-3AD203B41FA5}">
                      <a16:colId xmlns:a16="http://schemas.microsoft.com/office/drawing/2014/main" val="3425734758"/>
                    </a:ext>
                  </a:extLst>
                </a:gridCol>
                <a:gridCol w="730321">
                  <a:extLst>
                    <a:ext uri="{9D8B030D-6E8A-4147-A177-3AD203B41FA5}">
                      <a16:colId xmlns:a16="http://schemas.microsoft.com/office/drawing/2014/main" val="1344213999"/>
                    </a:ext>
                  </a:extLst>
                </a:gridCol>
                <a:gridCol w="730321">
                  <a:extLst>
                    <a:ext uri="{9D8B030D-6E8A-4147-A177-3AD203B41FA5}">
                      <a16:colId xmlns:a16="http://schemas.microsoft.com/office/drawing/2014/main" val="3305071842"/>
                    </a:ext>
                  </a:extLst>
                </a:gridCol>
                <a:gridCol w="730321">
                  <a:extLst>
                    <a:ext uri="{9D8B030D-6E8A-4147-A177-3AD203B41FA5}">
                      <a16:colId xmlns:a16="http://schemas.microsoft.com/office/drawing/2014/main" val="340634322"/>
                    </a:ext>
                  </a:extLst>
                </a:gridCol>
                <a:gridCol w="730321">
                  <a:extLst>
                    <a:ext uri="{9D8B030D-6E8A-4147-A177-3AD203B41FA5}">
                      <a16:colId xmlns:a16="http://schemas.microsoft.com/office/drawing/2014/main" val="3115472216"/>
                    </a:ext>
                  </a:extLst>
                </a:gridCol>
                <a:gridCol w="730321">
                  <a:extLst>
                    <a:ext uri="{9D8B030D-6E8A-4147-A177-3AD203B41FA5}">
                      <a16:colId xmlns:a16="http://schemas.microsoft.com/office/drawing/2014/main" val="2086778642"/>
                    </a:ext>
                  </a:extLst>
                </a:gridCol>
                <a:gridCol w="730321">
                  <a:extLst>
                    <a:ext uri="{9D8B030D-6E8A-4147-A177-3AD203B41FA5}">
                      <a16:colId xmlns:a16="http://schemas.microsoft.com/office/drawing/2014/main" val="1514953084"/>
                    </a:ext>
                  </a:extLst>
                </a:gridCol>
                <a:gridCol w="730321">
                  <a:extLst>
                    <a:ext uri="{9D8B030D-6E8A-4147-A177-3AD203B41FA5}">
                      <a16:colId xmlns:a16="http://schemas.microsoft.com/office/drawing/2014/main" val="1495413072"/>
                    </a:ext>
                  </a:extLst>
                </a:gridCol>
                <a:gridCol w="730321">
                  <a:extLst>
                    <a:ext uri="{9D8B030D-6E8A-4147-A177-3AD203B41FA5}">
                      <a16:colId xmlns:a16="http://schemas.microsoft.com/office/drawing/2014/main" val="1188395246"/>
                    </a:ext>
                  </a:extLst>
                </a:gridCol>
                <a:gridCol w="730321">
                  <a:extLst>
                    <a:ext uri="{9D8B030D-6E8A-4147-A177-3AD203B41FA5}">
                      <a16:colId xmlns:a16="http://schemas.microsoft.com/office/drawing/2014/main" val="2516867666"/>
                    </a:ext>
                  </a:extLst>
                </a:gridCol>
                <a:gridCol w="730321">
                  <a:extLst>
                    <a:ext uri="{9D8B030D-6E8A-4147-A177-3AD203B41FA5}">
                      <a16:colId xmlns:a16="http://schemas.microsoft.com/office/drawing/2014/main" val="2374483416"/>
                    </a:ext>
                  </a:extLst>
                </a:gridCol>
                <a:gridCol w="730321">
                  <a:extLst>
                    <a:ext uri="{9D8B030D-6E8A-4147-A177-3AD203B41FA5}">
                      <a16:colId xmlns:a16="http://schemas.microsoft.com/office/drawing/2014/main" val="3300169590"/>
                    </a:ext>
                  </a:extLst>
                </a:gridCol>
              </a:tblGrid>
              <a:tr h="45297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R-C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R-S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B-C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B-S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Red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Blue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Circle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Square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Total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7488442"/>
                  </a:ext>
                </a:extLst>
              </a:tr>
              <a:tr h="452976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181697"/>
                  </a:ext>
                </a:extLst>
              </a:tr>
              <a:tr h="452976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076943"/>
                  </a:ext>
                </a:extLst>
              </a:tr>
              <a:tr h="452976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52276"/>
                  </a:ext>
                </a:extLst>
              </a:tr>
              <a:tr h="630908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381278"/>
                  </a:ext>
                </a:extLst>
              </a:tr>
              <a:tr h="452976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359389"/>
                  </a:ext>
                </a:extLst>
              </a:tr>
            </a:tbl>
          </a:graphicData>
        </a:graphic>
      </p:graphicFrame>
      <p:sp>
        <p:nvSpPr>
          <p:cNvPr id="9" name="Half-frame 8">
            <a:extLst>
              <a:ext uri="{FF2B5EF4-FFF2-40B4-BE49-F238E27FC236}">
                <a16:creationId xmlns:a16="http://schemas.microsoft.com/office/drawing/2014/main" id="{FB607F5D-2C38-7F0C-253D-5BB4C8B85E33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rgbClr val="632E62"/>
          </a:solidFill>
          <a:ln w="12700" cap="flat" cmpd="sng" algn="ctr">
            <a:solidFill>
              <a:srgbClr val="632E62"/>
            </a:solidFill>
            <a:prstDash val="solid"/>
            <a:miter lim="800000"/>
          </a:ln>
          <a:effectLst/>
        </p:spPr>
        <p:txBody>
          <a:bodyPr lIns="144000" tIns="0" bIns="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Other Questions</a:t>
            </a:r>
          </a:p>
        </p:txBody>
      </p:sp>
      <p:sp>
        <p:nvSpPr>
          <p:cNvPr id="10" name="Half-frame 9">
            <a:extLst>
              <a:ext uri="{FF2B5EF4-FFF2-40B4-BE49-F238E27FC236}">
                <a16:creationId xmlns:a16="http://schemas.microsoft.com/office/drawing/2014/main" id="{E04FC8F3-C215-073D-1CA0-9E1F58F24B1C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rgbClr val="632E62"/>
          </a:solidFill>
          <a:ln w="12700" cap="flat" cmpd="sng" algn="ctr">
            <a:solidFill>
              <a:srgbClr val="632E62"/>
            </a:solidFill>
            <a:prstDash val="solid"/>
            <a:miter lim="800000"/>
          </a:ln>
          <a:effectLst/>
        </p:spPr>
        <p:txBody>
          <a:bodyPr lIns="144000" tIns="0" bIns="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4555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192E14B-64E7-A60D-83F1-986551D199B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45224" y="3524035"/>
              <a:ext cx="8763852" cy="28957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30321">
                      <a:extLst>
                        <a:ext uri="{9D8B030D-6E8A-4147-A177-3AD203B41FA5}">
                          <a16:colId xmlns:a16="http://schemas.microsoft.com/office/drawing/2014/main" val="3425734758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344213999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30507184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4063432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11547221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208677864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514953084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49541307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18839524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251686766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237448341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300169590"/>
                        </a:ext>
                      </a:extLst>
                    </a:gridCol>
                  </a:tblGrid>
                  <a:tr h="4529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R-C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R-S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B-C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B-S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1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Red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Blue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1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Circle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Square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1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Total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47488442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08181697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77076943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652276"/>
                      </a:ext>
                    </a:extLst>
                  </a:tr>
                  <a:tr h="6309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6381278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783593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192E14B-64E7-A60D-83F1-986551D199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2841573"/>
                  </p:ext>
                </p:extLst>
              </p:nvPr>
            </p:nvGraphicFramePr>
            <p:xfrm>
              <a:off x="945224" y="3524035"/>
              <a:ext cx="8763852" cy="28957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30321">
                      <a:extLst>
                        <a:ext uri="{9D8B030D-6E8A-4147-A177-3AD203B41FA5}">
                          <a16:colId xmlns:a16="http://schemas.microsoft.com/office/drawing/2014/main" val="3425734758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344213999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30507184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4063432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11547221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208677864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514953084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49541307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18839524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251686766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237448341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300169590"/>
                        </a:ext>
                      </a:extLst>
                    </a:gridCol>
                  </a:tblGrid>
                  <a:tr h="4529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R-C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R-S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B-C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B-S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1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Red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Blue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1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Circle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Square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1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Total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47488442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08181697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77076943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652276"/>
                      </a:ext>
                    </a:extLst>
                  </a:tr>
                  <a:tr h="6309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24" t="-286000" r="-1093103" b="-7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6381278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783593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Half-frame 6">
            <a:extLst>
              <a:ext uri="{FF2B5EF4-FFF2-40B4-BE49-F238E27FC236}">
                <a16:creationId xmlns:a16="http://schemas.microsoft.com/office/drawing/2014/main" id="{27C7A227-D95F-9C33-5EB5-854D9E524E4B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rgbClr val="632E62"/>
          </a:solidFill>
          <a:ln w="12700" cap="flat" cmpd="sng" algn="ctr">
            <a:solidFill>
              <a:srgbClr val="632E62"/>
            </a:solidFill>
            <a:prstDash val="solid"/>
            <a:miter lim="800000"/>
          </a:ln>
          <a:effectLst/>
        </p:spPr>
        <p:txBody>
          <a:bodyPr lIns="144000" tIns="0" bIns="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Other Questions</a:t>
            </a:r>
          </a:p>
        </p:txBody>
      </p:sp>
      <p:sp>
        <p:nvSpPr>
          <p:cNvPr id="8" name="Half-frame 7">
            <a:extLst>
              <a:ext uri="{FF2B5EF4-FFF2-40B4-BE49-F238E27FC236}">
                <a16:creationId xmlns:a16="http://schemas.microsoft.com/office/drawing/2014/main" id="{58DB3FFE-D1BB-C04B-B825-B2FA55683B0F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rgbClr val="632E62"/>
          </a:solidFill>
          <a:ln w="12700" cap="flat" cmpd="sng" algn="ctr">
            <a:solidFill>
              <a:srgbClr val="632E62"/>
            </a:solidFill>
            <a:prstDash val="solid"/>
            <a:miter lim="800000"/>
          </a:ln>
          <a:effectLst/>
        </p:spPr>
        <p:txBody>
          <a:bodyPr lIns="144000" tIns="0" bIns="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9" name="Picture 2" descr="Image">
            <a:extLst>
              <a:ext uri="{FF2B5EF4-FFF2-40B4-BE49-F238E27FC236}">
                <a16:creationId xmlns:a16="http://schemas.microsoft.com/office/drawing/2014/main" id="{726087B0-A7BB-BB77-7302-51576A6C5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635" y="586723"/>
            <a:ext cx="4922729" cy="27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705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192E14B-64E7-A60D-83F1-986551D199B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45224" y="3524035"/>
              <a:ext cx="8763852" cy="28957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30321">
                      <a:extLst>
                        <a:ext uri="{9D8B030D-6E8A-4147-A177-3AD203B41FA5}">
                          <a16:colId xmlns:a16="http://schemas.microsoft.com/office/drawing/2014/main" val="3425734758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344213999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30507184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4063432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11547221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208677864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514953084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49541307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18839524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251686766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237448341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300169590"/>
                        </a:ext>
                      </a:extLst>
                    </a:gridCol>
                  </a:tblGrid>
                  <a:tr h="4529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R-C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R-S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B-C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B-S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1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Red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Blue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1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Circle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Square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1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Total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47488442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08181697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77076943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652276"/>
                      </a:ext>
                    </a:extLst>
                  </a:tr>
                  <a:tr h="6309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6381278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783593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192E14B-64E7-A60D-83F1-986551D199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6788420"/>
                  </p:ext>
                </p:extLst>
              </p:nvPr>
            </p:nvGraphicFramePr>
            <p:xfrm>
              <a:off x="945224" y="3524035"/>
              <a:ext cx="8763852" cy="28957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30321">
                      <a:extLst>
                        <a:ext uri="{9D8B030D-6E8A-4147-A177-3AD203B41FA5}">
                          <a16:colId xmlns:a16="http://schemas.microsoft.com/office/drawing/2014/main" val="3425734758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344213999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30507184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4063432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11547221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208677864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514953084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49541307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18839524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251686766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237448341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300169590"/>
                        </a:ext>
                      </a:extLst>
                    </a:gridCol>
                  </a:tblGrid>
                  <a:tr h="4529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R-C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R-S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B-C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B-S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1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Red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Blue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1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Circle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Square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1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Total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47488442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08181697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77076943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652276"/>
                      </a:ext>
                    </a:extLst>
                  </a:tr>
                  <a:tr h="6309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24" t="-286000" r="-1093103" b="-7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6381278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783593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Half-frame 2">
            <a:extLst>
              <a:ext uri="{FF2B5EF4-FFF2-40B4-BE49-F238E27FC236}">
                <a16:creationId xmlns:a16="http://schemas.microsoft.com/office/drawing/2014/main" id="{0924F70B-336A-3E91-6CFC-0B9AB55D4198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rgbClr val="632E62"/>
          </a:solidFill>
          <a:ln w="12700" cap="flat" cmpd="sng" algn="ctr">
            <a:solidFill>
              <a:srgbClr val="632E62"/>
            </a:solidFill>
            <a:prstDash val="solid"/>
            <a:miter lim="800000"/>
          </a:ln>
          <a:effectLst/>
        </p:spPr>
        <p:txBody>
          <a:bodyPr lIns="144000" tIns="0" bIns="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Other Questions</a:t>
            </a:r>
          </a:p>
        </p:txBody>
      </p:sp>
      <p:sp>
        <p:nvSpPr>
          <p:cNvPr id="6" name="Half-frame 5">
            <a:extLst>
              <a:ext uri="{FF2B5EF4-FFF2-40B4-BE49-F238E27FC236}">
                <a16:creationId xmlns:a16="http://schemas.microsoft.com/office/drawing/2014/main" id="{A1F78019-E41B-AB2A-064A-30289555A2B2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rgbClr val="632E62"/>
          </a:solidFill>
          <a:ln w="12700" cap="flat" cmpd="sng" algn="ctr">
            <a:solidFill>
              <a:srgbClr val="632E62"/>
            </a:solidFill>
            <a:prstDash val="solid"/>
            <a:miter lim="800000"/>
          </a:ln>
          <a:effectLst/>
        </p:spPr>
        <p:txBody>
          <a:bodyPr lIns="144000" tIns="0" bIns="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8" name="Picture 2" descr="Image">
            <a:extLst>
              <a:ext uri="{FF2B5EF4-FFF2-40B4-BE49-F238E27FC236}">
                <a16:creationId xmlns:a16="http://schemas.microsoft.com/office/drawing/2014/main" id="{2864B2E5-CAB6-632C-2BB3-9B8E7A7CB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635" y="586723"/>
            <a:ext cx="4922729" cy="27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969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192E14B-64E7-A60D-83F1-986551D199B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45224" y="3524035"/>
              <a:ext cx="8763852" cy="28957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30321">
                      <a:extLst>
                        <a:ext uri="{9D8B030D-6E8A-4147-A177-3AD203B41FA5}">
                          <a16:colId xmlns:a16="http://schemas.microsoft.com/office/drawing/2014/main" val="3425734758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344213999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30507184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4063432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11547221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208677864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514953084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49541307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18839524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251686766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237448341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300169590"/>
                        </a:ext>
                      </a:extLst>
                    </a:gridCol>
                  </a:tblGrid>
                  <a:tr h="4529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R-C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R-S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B-C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B-S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1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Red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Blue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1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Circle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Square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1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Total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47488442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08181697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77076943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652276"/>
                      </a:ext>
                    </a:extLst>
                  </a:tr>
                  <a:tr h="6309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6381278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783593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192E14B-64E7-A60D-83F1-986551D199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0716902"/>
                  </p:ext>
                </p:extLst>
              </p:nvPr>
            </p:nvGraphicFramePr>
            <p:xfrm>
              <a:off x="945224" y="3524035"/>
              <a:ext cx="8763852" cy="28957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30321">
                      <a:extLst>
                        <a:ext uri="{9D8B030D-6E8A-4147-A177-3AD203B41FA5}">
                          <a16:colId xmlns:a16="http://schemas.microsoft.com/office/drawing/2014/main" val="3425734758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344213999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30507184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4063432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11547221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208677864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514953084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49541307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18839524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251686766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237448341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300169590"/>
                        </a:ext>
                      </a:extLst>
                    </a:gridCol>
                  </a:tblGrid>
                  <a:tr h="4529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R-C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R-S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B-C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B-S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1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Red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Blue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1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Circle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Square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1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Total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47488442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08181697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77076943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652276"/>
                      </a:ext>
                    </a:extLst>
                  </a:tr>
                  <a:tr h="6309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24" t="-286000" r="-1093103" b="-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6381278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783593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Half-frame 2">
            <a:extLst>
              <a:ext uri="{FF2B5EF4-FFF2-40B4-BE49-F238E27FC236}">
                <a16:creationId xmlns:a16="http://schemas.microsoft.com/office/drawing/2014/main" id="{28D70CEE-8629-3B7E-7164-A6E3BA836870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rgbClr val="632E62"/>
          </a:solidFill>
          <a:ln w="12700" cap="flat" cmpd="sng" algn="ctr">
            <a:solidFill>
              <a:srgbClr val="632E62"/>
            </a:solidFill>
            <a:prstDash val="solid"/>
            <a:miter lim="800000"/>
          </a:ln>
          <a:effectLst/>
        </p:spPr>
        <p:txBody>
          <a:bodyPr lIns="144000" tIns="0" bIns="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Other Questions</a:t>
            </a:r>
          </a:p>
        </p:txBody>
      </p:sp>
      <p:sp>
        <p:nvSpPr>
          <p:cNvPr id="6" name="Half-frame 5">
            <a:extLst>
              <a:ext uri="{FF2B5EF4-FFF2-40B4-BE49-F238E27FC236}">
                <a16:creationId xmlns:a16="http://schemas.microsoft.com/office/drawing/2014/main" id="{775B422C-6366-BED1-DD87-87913C689EEF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rgbClr val="632E62"/>
          </a:solidFill>
          <a:ln w="12700" cap="flat" cmpd="sng" algn="ctr">
            <a:solidFill>
              <a:srgbClr val="632E62"/>
            </a:solidFill>
            <a:prstDash val="solid"/>
            <a:miter lim="800000"/>
          </a:ln>
          <a:effectLst/>
        </p:spPr>
        <p:txBody>
          <a:bodyPr lIns="144000" tIns="0" bIns="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7" name="Picture 2" descr="Image">
            <a:extLst>
              <a:ext uri="{FF2B5EF4-FFF2-40B4-BE49-F238E27FC236}">
                <a16:creationId xmlns:a16="http://schemas.microsoft.com/office/drawing/2014/main" id="{AF5728BA-247E-53DE-E265-79A22C148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635" y="586723"/>
            <a:ext cx="4922729" cy="27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701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192E14B-64E7-A60D-83F1-986551D199B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45224" y="3524035"/>
              <a:ext cx="8763852" cy="28957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30321">
                      <a:extLst>
                        <a:ext uri="{9D8B030D-6E8A-4147-A177-3AD203B41FA5}">
                          <a16:colId xmlns:a16="http://schemas.microsoft.com/office/drawing/2014/main" val="3425734758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344213999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30507184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4063432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11547221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208677864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514953084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49541307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18839524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251686766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237448341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300169590"/>
                        </a:ext>
                      </a:extLst>
                    </a:gridCol>
                  </a:tblGrid>
                  <a:tr h="4529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R-C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R-S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B-C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B-S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1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Red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Blue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1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Circle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Square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1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Total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47488442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08181697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77076943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652276"/>
                      </a:ext>
                    </a:extLst>
                  </a:tr>
                  <a:tr h="6309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6381278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783593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192E14B-64E7-A60D-83F1-986551D199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1602755"/>
                  </p:ext>
                </p:extLst>
              </p:nvPr>
            </p:nvGraphicFramePr>
            <p:xfrm>
              <a:off x="945224" y="3524035"/>
              <a:ext cx="8763852" cy="28957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30321">
                      <a:extLst>
                        <a:ext uri="{9D8B030D-6E8A-4147-A177-3AD203B41FA5}">
                          <a16:colId xmlns:a16="http://schemas.microsoft.com/office/drawing/2014/main" val="3425734758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344213999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30507184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4063432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11547221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208677864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514953084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49541307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18839524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251686766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237448341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300169590"/>
                        </a:ext>
                      </a:extLst>
                    </a:gridCol>
                  </a:tblGrid>
                  <a:tr h="4529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R-C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R-S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B-C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B-S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1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Red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Blue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1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Circle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Square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1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Total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47488442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08181697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77076943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652276"/>
                      </a:ext>
                    </a:extLst>
                  </a:tr>
                  <a:tr h="6309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24" t="-286000" r="-1093103" b="-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6381278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783593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Half-frame 2">
            <a:extLst>
              <a:ext uri="{FF2B5EF4-FFF2-40B4-BE49-F238E27FC236}">
                <a16:creationId xmlns:a16="http://schemas.microsoft.com/office/drawing/2014/main" id="{54F42ED4-5671-7CE1-D2CE-8C2C7986A25A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rgbClr val="632E62"/>
          </a:solidFill>
          <a:ln w="12700" cap="flat" cmpd="sng" algn="ctr">
            <a:solidFill>
              <a:srgbClr val="632E62"/>
            </a:solidFill>
            <a:prstDash val="solid"/>
            <a:miter lim="800000"/>
          </a:ln>
          <a:effectLst/>
        </p:spPr>
        <p:txBody>
          <a:bodyPr lIns="144000" tIns="0" bIns="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Other Questions</a:t>
            </a:r>
          </a:p>
        </p:txBody>
      </p:sp>
      <p:sp>
        <p:nvSpPr>
          <p:cNvPr id="6" name="Half-frame 5">
            <a:extLst>
              <a:ext uri="{FF2B5EF4-FFF2-40B4-BE49-F238E27FC236}">
                <a16:creationId xmlns:a16="http://schemas.microsoft.com/office/drawing/2014/main" id="{4695A58E-38BA-8574-42BC-864236ABB2CC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rgbClr val="632E62"/>
          </a:solidFill>
          <a:ln w="12700" cap="flat" cmpd="sng" algn="ctr">
            <a:solidFill>
              <a:srgbClr val="632E62"/>
            </a:solidFill>
            <a:prstDash val="solid"/>
            <a:miter lim="800000"/>
          </a:ln>
          <a:effectLst/>
        </p:spPr>
        <p:txBody>
          <a:bodyPr lIns="144000" tIns="0" bIns="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7" name="Picture 2" descr="Image">
            <a:extLst>
              <a:ext uri="{FF2B5EF4-FFF2-40B4-BE49-F238E27FC236}">
                <a16:creationId xmlns:a16="http://schemas.microsoft.com/office/drawing/2014/main" id="{1AEB54F3-51D1-07F5-0281-59E4545B1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635" y="586723"/>
            <a:ext cx="4922729" cy="27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893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192E14B-64E7-A60D-83F1-986551D199B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45224" y="3524035"/>
              <a:ext cx="8763852" cy="28957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30321">
                      <a:extLst>
                        <a:ext uri="{9D8B030D-6E8A-4147-A177-3AD203B41FA5}">
                          <a16:colId xmlns:a16="http://schemas.microsoft.com/office/drawing/2014/main" val="3425734758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344213999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30507184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4063432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11547221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208677864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514953084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49541307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18839524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251686766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237448341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300169590"/>
                        </a:ext>
                      </a:extLst>
                    </a:gridCol>
                  </a:tblGrid>
                  <a:tr h="4529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R-C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R-S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B-C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B-S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1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Red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Blue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1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Circle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Square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1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Total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47488442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08181697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77076943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652276"/>
                      </a:ext>
                    </a:extLst>
                  </a:tr>
                  <a:tr h="6309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6381278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783593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192E14B-64E7-A60D-83F1-986551D199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547658"/>
                  </p:ext>
                </p:extLst>
              </p:nvPr>
            </p:nvGraphicFramePr>
            <p:xfrm>
              <a:off x="945224" y="3524035"/>
              <a:ext cx="8763852" cy="28957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30321">
                      <a:extLst>
                        <a:ext uri="{9D8B030D-6E8A-4147-A177-3AD203B41FA5}">
                          <a16:colId xmlns:a16="http://schemas.microsoft.com/office/drawing/2014/main" val="3425734758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344213999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30507184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4063432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11547221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208677864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514953084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495413072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118839524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251686766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2374483416"/>
                        </a:ext>
                      </a:extLst>
                    </a:gridCol>
                    <a:gridCol w="730321">
                      <a:extLst>
                        <a:ext uri="{9D8B030D-6E8A-4147-A177-3AD203B41FA5}">
                          <a16:colId xmlns:a16="http://schemas.microsoft.com/office/drawing/2014/main" val="3300169590"/>
                        </a:ext>
                      </a:extLst>
                    </a:gridCol>
                  </a:tblGrid>
                  <a:tr h="4529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R-C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R-S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B-C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B-S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1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Red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Blue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1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Circle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Square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b="1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Total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47488442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08181697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77076943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652276"/>
                      </a:ext>
                    </a:extLst>
                  </a:tr>
                  <a:tr h="6309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24" t="-286000" r="-1093103" b="-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6381278"/>
                      </a:ext>
                    </a:extLst>
                  </a:tr>
                  <a:tr h="4529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783593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Half-frame 4">
            <a:extLst>
              <a:ext uri="{FF2B5EF4-FFF2-40B4-BE49-F238E27FC236}">
                <a16:creationId xmlns:a16="http://schemas.microsoft.com/office/drawing/2014/main" id="{491457DA-CE74-D6FA-BBE8-B649479EDB6D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rgbClr val="632E62"/>
          </a:solidFill>
          <a:ln w="12700" cap="flat" cmpd="sng" algn="ctr">
            <a:solidFill>
              <a:srgbClr val="632E62"/>
            </a:solidFill>
            <a:prstDash val="solid"/>
            <a:miter lim="800000"/>
          </a:ln>
          <a:effectLst/>
        </p:spPr>
        <p:txBody>
          <a:bodyPr lIns="144000" tIns="0" bIns="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Other Questions</a:t>
            </a:r>
          </a:p>
        </p:txBody>
      </p:sp>
      <p:sp>
        <p:nvSpPr>
          <p:cNvPr id="6" name="Half-frame 5">
            <a:extLst>
              <a:ext uri="{FF2B5EF4-FFF2-40B4-BE49-F238E27FC236}">
                <a16:creationId xmlns:a16="http://schemas.microsoft.com/office/drawing/2014/main" id="{361D948C-F8E9-EB1B-1009-5D7EC3CAF0F2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rgbClr val="632E62"/>
          </a:solidFill>
          <a:ln w="12700" cap="flat" cmpd="sng" algn="ctr">
            <a:solidFill>
              <a:srgbClr val="632E62"/>
            </a:solidFill>
            <a:prstDash val="solid"/>
            <a:miter lim="800000"/>
          </a:ln>
          <a:effectLst/>
        </p:spPr>
        <p:txBody>
          <a:bodyPr lIns="144000" tIns="0" bIns="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7" name="Picture 2" descr="Image">
            <a:extLst>
              <a:ext uri="{FF2B5EF4-FFF2-40B4-BE49-F238E27FC236}">
                <a16:creationId xmlns:a16="http://schemas.microsoft.com/office/drawing/2014/main" id="{39A73C1E-2E14-E588-4418-488CEBBB2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635" y="586723"/>
            <a:ext cx="4922729" cy="27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311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126D3-9B8D-3CB9-C84D-5639A3BAF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-frame 7">
            <a:extLst>
              <a:ext uri="{FF2B5EF4-FFF2-40B4-BE49-F238E27FC236}">
                <a16:creationId xmlns:a16="http://schemas.microsoft.com/office/drawing/2014/main" id="{EAD37BE1-1234-DF3A-F5D6-6256D464362F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Introductions</a:t>
            </a:r>
          </a:p>
        </p:txBody>
      </p:sp>
      <p:sp>
        <p:nvSpPr>
          <p:cNvPr id="9" name="Half-frame 8">
            <a:extLst>
              <a:ext uri="{FF2B5EF4-FFF2-40B4-BE49-F238E27FC236}">
                <a16:creationId xmlns:a16="http://schemas.microsoft.com/office/drawing/2014/main" id="{02138932-ACB9-5832-9C06-85EB79FF5998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9980B8-7451-AC94-9923-147B766C4DA0}"/>
              </a:ext>
            </a:extLst>
          </p:cNvPr>
          <p:cNvSpPr txBox="1"/>
          <p:nvPr/>
        </p:nvSpPr>
        <p:spPr>
          <a:xfrm>
            <a:off x="3398050" y="1779357"/>
            <a:ext cx="5395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Ratio Scaling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92278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BF1D8D-6F8E-C4C7-1FEE-DCB08C33F103}"/>
              </a:ext>
            </a:extLst>
          </p:cNvPr>
          <p:cNvCxnSpPr>
            <a:cxnSpLocks/>
          </p:cNvCxnSpPr>
          <p:nvPr/>
        </p:nvCxnSpPr>
        <p:spPr>
          <a:xfrm>
            <a:off x="3939941" y="3818724"/>
            <a:ext cx="43121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944733A-63D4-5D32-E775-FB704C3EFF6F}"/>
              </a:ext>
            </a:extLst>
          </p:cNvPr>
          <p:cNvGraphicFramePr>
            <a:graphicFrameLocks noGrp="1"/>
          </p:cNvGraphicFramePr>
          <p:nvPr/>
        </p:nvGraphicFramePr>
        <p:xfrm>
          <a:off x="1404939" y="3948524"/>
          <a:ext cx="9382123" cy="13807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8995">
                  <a:extLst>
                    <a:ext uri="{9D8B030D-6E8A-4147-A177-3AD203B41FA5}">
                      <a16:colId xmlns:a16="http://schemas.microsoft.com/office/drawing/2014/main" val="3950113178"/>
                    </a:ext>
                  </a:extLst>
                </a:gridCol>
                <a:gridCol w="3404133">
                  <a:extLst>
                    <a:ext uri="{9D8B030D-6E8A-4147-A177-3AD203B41FA5}">
                      <a16:colId xmlns:a16="http://schemas.microsoft.com/office/drawing/2014/main" val="234273295"/>
                    </a:ext>
                  </a:extLst>
                </a:gridCol>
                <a:gridCol w="2988995">
                  <a:extLst>
                    <a:ext uri="{9D8B030D-6E8A-4147-A177-3AD203B41FA5}">
                      <a16:colId xmlns:a16="http://schemas.microsoft.com/office/drawing/2014/main" val="3264139227"/>
                    </a:ext>
                  </a:extLst>
                </a:gridCol>
              </a:tblGrid>
              <a:tr h="932014">
                <a:tc gridSpan="3"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bg2"/>
                          </a:solidFill>
                        </a:rPr>
                        <a:t>Nathan Day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437673"/>
                  </a:ext>
                </a:extLst>
              </a:tr>
              <a:tr h="448747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accent1"/>
                          </a:solidFill>
                        </a:rPr>
                        <a:t>@</a:t>
                      </a:r>
                      <a:r>
                        <a:rPr lang="en-GB" sz="2000" b="0" dirty="0" err="1">
                          <a:solidFill>
                            <a:schemeClr val="accent1"/>
                          </a:solidFill>
                        </a:rPr>
                        <a:t>nathanday.bsky.social</a:t>
                      </a:r>
                      <a:endParaRPr lang="en-GB" sz="2000" b="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err="1">
                          <a:solidFill>
                            <a:schemeClr val="accent1"/>
                          </a:solidFill>
                        </a:rPr>
                        <a:t>n.day@not.gdst.net</a:t>
                      </a:r>
                      <a:endParaRPr lang="en-GB" sz="2000" b="0" dirty="0">
                        <a:solidFill>
                          <a:schemeClr val="accent1"/>
                        </a:solidFill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err="1">
                          <a:solidFill>
                            <a:schemeClr val="accent1"/>
                          </a:solidFill>
                        </a:rPr>
                        <a:t>interwovenmaths.com</a:t>
                      </a:r>
                      <a:endParaRPr lang="en-GB" sz="2000" b="0" dirty="0">
                        <a:solidFill>
                          <a:schemeClr val="accent1"/>
                        </a:solidFill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778462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7E215C1-6777-E80D-3418-ED9C5A7BBEE3}"/>
              </a:ext>
            </a:extLst>
          </p:cNvPr>
          <p:cNvSpPr txBox="1"/>
          <p:nvPr/>
        </p:nvSpPr>
        <p:spPr>
          <a:xfrm>
            <a:off x="1746871" y="2866277"/>
            <a:ext cx="86982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interwovenmaths.com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/gdst2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5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99CB1-B7F3-9833-0B4D-EFDBCA07C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A24CE49C-DAA2-DEBD-28F1-02BE95C43092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Ratio Sharing – Intro Task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2B256366-F3D6-647F-23BF-3399792F65B2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886EBB-7421-1D8C-0A28-B21216A6EF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62" t="7111" r="2876" b="6155"/>
          <a:stretch>
            <a:fillRect/>
          </a:stretch>
        </p:blipFill>
        <p:spPr>
          <a:xfrm>
            <a:off x="142876" y="504336"/>
            <a:ext cx="6392254" cy="764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4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3A734-1BF7-DCD7-53A6-D59FEC51C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8032D82F-1232-78FF-2708-1D8B19C0C318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Ratio Sharing – Intro Task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43392CA2-BE2C-ED95-F610-2375FDC2E1DD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47CBC8-B273-15D7-36C7-09E01BD788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62" t="7111" r="2876" b="6155"/>
          <a:stretch>
            <a:fillRect/>
          </a:stretch>
        </p:blipFill>
        <p:spPr>
          <a:xfrm>
            <a:off x="142876" y="845704"/>
            <a:ext cx="12049124" cy="1441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3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8BC7C-B89F-AA55-1979-957B50737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BD42F68D-CF55-126A-94AE-12A9CE57D68C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Ratio Sharing – Intro Task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5517C896-B488-1F5A-4179-145524A8C610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F7FFE0-93C7-2972-44DA-15B1BB946A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62" t="7111" r="2876" b="6155"/>
          <a:stretch>
            <a:fillRect/>
          </a:stretch>
        </p:blipFill>
        <p:spPr>
          <a:xfrm>
            <a:off x="142876" y="-5195868"/>
            <a:ext cx="12049124" cy="1441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404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F3E21-ECC4-3F39-34BA-751D7B2DD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FD8BFDC5-5150-0278-37DA-141047FD1AA8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Ratio Sharing – Intro Task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68B50B36-4260-329C-FC8B-13E24D0ECD39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EAF43-B0B7-D558-D46A-750DF7932E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62" t="7111" r="2876" b="6155"/>
          <a:stretch>
            <a:fillRect/>
          </a:stretch>
        </p:blipFill>
        <p:spPr>
          <a:xfrm>
            <a:off x="71438" y="-8167668"/>
            <a:ext cx="12049124" cy="1441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324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E881F-D7B8-33DF-6817-238D128BD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99266855-6EE3-A804-D3C6-041DB0BB195E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Changing Ratios - Invariance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5D6403D9-DC54-8961-2B2A-FC8034645927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16CDFF-197B-2772-12C1-749657D2C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761508"/>
            <a:ext cx="11744325" cy="378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2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CAFFB-DE9C-B0EF-A6F9-FA28F650F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24F02BC5-3437-514D-F772-B1FB3F973B1B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Changing Ratios - Invariance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6853A893-4A6E-1B56-912A-CD096A863429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8F8DBE-4520-276B-78C9-969269DF4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21" y="870547"/>
            <a:ext cx="11119757" cy="3058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A6E980-2390-DA39-8BAA-C939C8164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120" y="3896383"/>
            <a:ext cx="11119757" cy="231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1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573D6-9B27-6E67-C549-B0995B76E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ED8075D7-F873-1276-C19C-C926EEED407E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Changing Ratios - Invariance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95A87697-87BB-A834-205B-B8C82A86A749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F1D9C70-D5E6-B6A7-9B35-907CD683081D}"/>
              </a:ext>
            </a:extLst>
          </p:cNvPr>
          <p:cNvGrpSpPr/>
          <p:nvPr/>
        </p:nvGrpSpPr>
        <p:grpSpPr>
          <a:xfrm>
            <a:off x="260432" y="1076727"/>
            <a:ext cx="11671135" cy="4867564"/>
            <a:chOff x="2717800" y="2032000"/>
            <a:chExt cx="13697527" cy="571269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C96B7F6-4E32-F562-1A67-D8350F320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17800" y="2032000"/>
              <a:ext cx="6756400" cy="2794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29959F8-D1DA-F6B5-961E-61993DC8F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58927" y="2032000"/>
              <a:ext cx="6756400" cy="2794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B5DDEE8-E8DD-0125-336E-977FA085B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17800" y="4950691"/>
              <a:ext cx="6756400" cy="2794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D7ADF12-FE30-4EE0-0ED3-16C23A833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58927" y="4950691"/>
              <a:ext cx="6756400" cy="279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7463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4C96FF"/>
      </a:hlink>
      <a:folHlink>
        <a:srgbClr val="0066FF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35091</TotalTime>
  <Words>336</Words>
  <Application>Microsoft Macintosh PowerPoint</Application>
  <PresentationFormat>Widescreen</PresentationFormat>
  <Paragraphs>215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Bahnschrift</vt:lpstr>
      <vt:lpstr>Calibri</vt:lpstr>
      <vt:lpstr>Calibri Light</vt:lpstr>
      <vt:lpstr>Cambria Math</vt:lpstr>
      <vt:lpstr>Corbel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Day (Staff)</dc:creator>
  <cp:lastModifiedBy>Day, Nathan (NOT) Staff</cp:lastModifiedBy>
  <cp:revision>16</cp:revision>
  <dcterms:created xsi:type="dcterms:W3CDTF">2021-11-07T22:04:41Z</dcterms:created>
  <dcterms:modified xsi:type="dcterms:W3CDTF">2026-06-08T09:34:29Z</dcterms:modified>
</cp:coreProperties>
</file>