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EF9FB"/>
    <a:srgbClr val="EDF5FD"/>
    <a:srgbClr val="E6ECF3"/>
    <a:srgbClr val="ECF0E9"/>
    <a:srgbClr val="F9F2F0"/>
    <a:srgbClr val="FBF2D4"/>
    <a:srgbClr val="FDECDA"/>
    <a:srgbClr val="F6E9ED"/>
    <a:srgbClr val="FFEBF5"/>
    <a:srgbClr val="FFD6E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0263720-0132-6E4E-8061-113528AE933D}" v="107" dt="2021-10-29T12:58:19.65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84" autoAdjust="0"/>
    <p:restoredTop sz="94660"/>
  </p:normalViewPr>
  <p:slideViewPr>
    <p:cSldViewPr snapToGrid="0">
      <p:cViewPr varScale="1">
        <p:scale>
          <a:sx n="124" d="100"/>
          <a:sy n="124" d="100"/>
        </p:scale>
        <p:origin x="1472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EEB98-41D0-419A-98D3-67A07987A011}" type="datetimeFigureOut">
              <a:rPr lang="en-GB" smtClean="0"/>
              <a:t>12/04/2023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7B2BB7-840A-45C6-84E1-1605D48959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30592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EEB98-41D0-419A-98D3-67A07987A011}" type="datetimeFigureOut">
              <a:rPr lang="en-GB" smtClean="0"/>
              <a:t>12/04/2023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7B2BB7-840A-45C6-84E1-1605D48959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742394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EEB98-41D0-419A-98D3-67A07987A011}" type="datetimeFigureOut">
              <a:rPr lang="en-GB" smtClean="0"/>
              <a:t>12/04/2023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7B2BB7-840A-45C6-84E1-1605D48959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391070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EEB98-41D0-419A-98D3-67A07987A011}" type="datetimeFigureOut">
              <a:rPr lang="en-GB" smtClean="0"/>
              <a:t>12/04/2023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7B2BB7-840A-45C6-84E1-1605D48959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73241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EEB98-41D0-419A-98D3-67A07987A011}" type="datetimeFigureOut">
              <a:rPr lang="en-GB" smtClean="0"/>
              <a:t>12/04/2023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7B2BB7-840A-45C6-84E1-1605D48959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820118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EEB98-41D0-419A-98D3-67A07987A011}" type="datetimeFigureOut">
              <a:rPr lang="en-GB" smtClean="0"/>
              <a:t>12/04/2023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7B2BB7-840A-45C6-84E1-1605D48959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943119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EEB98-41D0-419A-98D3-67A07987A011}" type="datetimeFigureOut">
              <a:rPr lang="en-GB" smtClean="0"/>
              <a:t>12/04/2023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7B2BB7-840A-45C6-84E1-1605D48959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371873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EEB98-41D0-419A-98D3-67A07987A011}" type="datetimeFigureOut">
              <a:rPr lang="en-GB" smtClean="0"/>
              <a:t>12/04/2023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7B2BB7-840A-45C6-84E1-1605D48959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839449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EEB98-41D0-419A-98D3-67A07987A011}" type="datetimeFigureOut">
              <a:rPr lang="en-GB" smtClean="0"/>
              <a:t>12/04/2023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7B2BB7-840A-45C6-84E1-1605D48959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760027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EEB98-41D0-419A-98D3-67A07987A011}" type="datetimeFigureOut">
              <a:rPr lang="en-GB" smtClean="0"/>
              <a:t>12/04/2023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7B2BB7-840A-45C6-84E1-1605D48959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62445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EEB98-41D0-419A-98D3-67A07987A011}" type="datetimeFigureOut">
              <a:rPr lang="en-GB" smtClean="0"/>
              <a:t>12/04/2023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7B2BB7-840A-45C6-84E1-1605D48959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406519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AEEB98-41D0-419A-98D3-67A07987A011}" type="datetimeFigureOut">
              <a:rPr lang="en-GB" smtClean="0"/>
              <a:t>12/04/2023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7B2BB7-840A-45C6-84E1-1605D48959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375858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99A42B43-6AC2-40AC-9F81-78F6FBC083A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21418353"/>
              </p:ext>
            </p:extLst>
          </p:nvPr>
        </p:nvGraphicFramePr>
        <p:xfrm>
          <a:off x="248148" y="214686"/>
          <a:ext cx="9409705" cy="310697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76046">
                  <a:extLst>
                    <a:ext uri="{9D8B030D-6E8A-4147-A177-3AD203B41FA5}">
                      <a16:colId xmlns:a16="http://schemas.microsoft.com/office/drawing/2014/main" val="2675765824"/>
                    </a:ext>
                  </a:extLst>
                </a:gridCol>
                <a:gridCol w="536292">
                  <a:extLst>
                    <a:ext uri="{9D8B030D-6E8A-4147-A177-3AD203B41FA5}">
                      <a16:colId xmlns:a16="http://schemas.microsoft.com/office/drawing/2014/main" val="3513589355"/>
                    </a:ext>
                  </a:extLst>
                </a:gridCol>
                <a:gridCol w="378559">
                  <a:extLst>
                    <a:ext uri="{9D8B030D-6E8A-4147-A177-3AD203B41FA5}">
                      <a16:colId xmlns:a16="http://schemas.microsoft.com/office/drawing/2014/main" val="2811445920"/>
                    </a:ext>
                  </a:extLst>
                </a:gridCol>
                <a:gridCol w="536292">
                  <a:extLst>
                    <a:ext uri="{9D8B030D-6E8A-4147-A177-3AD203B41FA5}">
                      <a16:colId xmlns:a16="http://schemas.microsoft.com/office/drawing/2014/main" val="1747194153"/>
                    </a:ext>
                  </a:extLst>
                </a:gridCol>
                <a:gridCol w="378559">
                  <a:extLst>
                    <a:ext uri="{9D8B030D-6E8A-4147-A177-3AD203B41FA5}">
                      <a16:colId xmlns:a16="http://schemas.microsoft.com/office/drawing/2014/main" val="61149069"/>
                    </a:ext>
                  </a:extLst>
                </a:gridCol>
                <a:gridCol w="536292">
                  <a:extLst>
                    <a:ext uri="{9D8B030D-6E8A-4147-A177-3AD203B41FA5}">
                      <a16:colId xmlns:a16="http://schemas.microsoft.com/office/drawing/2014/main" val="1908347660"/>
                    </a:ext>
                  </a:extLst>
                </a:gridCol>
                <a:gridCol w="378559">
                  <a:extLst>
                    <a:ext uri="{9D8B030D-6E8A-4147-A177-3AD203B41FA5}">
                      <a16:colId xmlns:a16="http://schemas.microsoft.com/office/drawing/2014/main" val="3538023047"/>
                    </a:ext>
                  </a:extLst>
                </a:gridCol>
                <a:gridCol w="536292">
                  <a:extLst>
                    <a:ext uri="{9D8B030D-6E8A-4147-A177-3AD203B41FA5}">
                      <a16:colId xmlns:a16="http://schemas.microsoft.com/office/drawing/2014/main" val="397490005"/>
                    </a:ext>
                  </a:extLst>
                </a:gridCol>
                <a:gridCol w="378559">
                  <a:extLst>
                    <a:ext uri="{9D8B030D-6E8A-4147-A177-3AD203B41FA5}">
                      <a16:colId xmlns:a16="http://schemas.microsoft.com/office/drawing/2014/main" val="3570633017"/>
                    </a:ext>
                  </a:extLst>
                </a:gridCol>
                <a:gridCol w="536292">
                  <a:extLst>
                    <a:ext uri="{9D8B030D-6E8A-4147-A177-3AD203B41FA5}">
                      <a16:colId xmlns:a16="http://schemas.microsoft.com/office/drawing/2014/main" val="942748088"/>
                    </a:ext>
                  </a:extLst>
                </a:gridCol>
                <a:gridCol w="378559">
                  <a:extLst>
                    <a:ext uri="{9D8B030D-6E8A-4147-A177-3AD203B41FA5}">
                      <a16:colId xmlns:a16="http://schemas.microsoft.com/office/drawing/2014/main" val="1866497203"/>
                    </a:ext>
                  </a:extLst>
                </a:gridCol>
                <a:gridCol w="536292">
                  <a:extLst>
                    <a:ext uri="{9D8B030D-6E8A-4147-A177-3AD203B41FA5}">
                      <a16:colId xmlns:a16="http://schemas.microsoft.com/office/drawing/2014/main" val="4248124017"/>
                    </a:ext>
                  </a:extLst>
                </a:gridCol>
                <a:gridCol w="378559">
                  <a:extLst>
                    <a:ext uri="{9D8B030D-6E8A-4147-A177-3AD203B41FA5}">
                      <a16:colId xmlns:a16="http://schemas.microsoft.com/office/drawing/2014/main" val="3054743488"/>
                    </a:ext>
                  </a:extLst>
                </a:gridCol>
                <a:gridCol w="536292">
                  <a:extLst>
                    <a:ext uri="{9D8B030D-6E8A-4147-A177-3AD203B41FA5}">
                      <a16:colId xmlns:a16="http://schemas.microsoft.com/office/drawing/2014/main" val="3562278759"/>
                    </a:ext>
                  </a:extLst>
                </a:gridCol>
                <a:gridCol w="378559">
                  <a:extLst>
                    <a:ext uri="{9D8B030D-6E8A-4147-A177-3AD203B41FA5}">
                      <a16:colId xmlns:a16="http://schemas.microsoft.com/office/drawing/2014/main" val="2044566203"/>
                    </a:ext>
                  </a:extLst>
                </a:gridCol>
                <a:gridCol w="536292">
                  <a:extLst>
                    <a:ext uri="{9D8B030D-6E8A-4147-A177-3AD203B41FA5}">
                      <a16:colId xmlns:a16="http://schemas.microsoft.com/office/drawing/2014/main" val="368076924"/>
                    </a:ext>
                  </a:extLst>
                </a:gridCol>
                <a:gridCol w="378559">
                  <a:extLst>
                    <a:ext uri="{9D8B030D-6E8A-4147-A177-3AD203B41FA5}">
                      <a16:colId xmlns:a16="http://schemas.microsoft.com/office/drawing/2014/main" val="2897184049"/>
                    </a:ext>
                  </a:extLst>
                </a:gridCol>
                <a:gridCol w="536292">
                  <a:extLst>
                    <a:ext uri="{9D8B030D-6E8A-4147-A177-3AD203B41FA5}">
                      <a16:colId xmlns:a16="http://schemas.microsoft.com/office/drawing/2014/main" val="1777114458"/>
                    </a:ext>
                  </a:extLst>
                </a:gridCol>
                <a:gridCol w="378559">
                  <a:extLst>
                    <a:ext uri="{9D8B030D-6E8A-4147-A177-3AD203B41FA5}">
                      <a16:colId xmlns:a16="http://schemas.microsoft.com/office/drawing/2014/main" val="2502278068"/>
                    </a:ext>
                  </a:extLst>
                </a:gridCol>
              </a:tblGrid>
              <a:tr h="443853">
                <a:tc>
                  <a:txBody>
                    <a:bodyPr/>
                    <a:lstStyle/>
                    <a:p>
                      <a:pPr algn="r"/>
                      <a:r>
                        <a:rPr lang="en-GB" sz="1500" b="1" dirty="0">
                          <a:solidFill>
                            <a:schemeClr val="tx1"/>
                          </a:solidFill>
                          <a:latin typeface="+mn-lt"/>
                          <a:ea typeface="Cambria Math" panose="02040503050406030204" pitchFamily="18" charset="0"/>
                        </a:rPr>
                        <a:t>Thousands</a:t>
                      </a:r>
                    </a:p>
                  </a:txBody>
                  <a:tcPr marL="0" marR="108000"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1000</a:t>
                      </a:r>
                    </a:p>
                  </a:txBody>
                  <a:tcPr marL="0" marR="3600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GB" sz="1500" b="0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0" marR="3600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2000</a:t>
                      </a:r>
                    </a:p>
                  </a:txBody>
                  <a:tcPr marL="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GB" sz="1500" b="0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0" marR="3600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3000</a:t>
                      </a:r>
                    </a:p>
                  </a:txBody>
                  <a:tcPr marL="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GB" sz="1500" b="0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0" marR="3600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4000</a:t>
                      </a:r>
                    </a:p>
                  </a:txBody>
                  <a:tcPr marL="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GB" sz="1500" b="0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0" marR="3600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5000</a:t>
                      </a:r>
                    </a:p>
                  </a:txBody>
                  <a:tcPr marL="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GB" sz="1500" b="0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0" marR="3600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6000</a:t>
                      </a:r>
                    </a:p>
                  </a:txBody>
                  <a:tcPr marL="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GB" sz="1500" b="0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0" marR="3600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7000</a:t>
                      </a:r>
                    </a:p>
                  </a:txBody>
                  <a:tcPr marL="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GB" sz="1500" b="0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0" marR="3600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8000</a:t>
                      </a:r>
                    </a:p>
                  </a:txBody>
                  <a:tcPr marL="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GB" sz="1500" b="0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0" marR="3600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9000</a:t>
                      </a:r>
                    </a:p>
                  </a:txBody>
                  <a:tcPr marL="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500" b="0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0" marR="3600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06043726"/>
                  </a:ext>
                </a:extLst>
              </a:tr>
              <a:tr h="443853">
                <a:tc>
                  <a:txBody>
                    <a:bodyPr/>
                    <a:lstStyle/>
                    <a:p>
                      <a:pPr algn="r"/>
                      <a:r>
                        <a:rPr lang="en-GB" sz="1500" b="1" dirty="0">
                          <a:solidFill>
                            <a:schemeClr val="tx1"/>
                          </a:solidFill>
                          <a:latin typeface="+mn-lt"/>
                          <a:ea typeface="Cambria Math" panose="02040503050406030204" pitchFamily="18" charset="0"/>
                        </a:rPr>
                        <a:t>Hundreds</a:t>
                      </a:r>
                    </a:p>
                  </a:txBody>
                  <a:tcPr marL="0" marR="108000"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100</a:t>
                      </a:r>
                    </a:p>
                  </a:txBody>
                  <a:tcPr marL="0" marR="3600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GB" sz="1500" b="0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0" marR="3600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200</a:t>
                      </a:r>
                    </a:p>
                  </a:txBody>
                  <a:tcPr marL="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GB" sz="1500" b="0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0" marR="3600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300</a:t>
                      </a:r>
                    </a:p>
                  </a:txBody>
                  <a:tcPr marL="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GB" sz="1500" b="0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0" marR="3600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400</a:t>
                      </a:r>
                    </a:p>
                  </a:txBody>
                  <a:tcPr marL="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GB" sz="1500" b="0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0" marR="3600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500</a:t>
                      </a:r>
                    </a:p>
                  </a:txBody>
                  <a:tcPr marL="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GB" sz="1500" b="0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0" marR="3600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600</a:t>
                      </a:r>
                    </a:p>
                  </a:txBody>
                  <a:tcPr marL="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GB" sz="1500" b="0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0" marR="3600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700</a:t>
                      </a:r>
                    </a:p>
                  </a:txBody>
                  <a:tcPr marL="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GB" sz="1500" b="0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0" marR="3600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800</a:t>
                      </a:r>
                    </a:p>
                  </a:txBody>
                  <a:tcPr marL="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GB" sz="1500" b="0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0" marR="3600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900</a:t>
                      </a:r>
                    </a:p>
                  </a:txBody>
                  <a:tcPr marL="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500" b="0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0" marR="3600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52445209"/>
                  </a:ext>
                </a:extLst>
              </a:tr>
              <a:tr h="443853">
                <a:tc>
                  <a:txBody>
                    <a:bodyPr/>
                    <a:lstStyle/>
                    <a:p>
                      <a:pPr algn="r"/>
                      <a:r>
                        <a:rPr lang="en-GB" sz="1500" b="1" dirty="0">
                          <a:solidFill>
                            <a:schemeClr val="tx1"/>
                          </a:solidFill>
                          <a:latin typeface="+mn-lt"/>
                          <a:ea typeface="Cambria Math" panose="02040503050406030204" pitchFamily="18" charset="0"/>
                        </a:rPr>
                        <a:t>Tens</a:t>
                      </a:r>
                    </a:p>
                  </a:txBody>
                  <a:tcPr marL="0" marR="108000"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10</a:t>
                      </a:r>
                    </a:p>
                  </a:txBody>
                  <a:tcPr marL="0" marR="3600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GB" sz="1500" b="0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0" marR="3600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20</a:t>
                      </a:r>
                    </a:p>
                  </a:txBody>
                  <a:tcPr marL="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GB" sz="1500" b="0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0" marR="3600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30</a:t>
                      </a:r>
                    </a:p>
                  </a:txBody>
                  <a:tcPr marL="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GB" sz="1500" b="0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0" marR="3600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40</a:t>
                      </a:r>
                    </a:p>
                  </a:txBody>
                  <a:tcPr marL="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GB" sz="1500" b="0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0" marR="3600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50</a:t>
                      </a:r>
                    </a:p>
                  </a:txBody>
                  <a:tcPr marL="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GB" sz="1500" b="0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0" marR="3600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60</a:t>
                      </a:r>
                    </a:p>
                  </a:txBody>
                  <a:tcPr marL="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GB" sz="1500" b="0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0" marR="3600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70</a:t>
                      </a:r>
                    </a:p>
                  </a:txBody>
                  <a:tcPr marL="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GB" sz="1500" b="0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0" marR="3600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80</a:t>
                      </a:r>
                    </a:p>
                  </a:txBody>
                  <a:tcPr marL="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GB" sz="1500" b="0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0" marR="3600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90</a:t>
                      </a:r>
                    </a:p>
                  </a:txBody>
                  <a:tcPr marL="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500" b="0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0" marR="3600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55942649"/>
                  </a:ext>
                </a:extLst>
              </a:tr>
              <a:tr h="443853">
                <a:tc>
                  <a:txBody>
                    <a:bodyPr/>
                    <a:lstStyle/>
                    <a:p>
                      <a:pPr algn="r"/>
                      <a:r>
                        <a:rPr lang="en-GB" sz="1500" b="1" dirty="0">
                          <a:solidFill>
                            <a:schemeClr val="tx1"/>
                          </a:solidFill>
                          <a:latin typeface="+mn-lt"/>
                          <a:ea typeface="Cambria Math" panose="02040503050406030204" pitchFamily="18" charset="0"/>
                        </a:rPr>
                        <a:t>Units</a:t>
                      </a:r>
                    </a:p>
                  </a:txBody>
                  <a:tcPr marL="0" marR="108000"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1</a:t>
                      </a:r>
                    </a:p>
                  </a:txBody>
                  <a:tcPr marL="0" marR="3600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GB" sz="1500" b="0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0" marR="3600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2</a:t>
                      </a:r>
                    </a:p>
                  </a:txBody>
                  <a:tcPr marL="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GB" sz="1500" b="0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0" marR="3600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3</a:t>
                      </a:r>
                    </a:p>
                  </a:txBody>
                  <a:tcPr marL="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GB" sz="1500" b="0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0" marR="3600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4</a:t>
                      </a:r>
                    </a:p>
                  </a:txBody>
                  <a:tcPr marL="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GB" sz="1500" b="0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0" marR="3600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5</a:t>
                      </a:r>
                    </a:p>
                  </a:txBody>
                  <a:tcPr marL="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GB" sz="1500" b="0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0" marR="3600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6</a:t>
                      </a:r>
                    </a:p>
                  </a:txBody>
                  <a:tcPr marL="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GB" sz="1500" b="0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0" marR="3600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7</a:t>
                      </a:r>
                    </a:p>
                  </a:txBody>
                  <a:tcPr marL="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GB" sz="1500" b="0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0" marR="3600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8</a:t>
                      </a:r>
                    </a:p>
                  </a:txBody>
                  <a:tcPr marL="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GB" sz="1500" b="0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0" marR="3600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9</a:t>
                      </a:r>
                    </a:p>
                  </a:txBody>
                  <a:tcPr marL="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500" b="0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0" marR="3600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74749456"/>
                  </a:ext>
                </a:extLst>
              </a:tr>
              <a:tr h="443853">
                <a:tc>
                  <a:txBody>
                    <a:bodyPr/>
                    <a:lstStyle/>
                    <a:p>
                      <a:pPr algn="r"/>
                      <a:r>
                        <a:rPr lang="en-GB" sz="1500" b="1" dirty="0">
                          <a:solidFill>
                            <a:schemeClr val="tx1"/>
                          </a:solidFill>
                          <a:latin typeface="+mn-lt"/>
                          <a:ea typeface="Cambria Math" panose="02040503050406030204" pitchFamily="18" charset="0"/>
                        </a:rPr>
                        <a:t>Tenths</a:t>
                      </a:r>
                    </a:p>
                  </a:txBody>
                  <a:tcPr marL="0" marR="108000"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0.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0.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2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0.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3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0.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4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0.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5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0.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6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0.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7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0.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8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0.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9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23447043"/>
                  </a:ext>
                </a:extLst>
              </a:tr>
              <a:tr h="443853">
                <a:tc>
                  <a:txBody>
                    <a:bodyPr/>
                    <a:lstStyle/>
                    <a:p>
                      <a:pPr algn="r"/>
                      <a:r>
                        <a:rPr lang="en-GB" sz="1500" b="1" dirty="0">
                          <a:solidFill>
                            <a:schemeClr val="tx1"/>
                          </a:solidFill>
                          <a:latin typeface="+mn-lt"/>
                          <a:ea typeface="Cambria Math" panose="02040503050406030204" pitchFamily="18" charset="0"/>
                        </a:rPr>
                        <a:t>Hundredths</a:t>
                      </a:r>
                    </a:p>
                  </a:txBody>
                  <a:tcPr marL="0" marR="108000"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0.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01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0.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02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0.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03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0.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04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0.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05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0.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06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0.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07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0.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08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0.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09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32102892"/>
                  </a:ext>
                </a:extLst>
              </a:tr>
              <a:tr h="443853">
                <a:tc>
                  <a:txBody>
                    <a:bodyPr/>
                    <a:lstStyle/>
                    <a:p>
                      <a:pPr algn="r"/>
                      <a:r>
                        <a:rPr lang="en-GB" sz="1500" b="1" dirty="0">
                          <a:solidFill>
                            <a:schemeClr val="tx1"/>
                          </a:solidFill>
                          <a:latin typeface="+mn-lt"/>
                          <a:ea typeface="Cambria Math" panose="02040503050406030204" pitchFamily="18" charset="0"/>
                        </a:rPr>
                        <a:t>Thousandths</a:t>
                      </a:r>
                    </a:p>
                  </a:txBody>
                  <a:tcPr marL="0" marR="108000"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0.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001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0.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002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0.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003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0.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004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0.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005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0.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006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0.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007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0.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008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0.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009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97205991"/>
                  </a:ext>
                </a:extLst>
              </a:tr>
            </a:tbl>
          </a:graphicData>
        </a:graphic>
      </p:graphicFrame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A54757BD-BAC3-4F7A-928E-8F9C481DEE1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92477180"/>
              </p:ext>
            </p:extLst>
          </p:nvPr>
        </p:nvGraphicFramePr>
        <p:xfrm>
          <a:off x="248148" y="3536343"/>
          <a:ext cx="9409705" cy="310697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76046">
                  <a:extLst>
                    <a:ext uri="{9D8B030D-6E8A-4147-A177-3AD203B41FA5}">
                      <a16:colId xmlns:a16="http://schemas.microsoft.com/office/drawing/2014/main" val="2675765824"/>
                    </a:ext>
                  </a:extLst>
                </a:gridCol>
                <a:gridCol w="536292">
                  <a:extLst>
                    <a:ext uri="{9D8B030D-6E8A-4147-A177-3AD203B41FA5}">
                      <a16:colId xmlns:a16="http://schemas.microsoft.com/office/drawing/2014/main" val="3513589355"/>
                    </a:ext>
                  </a:extLst>
                </a:gridCol>
                <a:gridCol w="378559">
                  <a:extLst>
                    <a:ext uri="{9D8B030D-6E8A-4147-A177-3AD203B41FA5}">
                      <a16:colId xmlns:a16="http://schemas.microsoft.com/office/drawing/2014/main" val="2811445920"/>
                    </a:ext>
                  </a:extLst>
                </a:gridCol>
                <a:gridCol w="536292">
                  <a:extLst>
                    <a:ext uri="{9D8B030D-6E8A-4147-A177-3AD203B41FA5}">
                      <a16:colId xmlns:a16="http://schemas.microsoft.com/office/drawing/2014/main" val="1747194153"/>
                    </a:ext>
                  </a:extLst>
                </a:gridCol>
                <a:gridCol w="378559">
                  <a:extLst>
                    <a:ext uri="{9D8B030D-6E8A-4147-A177-3AD203B41FA5}">
                      <a16:colId xmlns:a16="http://schemas.microsoft.com/office/drawing/2014/main" val="61149069"/>
                    </a:ext>
                  </a:extLst>
                </a:gridCol>
                <a:gridCol w="536292">
                  <a:extLst>
                    <a:ext uri="{9D8B030D-6E8A-4147-A177-3AD203B41FA5}">
                      <a16:colId xmlns:a16="http://schemas.microsoft.com/office/drawing/2014/main" val="1908347660"/>
                    </a:ext>
                  </a:extLst>
                </a:gridCol>
                <a:gridCol w="378559">
                  <a:extLst>
                    <a:ext uri="{9D8B030D-6E8A-4147-A177-3AD203B41FA5}">
                      <a16:colId xmlns:a16="http://schemas.microsoft.com/office/drawing/2014/main" val="3538023047"/>
                    </a:ext>
                  </a:extLst>
                </a:gridCol>
                <a:gridCol w="536292">
                  <a:extLst>
                    <a:ext uri="{9D8B030D-6E8A-4147-A177-3AD203B41FA5}">
                      <a16:colId xmlns:a16="http://schemas.microsoft.com/office/drawing/2014/main" val="397490005"/>
                    </a:ext>
                  </a:extLst>
                </a:gridCol>
                <a:gridCol w="378559">
                  <a:extLst>
                    <a:ext uri="{9D8B030D-6E8A-4147-A177-3AD203B41FA5}">
                      <a16:colId xmlns:a16="http://schemas.microsoft.com/office/drawing/2014/main" val="3570633017"/>
                    </a:ext>
                  </a:extLst>
                </a:gridCol>
                <a:gridCol w="536292">
                  <a:extLst>
                    <a:ext uri="{9D8B030D-6E8A-4147-A177-3AD203B41FA5}">
                      <a16:colId xmlns:a16="http://schemas.microsoft.com/office/drawing/2014/main" val="942748088"/>
                    </a:ext>
                  </a:extLst>
                </a:gridCol>
                <a:gridCol w="378559">
                  <a:extLst>
                    <a:ext uri="{9D8B030D-6E8A-4147-A177-3AD203B41FA5}">
                      <a16:colId xmlns:a16="http://schemas.microsoft.com/office/drawing/2014/main" val="1866497203"/>
                    </a:ext>
                  </a:extLst>
                </a:gridCol>
                <a:gridCol w="536292">
                  <a:extLst>
                    <a:ext uri="{9D8B030D-6E8A-4147-A177-3AD203B41FA5}">
                      <a16:colId xmlns:a16="http://schemas.microsoft.com/office/drawing/2014/main" val="4248124017"/>
                    </a:ext>
                  </a:extLst>
                </a:gridCol>
                <a:gridCol w="378559">
                  <a:extLst>
                    <a:ext uri="{9D8B030D-6E8A-4147-A177-3AD203B41FA5}">
                      <a16:colId xmlns:a16="http://schemas.microsoft.com/office/drawing/2014/main" val="3054743488"/>
                    </a:ext>
                  </a:extLst>
                </a:gridCol>
                <a:gridCol w="536292">
                  <a:extLst>
                    <a:ext uri="{9D8B030D-6E8A-4147-A177-3AD203B41FA5}">
                      <a16:colId xmlns:a16="http://schemas.microsoft.com/office/drawing/2014/main" val="3562278759"/>
                    </a:ext>
                  </a:extLst>
                </a:gridCol>
                <a:gridCol w="378559">
                  <a:extLst>
                    <a:ext uri="{9D8B030D-6E8A-4147-A177-3AD203B41FA5}">
                      <a16:colId xmlns:a16="http://schemas.microsoft.com/office/drawing/2014/main" val="2044566203"/>
                    </a:ext>
                  </a:extLst>
                </a:gridCol>
                <a:gridCol w="536292">
                  <a:extLst>
                    <a:ext uri="{9D8B030D-6E8A-4147-A177-3AD203B41FA5}">
                      <a16:colId xmlns:a16="http://schemas.microsoft.com/office/drawing/2014/main" val="368076924"/>
                    </a:ext>
                  </a:extLst>
                </a:gridCol>
                <a:gridCol w="378559">
                  <a:extLst>
                    <a:ext uri="{9D8B030D-6E8A-4147-A177-3AD203B41FA5}">
                      <a16:colId xmlns:a16="http://schemas.microsoft.com/office/drawing/2014/main" val="2897184049"/>
                    </a:ext>
                  </a:extLst>
                </a:gridCol>
                <a:gridCol w="536292">
                  <a:extLst>
                    <a:ext uri="{9D8B030D-6E8A-4147-A177-3AD203B41FA5}">
                      <a16:colId xmlns:a16="http://schemas.microsoft.com/office/drawing/2014/main" val="1777114458"/>
                    </a:ext>
                  </a:extLst>
                </a:gridCol>
                <a:gridCol w="378559">
                  <a:extLst>
                    <a:ext uri="{9D8B030D-6E8A-4147-A177-3AD203B41FA5}">
                      <a16:colId xmlns:a16="http://schemas.microsoft.com/office/drawing/2014/main" val="2502278068"/>
                    </a:ext>
                  </a:extLst>
                </a:gridCol>
              </a:tblGrid>
              <a:tr h="443853">
                <a:tc>
                  <a:txBody>
                    <a:bodyPr/>
                    <a:lstStyle/>
                    <a:p>
                      <a:pPr algn="r"/>
                      <a:r>
                        <a:rPr lang="en-GB" sz="1500" b="1" dirty="0">
                          <a:solidFill>
                            <a:schemeClr val="tx1"/>
                          </a:solidFill>
                          <a:latin typeface="+mn-lt"/>
                          <a:ea typeface="Cambria Math" panose="02040503050406030204" pitchFamily="18" charset="0"/>
                        </a:rPr>
                        <a:t>Thousands</a:t>
                      </a:r>
                    </a:p>
                  </a:txBody>
                  <a:tcPr marL="0" marR="108000"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1000</a:t>
                      </a:r>
                    </a:p>
                  </a:txBody>
                  <a:tcPr marL="0" marR="3600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F5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GB" sz="1500" b="0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0" marR="3600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F5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2000</a:t>
                      </a:r>
                    </a:p>
                  </a:txBody>
                  <a:tcPr marL="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E9ED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GB" sz="1500" b="0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0" marR="3600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E9ED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3000</a:t>
                      </a:r>
                    </a:p>
                  </a:txBody>
                  <a:tcPr marL="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CDA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GB" sz="1500" b="0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0" marR="3600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CDA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4000</a:t>
                      </a:r>
                    </a:p>
                  </a:txBody>
                  <a:tcPr marL="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F2D4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GB" sz="1500" b="0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0" marR="3600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F2D4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5000</a:t>
                      </a:r>
                    </a:p>
                  </a:txBody>
                  <a:tcPr marL="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2F0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GB" sz="1500" b="0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0" marR="3600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2F0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6000</a:t>
                      </a:r>
                    </a:p>
                  </a:txBody>
                  <a:tcPr marL="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F0E9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GB" sz="1500" b="0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0" marR="3600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F0E9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7000</a:t>
                      </a:r>
                    </a:p>
                  </a:txBody>
                  <a:tcPr marL="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CF3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GB" sz="1500" b="0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0" marR="3600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CF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8000</a:t>
                      </a:r>
                    </a:p>
                  </a:txBody>
                  <a:tcPr marL="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F5FD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GB" sz="1500" b="0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0" marR="3600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F5FD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9000</a:t>
                      </a:r>
                    </a:p>
                  </a:txBody>
                  <a:tcPr marL="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9FB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500" b="0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0" marR="3600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9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06043726"/>
                  </a:ext>
                </a:extLst>
              </a:tr>
              <a:tr h="443853">
                <a:tc>
                  <a:txBody>
                    <a:bodyPr/>
                    <a:lstStyle/>
                    <a:p>
                      <a:pPr algn="r"/>
                      <a:r>
                        <a:rPr lang="en-GB" sz="1500" b="1" dirty="0">
                          <a:solidFill>
                            <a:schemeClr val="tx1"/>
                          </a:solidFill>
                          <a:latin typeface="+mn-lt"/>
                          <a:ea typeface="Cambria Math" panose="02040503050406030204" pitchFamily="18" charset="0"/>
                        </a:rPr>
                        <a:t>Hundreds</a:t>
                      </a:r>
                    </a:p>
                  </a:txBody>
                  <a:tcPr marL="0" marR="108000"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100</a:t>
                      </a:r>
                    </a:p>
                  </a:txBody>
                  <a:tcPr marL="0" marR="3600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F5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GB" sz="1500" b="0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0" marR="3600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F5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200</a:t>
                      </a:r>
                    </a:p>
                  </a:txBody>
                  <a:tcPr marL="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E9ED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GB" sz="1500" b="0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0" marR="3600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E9ED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300</a:t>
                      </a:r>
                    </a:p>
                  </a:txBody>
                  <a:tcPr marL="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CDA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GB" sz="1500" b="0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0" marR="3600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CDA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400</a:t>
                      </a:r>
                    </a:p>
                  </a:txBody>
                  <a:tcPr marL="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F2D4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GB" sz="1500" b="0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0" marR="3600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F2D4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500</a:t>
                      </a:r>
                    </a:p>
                  </a:txBody>
                  <a:tcPr marL="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2F0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GB" sz="1500" b="0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0" marR="3600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2F0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600</a:t>
                      </a:r>
                    </a:p>
                  </a:txBody>
                  <a:tcPr marL="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F0E9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GB" sz="1500" b="0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0" marR="3600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F0E9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700</a:t>
                      </a:r>
                    </a:p>
                  </a:txBody>
                  <a:tcPr marL="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CF3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GB" sz="1500" b="0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0" marR="3600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CF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800</a:t>
                      </a:r>
                    </a:p>
                  </a:txBody>
                  <a:tcPr marL="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F5FD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GB" sz="1500" b="0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0" marR="3600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F5FD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900</a:t>
                      </a:r>
                    </a:p>
                  </a:txBody>
                  <a:tcPr marL="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9FB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500" b="0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0" marR="3600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9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52445209"/>
                  </a:ext>
                </a:extLst>
              </a:tr>
              <a:tr h="443853">
                <a:tc>
                  <a:txBody>
                    <a:bodyPr/>
                    <a:lstStyle/>
                    <a:p>
                      <a:pPr algn="r"/>
                      <a:r>
                        <a:rPr lang="en-GB" sz="1500" b="1" dirty="0">
                          <a:solidFill>
                            <a:schemeClr val="tx1"/>
                          </a:solidFill>
                          <a:latin typeface="+mn-lt"/>
                          <a:ea typeface="Cambria Math" panose="02040503050406030204" pitchFamily="18" charset="0"/>
                        </a:rPr>
                        <a:t>Tens</a:t>
                      </a:r>
                    </a:p>
                  </a:txBody>
                  <a:tcPr marL="0" marR="108000"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10</a:t>
                      </a:r>
                    </a:p>
                  </a:txBody>
                  <a:tcPr marL="0" marR="3600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F5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GB" sz="1500" b="0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0" marR="3600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F5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20</a:t>
                      </a:r>
                    </a:p>
                  </a:txBody>
                  <a:tcPr marL="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E9ED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GB" sz="1500" b="0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0" marR="3600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E9ED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30</a:t>
                      </a:r>
                    </a:p>
                  </a:txBody>
                  <a:tcPr marL="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CDA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GB" sz="1500" b="0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0" marR="3600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CDA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40</a:t>
                      </a:r>
                    </a:p>
                  </a:txBody>
                  <a:tcPr marL="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F2D4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GB" sz="1500" b="0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0" marR="3600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F2D4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50</a:t>
                      </a:r>
                    </a:p>
                  </a:txBody>
                  <a:tcPr marL="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2F0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GB" sz="1500" b="0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0" marR="3600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2F0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60</a:t>
                      </a:r>
                    </a:p>
                  </a:txBody>
                  <a:tcPr marL="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F0E9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GB" sz="1500" b="0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0" marR="3600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F0E9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70</a:t>
                      </a:r>
                    </a:p>
                  </a:txBody>
                  <a:tcPr marL="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CF3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GB" sz="1500" b="0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0" marR="3600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CF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80</a:t>
                      </a:r>
                    </a:p>
                  </a:txBody>
                  <a:tcPr marL="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F5FD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GB" sz="1500" b="0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0" marR="3600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F5FD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90</a:t>
                      </a:r>
                    </a:p>
                  </a:txBody>
                  <a:tcPr marL="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9FB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500" b="0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0" marR="3600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9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55942649"/>
                  </a:ext>
                </a:extLst>
              </a:tr>
              <a:tr h="443853">
                <a:tc>
                  <a:txBody>
                    <a:bodyPr/>
                    <a:lstStyle/>
                    <a:p>
                      <a:pPr algn="r"/>
                      <a:r>
                        <a:rPr lang="en-GB" sz="1500" b="1" dirty="0">
                          <a:solidFill>
                            <a:schemeClr val="tx1"/>
                          </a:solidFill>
                          <a:latin typeface="+mn-lt"/>
                          <a:ea typeface="Cambria Math" panose="02040503050406030204" pitchFamily="18" charset="0"/>
                        </a:rPr>
                        <a:t>Units</a:t>
                      </a:r>
                    </a:p>
                  </a:txBody>
                  <a:tcPr marL="0" marR="108000"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1</a:t>
                      </a:r>
                    </a:p>
                  </a:txBody>
                  <a:tcPr marL="0" marR="3600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F5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GB" sz="1500" b="0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0" marR="3600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F5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2</a:t>
                      </a:r>
                    </a:p>
                  </a:txBody>
                  <a:tcPr marL="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E9ED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GB" sz="1500" b="0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0" marR="3600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E9ED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3</a:t>
                      </a:r>
                    </a:p>
                  </a:txBody>
                  <a:tcPr marL="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CDA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GB" sz="1500" b="0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0" marR="3600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CDA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4</a:t>
                      </a:r>
                    </a:p>
                  </a:txBody>
                  <a:tcPr marL="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F2D4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GB" sz="1500" b="0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0" marR="3600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F2D4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5</a:t>
                      </a:r>
                    </a:p>
                  </a:txBody>
                  <a:tcPr marL="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2F0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GB" sz="1500" b="0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0" marR="3600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2F0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6</a:t>
                      </a:r>
                    </a:p>
                  </a:txBody>
                  <a:tcPr marL="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F0E9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GB" sz="1500" b="0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0" marR="3600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F0E9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7</a:t>
                      </a:r>
                    </a:p>
                  </a:txBody>
                  <a:tcPr marL="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CF3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GB" sz="1500" b="0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0" marR="3600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CF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8</a:t>
                      </a:r>
                    </a:p>
                  </a:txBody>
                  <a:tcPr marL="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F5FD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GB" sz="1500" b="0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0" marR="3600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F5FD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9</a:t>
                      </a:r>
                    </a:p>
                  </a:txBody>
                  <a:tcPr marL="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9FB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500" b="0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0" marR="3600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9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74749456"/>
                  </a:ext>
                </a:extLst>
              </a:tr>
              <a:tr h="443853">
                <a:tc>
                  <a:txBody>
                    <a:bodyPr/>
                    <a:lstStyle/>
                    <a:p>
                      <a:pPr algn="r"/>
                      <a:r>
                        <a:rPr lang="en-GB" sz="1500" b="1" dirty="0">
                          <a:solidFill>
                            <a:schemeClr val="tx1"/>
                          </a:solidFill>
                          <a:latin typeface="+mn-lt"/>
                          <a:ea typeface="Cambria Math" panose="02040503050406030204" pitchFamily="18" charset="0"/>
                        </a:rPr>
                        <a:t>Tenths</a:t>
                      </a:r>
                    </a:p>
                  </a:txBody>
                  <a:tcPr marL="0" marR="108000"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0.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F5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F5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0.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E9ED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2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E9ED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0.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CDA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3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CDA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0.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F2D4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4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F2D4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0.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2F0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5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2F0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0.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F0E9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6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F0E9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0.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CF3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7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CF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0.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F5FD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8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F5FD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0.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9FB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9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9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23447043"/>
                  </a:ext>
                </a:extLst>
              </a:tr>
              <a:tr h="443853">
                <a:tc>
                  <a:txBody>
                    <a:bodyPr/>
                    <a:lstStyle/>
                    <a:p>
                      <a:pPr algn="r"/>
                      <a:r>
                        <a:rPr lang="en-GB" sz="1500" b="1" dirty="0">
                          <a:solidFill>
                            <a:schemeClr val="tx1"/>
                          </a:solidFill>
                          <a:latin typeface="+mn-lt"/>
                          <a:ea typeface="Cambria Math" panose="02040503050406030204" pitchFamily="18" charset="0"/>
                        </a:rPr>
                        <a:t>Hundredths</a:t>
                      </a:r>
                    </a:p>
                  </a:txBody>
                  <a:tcPr marL="0" marR="108000"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0.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F5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01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F5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0.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E9ED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02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E9ED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0.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CDA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03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CDA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0.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F2D4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04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F2D4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0.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2F0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05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2F0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0.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F0E9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06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F0E9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0.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CF3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07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CF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0.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F5FD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08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F5FD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0.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9FB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09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9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32102892"/>
                  </a:ext>
                </a:extLst>
              </a:tr>
              <a:tr h="443853">
                <a:tc>
                  <a:txBody>
                    <a:bodyPr/>
                    <a:lstStyle/>
                    <a:p>
                      <a:pPr algn="r"/>
                      <a:r>
                        <a:rPr lang="en-GB" sz="1500" b="1" dirty="0">
                          <a:solidFill>
                            <a:schemeClr val="tx1"/>
                          </a:solidFill>
                          <a:latin typeface="+mn-lt"/>
                          <a:ea typeface="Cambria Math" panose="02040503050406030204" pitchFamily="18" charset="0"/>
                        </a:rPr>
                        <a:t>Thousandths</a:t>
                      </a:r>
                    </a:p>
                  </a:txBody>
                  <a:tcPr marL="0" marR="108000"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0.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F5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001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F5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0.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E9ED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002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E9ED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0.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CDA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003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CDA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0.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F2D4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004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F2D4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0.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2F0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005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2F0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0.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F0E9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006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F0E9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0.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CF3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007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CF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0.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F5FD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008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F5FD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0.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9FB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009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9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9720599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172564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99A42B43-6AC2-40AC-9F81-78F6FBC083A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28298396"/>
              </p:ext>
            </p:extLst>
          </p:nvPr>
        </p:nvGraphicFramePr>
        <p:xfrm>
          <a:off x="237000" y="214686"/>
          <a:ext cx="9432000" cy="31073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32000">
                  <a:extLst>
                    <a:ext uri="{9D8B030D-6E8A-4147-A177-3AD203B41FA5}">
                      <a16:colId xmlns:a16="http://schemas.microsoft.com/office/drawing/2014/main" val="2675765824"/>
                    </a:ext>
                  </a:extLst>
                </a:gridCol>
                <a:gridCol w="612000">
                  <a:extLst>
                    <a:ext uri="{9D8B030D-6E8A-4147-A177-3AD203B41FA5}">
                      <a16:colId xmlns:a16="http://schemas.microsoft.com/office/drawing/2014/main" val="3513589355"/>
                    </a:ext>
                  </a:extLst>
                </a:gridCol>
                <a:gridCol w="288000">
                  <a:extLst>
                    <a:ext uri="{9D8B030D-6E8A-4147-A177-3AD203B41FA5}">
                      <a16:colId xmlns:a16="http://schemas.microsoft.com/office/drawing/2014/main" val="2811445920"/>
                    </a:ext>
                  </a:extLst>
                </a:gridCol>
                <a:gridCol w="612000">
                  <a:extLst>
                    <a:ext uri="{9D8B030D-6E8A-4147-A177-3AD203B41FA5}">
                      <a16:colId xmlns:a16="http://schemas.microsoft.com/office/drawing/2014/main" val="1747194153"/>
                    </a:ext>
                  </a:extLst>
                </a:gridCol>
                <a:gridCol w="288000">
                  <a:extLst>
                    <a:ext uri="{9D8B030D-6E8A-4147-A177-3AD203B41FA5}">
                      <a16:colId xmlns:a16="http://schemas.microsoft.com/office/drawing/2014/main" val="61149069"/>
                    </a:ext>
                  </a:extLst>
                </a:gridCol>
                <a:gridCol w="612000">
                  <a:extLst>
                    <a:ext uri="{9D8B030D-6E8A-4147-A177-3AD203B41FA5}">
                      <a16:colId xmlns:a16="http://schemas.microsoft.com/office/drawing/2014/main" val="1908347660"/>
                    </a:ext>
                  </a:extLst>
                </a:gridCol>
                <a:gridCol w="288000">
                  <a:extLst>
                    <a:ext uri="{9D8B030D-6E8A-4147-A177-3AD203B41FA5}">
                      <a16:colId xmlns:a16="http://schemas.microsoft.com/office/drawing/2014/main" val="3538023047"/>
                    </a:ext>
                  </a:extLst>
                </a:gridCol>
                <a:gridCol w="612000">
                  <a:extLst>
                    <a:ext uri="{9D8B030D-6E8A-4147-A177-3AD203B41FA5}">
                      <a16:colId xmlns:a16="http://schemas.microsoft.com/office/drawing/2014/main" val="397490005"/>
                    </a:ext>
                  </a:extLst>
                </a:gridCol>
                <a:gridCol w="288000">
                  <a:extLst>
                    <a:ext uri="{9D8B030D-6E8A-4147-A177-3AD203B41FA5}">
                      <a16:colId xmlns:a16="http://schemas.microsoft.com/office/drawing/2014/main" val="3570633017"/>
                    </a:ext>
                  </a:extLst>
                </a:gridCol>
                <a:gridCol w="612000">
                  <a:extLst>
                    <a:ext uri="{9D8B030D-6E8A-4147-A177-3AD203B41FA5}">
                      <a16:colId xmlns:a16="http://schemas.microsoft.com/office/drawing/2014/main" val="942748088"/>
                    </a:ext>
                  </a:extLst>
                </a:gridCol>
                <a:gridCol w="288000">
                  <a:extLst>
                    <a:ext uri="{9D8B030D-6E8A-4147-A177-3AD203B41FA5}">
                      <a16:colId xmlns:a16="http://schemas.microsoft.com/office/drawing/2014/main" val="1866497203"/>
                    </a:ext>
                  </a:extLst>
                </a:gridCol>
                <a:gridCol w="612000">
                  <a:extLst>
                    <a:ext uri="{9D8B030D-6E8A-4147-A177-3AD203B41FA5}">
                      <a16:colId xmlns:a16="http://schemas.microsoft.com/office/drawing/2014/main" val="4248124017"/>
                    </a:ext>
                  </a:extLst>
                </a:gridCol>
                <a:gridCol w="288000">
                  <a:extLst>
                    <a:ext uri="{9D8B030D-6E8A-4147-A177-3AD203B41FA5}">
                      <a16:colId xmlns:a16="http://schemas.microsoft.com/office/drawing/2014/main" val="3054743488"/>
                    </a:ext>
                  </a:extLst>
                </a:gridCol>
                <a:gridCol w="612000">
                  <a:extLst>
                    <a:ext uri="{9D8B030D-6E8A-4147-A177-3AD203B41FA5}">
                      <a16:colId xmlns:a16="http://schemas.microsoft.com/office/drawing/2014/main" val="3562278759"/>
                    </a:ext>
                  </a:extLst>
                </a:gridCol>
                <a:gridCol w="288000">
                  <a:extLst>
                    <a:ext uri="{9D8B030D-6E8A-4147-A177-3AD203B41FA5}">
                      <a16:colId xmlns:a16="http://schemas.microsoft.com/office/drawing/2014/main" val="2044566203"/>
                    </a:ext>
                  </a:extLst>
                </a:gridCol>
                <a:gridCol w="612000">
                  <a:extLst>
                    <a:ext uri="{9D8B030D-6E8A-4147-A177-3AD203B41FA5}">
                      <a16:colId xmlns:a16="http://schemas.microsoft.com/office/drawing/2014/main" val="368076924"/>
                    </a:ext>
                  </a:extLst>
                </a:gridCol>
                <a:gridCol w="288000">
                  <a:extLst>
                    <a:ext uri="{9D8B030D-6E8A-4147-A177-3AD203B41FA5}">
                      <a16:colId xmlns:a16="http://schemas.microsoft.com/office/drawing/2014/main" val="2897184049"/>
                    </a:ext>
                  </a:extLst>
                </a:gridCol>
                <a:gridCol w="612000">
                  <a:extLst>
                    <a:ext uri="{9D8B030D-6E8A-4147-A177-3AD203B41FA5}">
                      <a16:colId xmlns:a16="http://schemas.microsoft.com/office/drawing/2014/main" val="1777114458"/>
                    </a:ext>
                  </a:extLst>
                </a:gridCol>
                <a:gridCol w="288000">
                  <a:extLst>
                    <a:ext uri="{9D8B030D-6E8A-4147-A177-3AD203B41FA5}">
                      <a16:colId xmlns:a16="http://schemas.microsoft.com/office/drawing/2014/main" val="2502278068"/>
                    </a:ext>
                  </a:extLst>
                </a:gridCol>
              </a:tblGrid>
              <a:tr h="345600">
                <a:tc>
                  <a:txBody>
                    <a:bodyPr/>
                    <a:lstStyle/>
                    <a:p>
                      <a:pPr algn="r"/>
                      <a:r>
                        <a:rPr lang="en-GB" sz="1100" b="1" dirty="0">
                          <a:solidFill>
                            <a:schemeClr val="tx1"/>
                          </a:solidFill>
                          <a:latin typeface="+mn-lt"/>
                          <a:ea typeface="Cambria Math" panose="02040503050406030204" pitchFamily="18" charset="0"/>
                        </a:rPr>
                        <a:t>Hundred thousands</a:t>
                      </a:r>
                    </a:p>
                  </a:txBody>
                  <a:tcPr marL="0" marR="108000"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100" b="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100 000</a:t>
                      </a:r>
                    </a:p>
                  </a:txBody>
                  <a:tcPr marL="0" marR="3600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GB" sz="1100" b="0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0" marR="3600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100" b="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200 000</a:t>
                      </a:r>
                    </a:p>
                  </a:txBody>
                  <a:tcPr marL="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GB" sz="1100" b="0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0" marR="3600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100" b="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300 000</a:t>
                      </a:r>
                    </a:p>
                  </a:txBody>
                  <a:tcPr marL="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GB" sz="1100" b="0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0" marR="3600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100" b="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400 000</a:t>
                      </a:r>
                    </a:p>
                  </a:txBody>
                  <a:tcPr marL="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GB" sz="1100" b="0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0" marR="3600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100" b="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500 000</a:t>
                      </a:r>
                    </a:p>
                  </a:txBody>
                  <a:tcPr marL="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GB" sz="1100" b="0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0" marR="3600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100" b="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600 000</a:t>
                      </a:r>
                    </a:p>
                  </a:txBody>
                  <a:tcPr marL="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GB" sz="1100" b="0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0" marR="3600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100" b="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700 000</a:t>
                      </a:r>
                    </a:p>
                  </a:txBody>
                  <a:tcPr marL="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GB" sz="1100" b="0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0" marR="3600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100" b="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800 000</a:t>
                      </a:r>
                    </a:p>
                  </a:txBody>
                  <a:tcPr marL="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GB" sz="1100" b="0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0" marR="3600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100" b="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900 000</a:t>
                      </a:r>
                    </a:p>
                  </a:txBody>
                  <a:tcPr marL="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100" b="0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0" marR="3600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2678808"/>
                  </a:ext>
                </a:extLst>
              </a:tr>
              <a:tr h="345219">
                <a:tc>
                  <a:txBody>
                    <a:bodyPr/>
                    <a:lstStyle/>
                    <a:p>
                      <a:pPr algn="r"/>
                      <a:r>
                        <a:rPr lang="en-GB" sz="1100" b="1" dirty="0">
                          <a:solidFill>
                            <a:schemeClr val="tx1"/>
                          </a:solidFill>
                          <a:latin typeface="+mn-lt"/>
                          <a:ea typeface="Cambria Math" panose="02040503050406030204" pitchFamily="18" charset="0"/>
                        </a:rPr>
                        <a:t>Ten thousands</a:t>
                      </a:r>
                    </a:p>
                  </a:txBody>
                  <a:tcPr marL="0" marR="108000"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100" b="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10 000</a:t>
                      </a:r>
                    </a:p>
                  </a:txBody>
                  <a:tcPr marL="0" marR="3600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GB" sz="1100" b="0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0" marR="3600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100" b="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20 000</a:t>
                      </a:r>
                    </a:p>
                  </a:txBody>
                  <a:tcPr marL="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GB" sz="1100" b="0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0" marR="3600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100" b="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30 000</a:t>
                      </a:r>
                    </a:p>
                  </a:txBody>
                  <a:tcPr marL="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GB" sz="1100" b="0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0" marR="3600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100" b="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40 000</a:t>
                      </a:r>
                    </a:p>
                  </a:txBody>
                  <a:tcPr marL="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GB" sz="1100" b="0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0" marR="3600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100" b="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50 000</a:t>
                      </a:r>
                    </a:p>
                  </a:txBody>
                  <a:tcPr marL="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GB" sz="1100" b="0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0" marR="3600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100" b="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60 000</a:t>
                      </a:r>
                    </a:p>
                  </a:txBody>
                  <a:tcPr marL="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GB" sz="1100" b="0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0" marR="3600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100" b="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70 000</a:t>
                      </a:r>
                    </a:p>
                  </a:txBody>
                  <a:tcPr marL="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GB" sz="1100" b="0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0" marR="3600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100" b="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80 000</a:t>
                      </a:r>
                    </a:p>
                  </a:txBody>
                  <a:tcPr marL="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GB" sz="1100" b="0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0" marR="3600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100" b="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90 000</a:t>
                      </a:r>
                    </a:p>
                  </a:txBody>
                  <a:tcPr marL="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100" b="0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0" marR="3600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39998506"/>
                  </a:ext>
                </a:extLst>
              </a:tr>
              <a:tr h="345219">
                <a:tc>
                  <a:txBody>
                    <a:bodyPr/>
                    <a:lstStyle/>
                    <a:p>
                      <a:pPr algn="r"/>
                      <a:r>
                        <a:rPr lang="en-GB" sz="1100" b="1" dirty="0">
                          <a:solidFill>
                            <a:schemeClr val="tx1"/>
                          </a:solidFill>
                          <a:latin typeface="+mn-lt"/>
                          <a:ea typeface="Cambria Math" panose="02040503050406030204" pitchFamily="18" charset="0"/>
                        </a:rPr>
                        <a:t>Thousands</a:t>
                      </a:r>
                    </a:p>
                  </a:txBody>
                  <a:tcPr marL="0" marR="108000"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100" b="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1 000</a:t>
                      </a:r>
                    </a:p>
                  </a:txBody>
                  <a:tcPr marL="0" marR="3600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GB" sz="1100" b="0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0" marR="3600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100" b="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2 000</a:t>
                      </a:r>
                    </a:p>
                  </a:txBody>
                  <a:tcPr marL="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GB" sz="1100" b="0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0" marR="3600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100" b="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3 000</a:t>
                      </a:r>
                    </a:p>
                  </a:txBody>
                  <a:tcPr marL="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GB" sz="1100" b="0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0" marR="3600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100" b="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4 000</a:t>
                      </a:r>
                    </a:p>
                  </a:txBody>
                  <a:tcPr marL="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GB" sz="1100" b="0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0" marR="3600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100" b="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5 000</a:t>
                      </a:r>
                    </a:p>
                  </a:txBody>
                  <a:tcPr marL="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GB" sz="1100" b="0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0" marR="3600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100" b="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6 000</a:t>
                      </a:r>
                    </a:p>
                  </a:txBody>
                  <a:tcPr marL="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GB" sz="1100" b="0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0" marR="3600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100" b="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7 000</a:t>
                      </a:r>
                    </a:p>
                  </a:txBody>
                  <a:tcPr marL="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GB" sz="1100" b="0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0" marR="3600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100" b="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8 000</a:t>
                      </a:r>
                    </a:p>
                  </a:txBody>
                  <a:tcPr marL="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GB" sz="1100" b="0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0" marR="3600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100" b="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9 000</a:t>
                      </a:r>
                    </a:p>
                  </a:txBody>
                  <a:tcPr marL="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100" b="0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0" marR="3600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06043726"/>
                  </a:ext>
                </a:extLst>
              </a:tr>
              <a:tr h="345219">
                <a:tc>
                  <a:txBody>
                    <a:bodyPr/>
                    <a:lstStyle/>
                    <a:p>
                      <a:pPr algn="r"/>
                      <a:r>
                        <a:rPr lang="en-GB" sz="1100" b="1" dirty="0">
                          <a:solidFill>
                            <a:schemeClr val="tx1"/>
                          </a:solidFill>
                          <a:latin typeface="+mn-lt"/>
                          <a:ea typeface="Cambria Math" panose="02040503050406030204" pitchFamily="18" charset="0"/>
                        </a:rPr>
                        <a:t>Hundreds</a:t>
                      </a:r>
                    </a:p>
                  </a:txBody>
                  <a:tcPr marL="0" marR="108000"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100" b="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100</a:t>
                      </a:r>
                    </a:p>
                  </a:txBody>
                  <a:tcPr marL="0" marR="3600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GB" sz="1100" b="0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0" marR="3600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100" b="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200</a:t>
                      </a:r>
                    </a:p>
                  </a:txBody>
                  <a:tcPr marL="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GB" sz="1100" b="0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0" marR="3600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100" b="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300</a:t>
                      </a:r>
                    </a:p>
                  </a:txBody>
                  <a:tcPr marL="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GB" sz="1100" b="0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0" marR="3600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100" b="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400</a:t>
                      </a:r>
                    </a:p>
                  </a:txBody>
                  <a:tcPr marL="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GB" sz="1100" b="0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0" marR="3600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100" b="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500</a:t>
                      </a:r>
                    </a:p>
                  </a:txBody>
                  <a:tcPr marL="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GB" sz="1100" b="0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0" marR="3600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100" b="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600</a:t>
                      </a:r>
                    </a:p>
                  </a:txBody>
                  <a:tcPr marL="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GB" sz="1100" b="0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0" marR="3600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100" b="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700</a:t>
                      </a:r>
                    </a:p>
                  </a:txBody>
                  <a:tcPr marL="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GB" sz="1100" b="0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0" marR="3600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100" b="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800</a:t>
                      </a:r>
                    </a:p>
                  </a:txBody>
                  <a:tcPr marL="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GB" sz="1100" b="0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0" marR="3600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100" b="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900</a:t>
                      </a:r>
                    </a:p>
                  </a:txBody>
                  <a:tcPr marL="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100" b="0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0" marR="3600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52445209"/>
                  </a:ext>
                </a:extLst>
              </a:tr>
              <a:tr h="345219">
                <a:tc>
                  <a:txBody>
                    <a:bodyPr/>
                    <a:lstStyle/>
                    <a:p>
                      <a:pPr algn="r"/>
                      <a:r>
                        <a:rPr lang="en-GB" sz="1100" b="1" dirty="0">
                          <a:solidFill>
                            <a:schemeClr val="tx1"/>
                          </a:solidFill>
                          <a:latin typeface="+mn-lt"/>
                          <a:ea typeface="Cambria Math" panose="02040503050406030204" pitchFamily="18" charset="0"/>
                        </a:rPr>
                        <a:t>Tens</a:t>
                      </a:r>
                    </a:p>
                  </a:txBody>
                  <a:tcPr marL="0" marR="108000"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100" b="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10</a:t>
                      </a:r>
                    </a:p>
                  </a:txBody>
                  <a:tcPr marL="0" marR="3600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GB" sz="1100" b="0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0" marR="3600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100" b="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20</a:t>
                      </a:r>
                    </a:p>
                  </a:txBody>
                  <a:tcPr marL="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GB" sz="1100" b="0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0" marR="3600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100" b="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30</a:t>
                      </a:r>
                    </a:p>
                  </a:txBody>
                  <a:tcPr marL="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GB" sz="1100" b="0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0" marR="3600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100" b="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40</a:t>
                      </a:r>
                    </a:p>
                  </a:txBody>
                  <a:tcPr marL="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GB" sz="1100" b="0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0" marR="3600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100" b="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50</a:t>
                      </a:r>
                    </a:p>
                  </a:txBody>
                  <a:tcPr marL="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GB" sz="1100" b="0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0" marR="3600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100" b="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60</a:t>
                      </a:r>
                    </a:p>
                  </a:txBody>
                  <a:tcPr marL="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GB" sz="1100" b="0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0" marR="3600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100" b="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70</a:t>
                      </a:r>
                    </a:p>
                  </a:txBody>
                  <a:tcPr marL="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GB" sz="1100" b="0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0" marR="3600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100" b="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80</a:t>
                      </a:r>
                    </a:p>
                  </a:txBody>
                  <a:tcPr marL="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GB" sz="1100" b="0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0" marR="3600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100" b="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90</a:t>
                      </a:r>
                    </a:p>
                  </a:txBody>
                  <a:tcPr marL="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100" b="0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0" marR="3600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55942649"/>
                  </a:ext>
                </a:extLst>
              </a:tr>
              <a:tr h="345219">
                <a:tc>
                  <a:txBody>
                    <a:bodyPr/>
                    <a:lstStyle/>
                    <a:p>
                      <a:pPr algn="r"/>
                      <a:r>
                        <a:rPr lang="en-GB" sz="1100" b="1" dirty="0">
                          <a:solidFill>
                            <a:schemeClr val="tx1"/>
                          </a:solidFill>
                          <a:latin typeface="+mn-lt"/>
                          <a:ea typeface="Cambria Math" panose="02040503050406030204" pitchFamily="18" charset="0"/>
                        </a:rPr>
                        <a:t>Units</a:t>
                      </a:r>
                    </a:p>
                  </a:txBody>
                  <a:tcPr marL="0" marR="108000"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100" b="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1</a:t>
                      </a:r>
                    </a:p>
                  </a:txBody>
                  <a:tcPr marL="0" marR="3600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GB" sz="1100" b="0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0" marR="3600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100" b="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2</a:t>
                      </a:r>
                    </a:p>
                  </a:txBody>
                  <a:tcPr marL="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GB" sz="1100" b="0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0" marR="3600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100" b="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3</a:t>
                      </a:r>
                    </a:p>
                  </a:txBody>
                  <a:tcPr marL="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GB" sz="1100" b="0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0" marR="3600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100" b="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4</a:t>
                      </a:r>
                    </a:p>
                  </a:txBody>
                  <a:tcPr marL="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GB" sz="1100" b="0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0" marR="3600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100" b="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5</a:t>
                      </a:r>
                    </a:p>
                  </a:txBody>
                  <a:tcPr marL="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GB" sz="1100" b="0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0" marR="3600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100" b="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6</a:t>
                      </a:r>
                    </a:p>
                  </a:txBody>
                  <a:tcPr marL="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GB" sz="1100" b="0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0" marR="3600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100" b="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7</a:t>
                      </a:r>
                    </a:p>
                  </a:txBody>
                  <a:tcPr marL="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GB" sz="1100" b="0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0" marR="3600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100" b="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8</a:t>
                      </a:r>
                    </a:p>
                  </a:txBody>
                  <a:tcPr marL="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GB" sz="1100" b="0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0" marR="3600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100" b="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9</a:t>
                      </a:r>
                    </a:p>
                  </a:txBody>
                  <a:tcPr marL="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100" b="0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0" marR="3600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74749456"/>
                  </a:ext>
                </a:extLst>
              </a:tr>
              <a:tr h="345219">
                <a:tc>
                  <a:txBody>
                    <a:bodyPr/>
                    <a:lstStyle/>
                    <a:p>
                      <a:pPr algn="r"/>
                      <a:r>
                        <a:rPr lang="en-GB" sz="1100" b="1" dirty="0">
                          <a:solidFill>
                            <a:schemeClr val="tx1"/>
                          </a:solidFill>
                          <a:latin typeface="+mn-lt"/>
                          <a:ea typeface="Cambria Math" panose="02040503050406030204" pitchFamily="18" charset="0"/>
                        </a:rPr>
                        <a:t>Tenths</a:t>
                      </a:r>
                    </a:p>
                  </a:txBody>
                  <a:tcPr marL="0" marR="108000"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100" b="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0.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100" b="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100" b="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0.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100" b="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2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100" b="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0.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100" b="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3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100" b="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0.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100" b="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4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100" b="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0.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100" b="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5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100" b="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0.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100" b="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6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100" b="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0.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100" b="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7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100" b="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0.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100" b="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8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100" b="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0.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b="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9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23447043"/>
                  </a:ext>
                </a:extLst>
              </a:tr>
              <a:tr h="345219">
                <a:tc>
                  <a:txBody>
                    <a:bodyPr/>
                    <a:lstStyle/>
                    <a:p>
                      <a:pPr algn="r"/>
                      <a:r>
                        <a:rPr lang="en-GB" sz="1100" b="1" dirty="0">
                          <a:solidFill>
                            <a:schemeClr val="tx1"/>
                          </a:solidFill>
                          <a:latin typeface="+mn-lt"/>
                          <a:ea typeface="Cambria Math" panose="02040503050406030204" pitchFamily="18" charset="0"/>
                        </a:rPr>
                        <a:t>Hundredths</a:t>
                      </a:r>
                    </a:p>
                  </a:txBody>
                  <a:tcPr marL="0" marR="108000"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100" b="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0.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100" b="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01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100" b="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0.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100" b="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02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100" b="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0.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100" b="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03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100" b="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0.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100" b="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04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100" b="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0.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100" b="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05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100" b="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0.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100" b="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06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100" b="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0.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100" b="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07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100" b="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0.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100" b="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08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100" b="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0.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b="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09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32102892"/>
                  </a:ext>
                </a:extLst>
              </a:tr>
              <a:tr h="345219">
                <a:tc>
                  <a:txBody>
                    <a:bodyPr/>
                    <a:lstStyle/>
                    <a:p>
                      <a:pPr algn="r"/>
                      <a:r>
                        <a:rPr lang="en-GB" sz="1100" b="1" dirty="0">
                          <a:solidFill>
                            <a:schemeClr val="tx1"/>
                          </a:solidFill>
                          <a:latin typeface="+mn-lt"/>
                          <a:ea typeface="Cambria Math" panose="02040503050406030204" pitchFamily="18" charset="0"/>
                        </a:rPr>
                        <a:t>Thousandths</a:t>
                      </a:r>
                    </a:p>
                  </a:txBody>
                  <a:tcPr marL="0" marR="108000"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100" b="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0.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100" b="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001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100" b="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0.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100" b="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002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100" b="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0.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100" b="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003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100" b="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0.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100" b="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004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100" b="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0.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100" b="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005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100" b="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0.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100" b="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006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100" b="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0.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100" b="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007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100" b="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0.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100" b="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008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100" b="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0.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b="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009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97205991"/>
                  </a:ext>
                </a:extLst>
              </a:tr>
            </a:tbl>
          </a:graphicData>
        </a:graphic>
      </p:graphicFrame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F0FB965B-B21C-4B43-8B5C-A7763369620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65957043"/>
              </p:ext>
            </p:extLst>
          </p:nvPr>
        </p:nvGraphicFramePr>
        <p:xfrm>
          <a:off x="237000" y="3535963"/>
          <a:ext cx="9432000" cy="31073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32000">
                  <a:extLst>
                    <a:ext uri="{9D8B030D-6E8A-4147-A177-3AD203B41FA5}">
                      <a16:colId xmlns:a16="http://schemas.microsoft.com/office/drawing/2014/main" val="2675765824"/>
                    </a:ext>
                  </a:extLst>
                </a:gridCol>
                <a:gridCol w="612000">
                  <a:extLst>
                    <a:ext uri="{9D8B030D-6E8A-4147-A177-3AD203B41FA5}">
                      <a16:colId xmlns:a16="http://schemas.microsoft.com/office/drawing/2014/main" val="3513589355"/>
                    </a:ext>
                  </a:extLst>
                </a:gridCol>
                <a:gridCol w="288000">
                  <a:extLst>
                    <a:ext uri="{9D8B030D-6E8A-4147-A177-3AD203B41FA5}">
                      <a16:colId xmlns:a16="http://schemas.microsoft.com/office/drawing/2014/main" val="2811445920"/>
                    </a:ext>
                  </a:extLst>
                </a:gridCol>
                <a:gridCol w="612000">
                  <a:extLst>
                    <a:ext uri="{9D8B030D-6E8A-4147-A177-3AD203B41FA5}">
                      <a16:colId xmlns:a16="http://schemas.microsoft.com/office/drawing/2014/main" val="1747194153"/>
                    </a:ext>
                  </a:extLst>
                </a:gridCol>
                <a:gridCol w="288000">
                  <a:extLst>
                    <a:ext uri="{9D8B030D-6E8A-4147-A177-3AD203B41FA5}">
                      <a16:colId xmlns:a16="http://schemas.microsoft.com/office/drawing/2014/main" val="61149069"/>
                    </a:ext>
                  </a:extLst>
                </a:gridCol>
                <a:gridCol w="612000">
                  <a:extLst>
                    <a:ext uri="{9D8B030D-6E8A-4147-A177-3AD203B41FA5}">
                      <a16:colId xmlns:a16="http://schemas.microsoft.com/office/drawing/2014/main" val="1908347660"/>
                    </a:ext>
                  </a:extLst>
                </a:gridCol>
                <a:gridCol w="288000">
                  <a:extLst>
                    <a:ext uri="{9D8B030D-6E8A-4147-A177-3AD203B41FA5}">
                      <a16:colId xmlns:a16="http://schemas.microsoft.com/office/drawing/2014/main" val="3538023047"/>
                    </a:ext>
                  </a:extLst>
                </a:gridCol>
                <a:gridCol w="612000">
                  <a:extLst>
                    <a:ext uri="{9D8B030D-6E8A-4147-A177-3AD203B41FA5}">
                      <a16:colId xmlns:a16="http://schemas.microsoft.com/office/drawing/2014/main" val="397490005"/>
                    </a:ext>
                  </a:extLst>
                </a:gridCol>
                <a:gridCol w="288000">
                  <a:extLst>
                    <a:ext uri="{9D8B030D-6E8A-4147-A177-3AD203B41FA5}">
                      <a16:colId xmlns:a16="http://schemas.microsoft.com/office/drawing/2014/main" val="3570633017"/>
                    </a:ext>
                  </a:extLst>
                </a:gridCol>
                <a:gridCol w="612000">
                  <a:extLst>
                    <a:ext uri="{9D8B030D-6E8A-4147-A177-3AD203B41FA5}">
                      <a16:colId xmlns:a16="http://schemas.microsoft.com/office/drawing/2014/main" val="942748088"/>
                    </a:ext>
                  </a:extLst>
                </a:gridCol>
                <a:gridCol w="288000">
                  <a:extLst>
                    <a:ext uri="{9D8B030D-6E8A-4147-A177-3AD203B41FA5}">
                      <a16:colId xmlns:a16="http://schemas.microsoft.com/office/drawing/2014/main" val="1866497203"/>
                    </a:ext>
                  </a:extLst>
                </a:gridCol>
                <a:gridCol w="612000">
                  <a:extLst>
                    <a:ext uri="{9D8B030D-6E8A-4147-A177-3AD203B41FA5}">
                      <a16:colId xmlns:a16="http://schemas.microsoft.com/office/drawing/2014/main" val="4248124017"/>
                    </a:ext>
                  </a:extLst>
                </a:gridCol>
                <a:gridCol w="288000">
                  <a:extLst>
                    <a:ext uri="{9D8B030D-6E8A-4147-A177-3AD203B41FA5}">
                      <a16:colId xmlns:a16="http://schemas.microsoft.com/office/drawing/2014/main" val="3054743488"/>
                    </a:ext>
                  </a:extLst>
                </a:gridCol>
                <a:gridCol w="612000">
                  <a:extLst>
                    <a:ext uri="{9D8B030D-6E8A-4147-A177-3AD203B41FA5}">
                      <a16:colId xmlns:a16="http://schemas.microsoft.com/office/drawing/2014/main" val="3562278759"/>
                    </a:ext>
                  </a:extLst>
                </a:gridCol>
                <a:gridCol w="288000">
                  <a:extLst>
                    <a:ext uri="{9D8B030D-6E8A-4147-A177-3AD203B41FA5}">
                      <a16:colId xmlns:a16="http://schemas.microsoft.com/office/drawing/2014/main" val="2044566203"/>
                    </a:ext>
                  </a:extLst>
                </a:gridCol>
                <a:gridCol w="612000">
                  <a:extLst>
                    <a:ext uri="{9D8B030D-6E8A-4147-A177-3AD203B41FA5}">
                      <a16:colId xmlns:a16="http://schemas.microsoft.com/office/drawing/2014/main" val="368076924"/>
                    </a:ext>
                  </a:extLst>
                </a:gridCol>
                <a:gridCol w="288000">
                  <a:extLst>
                    <a:ext uri="{9D8B030D-6E8A-4147-A177-3AD203B41FA5}">
                      <a16:colId xmlns:a16="http://schemas.microsoft.com/office/drawing/2014/main" val="2897184049"/>
                    </a:ext>
                  </a:extLst>
                </a:gridCol>
                <a:gridCol w="612000">
                  <a:extLst>
                    <a:ext uri="{9D8B030D-6E8A-4147-A177-3AD203B41FA5}">
                      <a16:colId xmlns:a16="http://schemas.microsoft.com/office/drawing/2014/main" val="1777114458"/>
                    </a:ext>
                  </a:extLst>
                </a:gridCol>
                <a:gridCol w="288000">
                  <a:extLst>
                    <a:ext uri="{9D8B030D-6E8A-4147-A177-3AD203B41FA5}">
                      <a16:colId xmlns:a16="http://schemas.microsoft.com/office/drawing/2014/main" val="2502278068"/>
                    </a:ext>
                  </a:extLst>
                </a:gridCol>
              </a:tblGrid>
              <a:tr h="345600">
                <a:tc>
                  <a:txBody>
                    <a:bodyPr/>
                    <a:lstStyle/>
                    <a:p>
                      <a:pPr algn="r"/>
                      <a:r>
                        <a:rPr lang="en-GB" sz="1100" b="1" dirty="0">
                          <a:solidFill>
                            <a:schemeClr val="tx1"/>
                          </a:solidFill>
                          <a:latin typeface="+mn-lt"/>
                          <a:ea typeface="Cambria Math" panose="02040503050406030204" pitchFamily="18" charset="0"/>
                        </a:rPr>
                        <a:t>Hundred thousands</a:t>
                      </a:r>
                    </a:p>
                  </a:txBody>
                  <a:tcPr marL="0" marR="108000"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100" b="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100 000</a:t>
                      </a:r>
                    </a:p>
                  </a:txBody>
                  <a:tcPr marL="0" marR="3600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F5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GB" sz="1100" b="0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0" marR="3600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F5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100" b="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200 000</a:t>
                      </a:r>
                    </a:p>
                  </a:txBody>
                  <a:tcPr marL="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E9ED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GB" sz="1100" b="0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0" marR="3600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E9ED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100" b="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300 000</a:t>
                      </a:r>
                    </a:p>
                  </a:txBody>
                  <a:tcPr marL="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CDA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GB" sz="1100" b="0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0" marR="3600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CDA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100" b="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400 000</a:t>
                      </a:r>
                    </a:p>
                  </a:txBody>
                  <a:tcPr marL="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F2D4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GB" sz="1100" b="0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0" marR="3600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F2D4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100" b="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500 000</a:t>
                      </a:r>
                    </a:p>
                  </a:txBody>
                  <a:tcPr marL="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2F0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GB" sz="1100" b="0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0" marR="3600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2F0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100" b="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600 000</a:t>
                      </a:r>
                    </a:p>
                  </a:txBody>
                  <a:tcPr marL="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F0E9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GB" sz="1100" b="0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0" marR="3600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F0E9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100" b="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700 000</a:t>
                      </a:r>
                    </a:p>
                  </a:txBody>
                  <a:tcPr marL="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CF3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GB" sz="1100" b="0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0" marR="3600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CF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100" b="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800 000</a:t>
                      </a:r>
                    </a:p>
                  </a:txBody>
                  <a:tcPr marL="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F5FD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GB" sz="1100" b="0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0" marR="3600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F5FD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100" b="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900 000</a:t>
                      </a:r>
                    </a:p>
                  </a:txBody>
                  <a:tcPr marL="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9FB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100" b="0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0" marR="3600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9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2678808"/>
                  </a:ext>
                </a:extLst>
              </a:tr>
              <a:tr h="345219">
                <a:tc>
                  <a:txBody>
                    <a:bodyPr/>
                    <a:lstStyle/>
                    <a:p>
                      <a:pPr algn="r"/>
                      <a:r>
                        <a:rPr lang="en-GB" sz="1100" b="1" dirty="0">
                          <a:solidFill>
                            <a:schemeClr val="tx1"/>
                          </a:solidFill>
                          <a:latin typeface="+mn-lt"/>
                          <a:ea typeface="Cambria Math" panose="02040503050406030204" pitchFamily="18" charset="0"/>
                        </a:rPr>
                        <a:t>Ten thousands</a:t>
                      </a:r>
                    </a:p>
                  </a:txBody>
                  <a:tcPr marL="0" marR="108000"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100" b="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10 000</a:t>
                      </a:r>
                    </a:p>
                  </a:txBody>
                  <a:tcPr marL="0" marR="3600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F5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GB" sz="1100" b="0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0" marR="3600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F5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100" b="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20 000</a:t>
                      </a:r>
                    </a:p>
                  </a:txBody>
                  <a:tcPr marL="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E9ED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GB" sz="1100" b="0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0" marR="3600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E9ED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100" b="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30 000</a:t>
                      </a:r>
                    </a:p>
                  </a:txBody>
                  <a:tcPr marL="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CDA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GB" sz="1100" b="0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0" marR="3600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CDA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100" b="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40 000</a:t>
                      </a:r>
                    </a:p>
                  </a:txBody>
                  <a:tcPr marL="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F2D4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GB" sz="1100" b="0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0" marR="3600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F2D4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100" b="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50 000</a:t>
                      </a:r>
                    </a:p>
                  </a:txBody>
                  <a:tcPr marL="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2F0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GB" sz="1100" b="0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0" marR="3600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2F0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100" b="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60 000</a:t>
                      </a:r>
                    </a:p>
                  </a:txBody>
                  <a:tcPr marL="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F0E9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GB" sz="1100" b="0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0" marR="3600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F0E9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100" b="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70 000</a:t>
                      </a:r>
                    </a:p>
                  </a:txBody>
                  <a:tcPr marL="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CF3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GB" sz="1100" b="0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0" marR="3600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CF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100" b="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80 000</a:t>
                      </a:r>
                    </a:p>
                  </a:txBody>
                  <a:tcPr marL="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F5FD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GB" sz="1100" b="0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0" marR="3600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F5FD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100" b="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90 000</a:t>
                      </a:r>
                    </a:p>
                  </a:txBody>
                  <a:tcPr marL="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9FB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100" b="0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0" marR="3600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9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39998506"/>
                  </a:ext>
                </a:extLst>
              </a:tr>
              <a:tr h="345219">
                <a:tc>
                  <a:txBody>
                    <a:bodyPr/>
                    <a:lstStyle/>
                    <a:p>
                      <a:pPr algn="r"/>
                      <a:r>
                        <a:rPr lang="en-GB" sz="1100" b="1" dirty="0">
                          <a:solidFill>
                            <a:schemeClr val="tx1"/>
                          </a:solidFill>
                          <a:latin typeface="+mn-lt"/>
                          <a:ea typeface="Cambria Math" panose="02040503050406030204" pitchFamily="18" charset="0"/>
                        </a:rPr>
                        <a:t>Thousands</a:t>
                      </a:r>
                    </a:p>
                  </a:txBody>
                  <a:tcPr marL="0" marR="108000"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100" b="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1 000</a:t>
                      </a:r>
                    </a:p>
                  </a:txBody>
                  <a:tcPr marL="0" marR="3600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F5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GB" sz="1100" b="0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0" marR="3600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F5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100" b="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2 000</a:t>
                      </a:r>
                    </a:p>
                  </a:txBody>
                  <a:tcPr marL="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E9ED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GB" sz="1100" b="0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0" marR="3600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E9ED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100" b="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3 000</a:t>
                      </a:r>
                    </a:p>
                  </a:txBody>
                  <a:tcPr marL="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CDA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GB" sz="1100" b="0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0" marR="3600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CDA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100" b="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4 000</a:t>
                      </a:r>
                    </a:p>
                  </a:txBody>
                  <a:tcPr marL="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F2D4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GB" sz="1100" b="0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0" marR="3600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F2D4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100" b="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5 000</a:t>
                      </a:r>
                    </a:p>
                  </a:txBody>
                  <a:tcPr marL="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2F0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GB" sz="1100" b="0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0" marR="3600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2F0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100" b="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6 000</a:t>
                      </a:r>
                    </a:p>
                  </a:txBody>
                  <a:tcPr marL="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F0E9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GB" sz="1100" b="0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0" marR="3600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F0E9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100" b="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7 000</a:t>
                      </a:r>
                    </a:p>
                  </a:txBody>
                  <a:tcPr marL="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CF3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GB" sz="1100" b="0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0" marR="3600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CF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100" b="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8 000</a:t>
                      </a:r>
                    </a:p>
                  </a:txBody>
                  <a:tcPr marL="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F5FD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GB" sz="1100" b="0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0" marR="3600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F5FD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100" b="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9 000</a:t>
                      </a:r>
                    </a:p>
                  </a:txBody>
                  <a:tcPr marL="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9FB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100" b="0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0" marR="3600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9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06043726"/>
                  </a:ext>
                </a:extLst>
              </a:tr>
              <a:tr h="345219">
                <a:tc>
                  <a:txBody>
                    <a:bodyPr/>
                    <a:lstStyle/>
                    <a:p>
                      <a:pPr algn="r"/>
                      <a:r>
                        <a:rPr lang="en-GB" sz="1100" b="1" dirty="0">
                          <a:solidFill>
                            <a:schemeClr val="tx1"/>
                          </a:solidFill>
                          <a:latin typeface="+mn-lt"/>
                          <a:ea typeface="Cambria Math" panose="02040503050406030204" pitchFamily="18" charset="0"/>
                        </a:rPr>
                        <a:t>Hundreds</a:t>
                      </a:r>
                    </a:p>
                  </a:txBody>
                  <a:tcPr marL="0" marR="108000"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100" b="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100</a:t>
                      </a:r>
                    </a:p>
                  </a:txBody>
                  <a:tcPr marL="0" marR="3600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F5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GB" sz="1100" b="0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0" marR="3600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F5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100" b="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200</a:t>
                      </a:r>
                    </a:p>
                  </a:txBody>
                  <a:tcPr marL="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E9ED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GB" sz="1100" b="0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0" marR="3600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E9ED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100" b="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300</a:t>
                      </a:r>
                    </a:p>
                  </a:txBody>
                  <a:tcPr marL="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CDA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GB" sz="1100" b="0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0" marR="3600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CDA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100" b="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400</a:t>
                      </a:r>
                    </a:p>
                  </a:txBody>
                  <a:tcPr marL="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F2D4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GB" sz="1100" b="0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0" marR="3600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F2D4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100" b="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500</a:t>
                      </a:r>
                    </a:p>
                  </a:txBody>
                  <a:tcPr marL="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2F0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GB" sz="1100" b="0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0" marR="3600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2F0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100" b="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600</a:t>
                      </a:r>
                    </a:p>
                  </a:txBody>
                  <a:tcPr marL="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F0E9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GB" sz="1100" b="0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0" marR="3600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F0E9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100" b="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700</a:t>
                      </a:r>
                    </a:p>
                  </a:txBody>
                  <a:tcPr marL="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CF3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GB" sz="1100" b="0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0" marR="3600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CF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100" b="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800</a:t>
                      </a:r>
                    </a:p>
                  </a:txBody>
                  <a:tcPr marL="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F5FD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GB" sz="1100" b="0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0" marR="3600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F5FD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100" b="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900</a:t>
                      </a:r>
                    </a:p>
                  </a:txBody>
                  <a:tcPr marL="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9FB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100" b="0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0" marR="3600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9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52445209"/>
                  </a:ext>
                </a:extLst>
              </a:tr>
              <a:tr h="345219">
                <a:tc>
                  <a:txBody>
                    <a:bodyPr/>
                    <a:lstStyle/>
                    <a:p>
                      <a:pPr algn="r"/>
                      <a:r>
                        <a:rPr lang="en-GB" sz="1100" b="1" dirty="0">
                          <a:solidFill>
                            <a:schemeClr val="tx1"/>
                          </a:solidFill>
                          <a:latin typeface="+mn-lt"/>
                          <a:ea typeface="Cambria Math" panose="02040503050406030204" pitchFamily="18" charset="0"/>
                        </a:rPr>
                        <a:t>Tens</a:t>
                      </a:r>
                    </a:p>
                  </a:txBody>
                  <a:tcPr marL="0" marR="108000"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100" b="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10</a:t>
                      </a:r>
                    </a:p>
                  </a:txBody>
                  <a:tcPr marL="0" marR="3600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F5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GB" sz="1100" b="0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0" marR="3600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F5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100" b="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20</a:t>
                      </a:r>
                    </a:p>
                  </a:txBody>
                  <a:tcPr marL="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E9ED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GB" sz="1100" b="0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0" marR="3600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E9ED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100" b="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30</a:t>
                      </a:r>
                    </a:p>
                  </a:txBody>
                  <a:tcPr marL="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CDA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GB" sz="1100" b="0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0" marR="3600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CDA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100" b="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40</a:t>
                      </a:r>
                    </a:p>
                  </a:txBody>
                  <a:tcPr marL="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F2D4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GB" sz="1100" b="0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0" marR="3600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F2D4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100" b="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50</a:t>
                      </a:r>
                    </a:p>
                  </a:txBody>
                  <a:tcPr marL="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2F0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GB" sz="1100" b="0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0" marR="3600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2F0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100" b="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60</a:t>
                      </a:r>
                    </a:p>
                  </a:txBody>
                  <a:tcPr marL="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F0E9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GB" sz="1100" b="0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0" marR="3600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F0E9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100" b="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70</a:t>
                      </a:r>
                    </a:p>
                  </a:txBody>
                  <a:tcPr marL="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CF3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GB" sz="1100" b="0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0" marR="3600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CF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100" b="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80</a:t>
                      </a:r>
                    </a:p>
                  </a:txBody>
                  <a:tcPr marL="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F5FD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GB" sz="1100" b="0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0" marR="3600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F5FD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100" b="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90</a:t>
                      </a:r>
                    </a:p>
                  </a:txBody>
                  <a:tcPr marL="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9FB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100" b="0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0" marR="3600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9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55942649"/>
                  </a:ext>
                </a:extLst>
              </a:tr>
              <a:tr h="345219">
                <a:tc>
                  <a:txBody>
                    <a:bodyPr/>
                    <a:lstStyle/>
                    <a:p>
                      <a:pPr algn="r"/>
                      <a:r>
                        <a:rPr lang="en-GB" sz="1100" b="1" dirty="0">
                          <a:solidFill>
                            <a:schemeClr val="tx1"/>
                          </a:solidFill>
                          <a:latin typeface="+mn-lt"/>
                          <a:ea typeface="Cambria Math" panose="02040503050406030204" pitchFamily="18" charset="0"/>
                        </a:rPr>
                        <a:t>Units</a:t>
                      </a:r>
                    </a:p>
                  </a:txBody>
                  <a:tcPr marL="0" marR="108000"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100" b="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1</a:t>
                      </a:r>
                    </a:p>
                  </a:txBody>
                  <a:tcPr marL="0" marR="3600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F5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GB" sz="1100" b="0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0" marR="3600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F5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100" b="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2</a:t>
                      </a:r>
                    </a:p>
                  </a:txBody>
                  <a:tcPr marL="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E9ED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GB" sz="1100" b="0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0" marR="3600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E9ED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100" b="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3</a:t>
                      </a:r>
                    </a:p>
                  </a:txBody>
                  <a:tcPr marL="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CDA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GB" sz="1100" b="0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0" marR="3600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CDA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100" b="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4</a:t>
                      </a:r>
                    </a:p>
                  </a:txBody>
                  <a:tcPr marL="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F2D4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GB" sz="1100" b="0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0" marR="3600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F2D4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100" b="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5</a:t>
                      </a:r>
                    </a:p>
                  </a:txBody>
                  <a:tcPr marL="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2F0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GB" sz="1100" b="0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0" marR="3600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2F0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100" b="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6</a:t>
                      </a:r>
                    </a:p>
                  </a:txBody>
                  <a:tcPr marL="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F0E9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GB" sz="1100" b="0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0" marR="3600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F0E9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100" b="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7</a:t>
                      </a:r>
                    </a:p>
                  </a:txBody>
                  <a:tcPr marL="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CF3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GB" sz="1100" b="0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0" marR="3600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CF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100" b="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8</a:t>
                      </a:r>
                    </a:p>
                  </a:txBody>
                  <a:tcPr marL="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F5FD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GB" sz="1100" b="0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0" marR="3600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F5FD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100" b="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9</a:t>
                      </a:r>
                    </a:p>
                  </a:txBody>
                  <a:tcPr marL="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9FB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100" b="0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0" marR="3600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9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74749456"/>
                  </a:ext>
                </a:extLst>
              </a:tr>
              <a:tr h="345219">
                <a:tc>
                  <a:txBody>
                    <a:bodyPr/>
                    <a:lstStyle/>
                    <a:p>
                      <a:pPr algn="r"/>
                      <a:r>
                        <a:rPr lang="en-GB" sz="1100" b="1" dirty="0">
                          <a:solidFill>
                            <a:schemeClr val="tx1"/>
                          </a:solidFill>
                          <a:latin typeface="+mn-lt"/>
                          <a:ea typeface="Cambria Math" panose="02040503050406030204" pitchFamily="18" charset="0"/>
                        </a:rPr>
                        <a:t>Tenths</a:t>
                      </a:r>
                    </a:p>
                  </a:txBody>
                  <a:tcPr marL="0" marR="108000"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100" b="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0.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F5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100" b="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F5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100" b="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0.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E9ED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100" b="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2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E9ED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100" b="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0.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CDA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100" b="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3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CDA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100" b="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0.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F2D4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100" b="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4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F2D4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100" b="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0.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2F0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100" b="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5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2F0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100" b="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0.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F0E9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100" b="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6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F0E9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100" b="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0.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CF3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100" b="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7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CF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100" b="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0.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F5FD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100" b="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8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F5FD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100" b="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0.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9FB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b="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9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9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23447043"/>
                  </a:ext>
                </a:extLst>
              </a:tr>
              <a:tr h="345219">
                <a:tc>
                  <a:txBody>
                    <a:bodyPr/>
                    <a:lstStyle/>
                    <a:p>
                      <a:pPr algn="r"/>
                      <a:r>
                        <a:rPr lang="en-GB" sz="1100" b="1" dirty="0">
                          <a:solidFill>
                            <a:schemeClr val="tx1"/>
                          </a:solidFill>
                          <a:latin typeface="+mn-lt"/>
                          <a:ea typeface="Cambria Math" panose="02040503050406030204" pitchFamily="18" charset="0"/>
                        </a:rPr>
                        <a:t>Hundredths</a:t>
                      </a:r>
                    </a:p>
                  </a:txBody>
                  <a:tcPr marL="0" marR="108000"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100" b="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0.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F5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100" b="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01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F5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100" b="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0.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E9ED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100" b="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02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E9ED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100" b="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0.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CDA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100" b="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03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CDA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100" b="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0.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F2D4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100" b="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04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F2D4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100" b="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0.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2F0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100" b="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05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2F0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100" b="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0.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F0E9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100" b="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06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F0E9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100" b="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0.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CF3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100" b="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07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CF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100" b="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0.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F5FD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100" b="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08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F5FD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100" b="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0.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9FB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b="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09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9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32102892"/>
                  </a:ext>
                </a:extLst>
              </a:tr>
              <a:tr h="345219">
                <a:tc>
                  <a:txBody>
                    <a:bodyPr/>
                    <a:lstStyle/>
                    <a:p>
                      <a:pPr algn="r"/>
                      <a:r>
                        <a:rPr lang="en-GB" sz="1100" b="1" dirty="0">
                          <a:solidFill>
                            <a:schemeClr val="tx1"/>
                          </a:solidFill>
                          <a:latin typeface="+mn-lt"/>
                          <a:ea typeface="Cambria Math" panose="02040503050406030204" pitchFamily="18" charset="0"/>
                        </a:rPr>
                        <a:t>Thousandths</a:t>
                      </a:r>
                    </a:p>
                  </a:txBody>
                  <a:tcPr marL="0" marR="108000"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100" b="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0.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F5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100" b="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001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F5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100" b="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0.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E9ED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100" b="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002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E9ED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100" b="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0.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CDA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100" b="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003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CDA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100" b="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0.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F2D4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100" b="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004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F2D4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100" b="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0.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2F0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100" b="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005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2F0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100" b="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0.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F0E9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100" b="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006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F0E9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100" b="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0.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CF3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100" b="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007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CF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100" b="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0.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F5FD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100" b="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008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F5FD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100" b="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0.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9FB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b="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009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9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9720599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660154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Paper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81</TotalTime>
  <Words>594</Words>
  <Application>Microsoft Macintosh PowerPoint</Application>
  <PresentationFormat>A4 Paper (210x297 mm)</PresentationFormat>
  <Paragraphs>428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Cambria Math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Mr Day</dc:creator>
  <cp:lastModifiedBy>Nathan Day</cp:lastModifiedBy>
  <cp:revision>3</cp:revision>
  <dcterms:created xsi:type="dcterms:W3CDTF">2021-10-05T14:50:39Z</dcterms:created>
  <dcterms:modified xsi:type="dcterms:W3CDTF">2023-04-12T14:44:04Z</dcterms:modified>
</cp:coreProperties>
</file>