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5" r:id="rId5"/>
    <p:sldId id="267" r:id="rId6"/>
    <p:sldId id="258" r:id="rId7"/>
    <p:sldId id="259" r:id="rId8"/>
    <p:sldId id="263" r:id="rId9"/>
    <p:sldId id="261" r:id="rId10"/>
    <p:sldId id="264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5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5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6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6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0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3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4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E35C0B-FDC1-492A-9306-9B64CBBB5E4A}" type="datetimeFigureOut">
              <a:rPr lang="en-GB" smtClean="0"/>
              <a:t>02/02/2025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1A7A6-4A43-416F-9F8A-958F7B2C8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01F46A-8ABB-70DB-71A9-0EDA9B471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2345"/>
              </p:ext>
            </p:extLst>
          </p:nvPr>
        </p:nvGraphicFramePr>
        <p:xfrm>
          <a:off x="104173" y="990264"/>
          <a:ext cx="6649654" cy="7876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551">
                  <a:extLst>
                    <a:ext uri="{9D8B030D-6E8A-4147-A177-3AD203B41FA5}">
                      <a16:colId xmlns:a16="http://schemas.microsoft.com/office/drawing/2014/main" val="4250974424"/>
                    </a:ext>
                  </a:extLst>
                </a:gridCol>
                <a:gridCol w="1108276">
                  <a:extLst>
                    <a:ext uri="{9D8B030D-6E8A-4147-A177-3AD203B41FA5}">
                      <a16:colId xmlns:a16="http://schemas.microsoft.com/office/drawing/2014/main" val="1613390005"/>
                    </a:ext>
                  </a:extLst>
                </a:gridCol>
                <a:gridCol w="1108276">
                  <a:extLst>
                    <a:ext uri="{9D8B030D-6E8A-4147-A177-3AD203B41FA5}">
                      <a16:colId xmlns:a16="http://schemas.microsoft.com/office/drawing/2014/main" val="685143643"/>
                    </a:ext>
                  </a:extLst>
                </a:gridCol>
                <a:gridCol w="2216551">
                  <a:extLst>
                    <a:ext uri="{9D8B030D-6E8A-4147-A177-3AD203B41FA5}">
                      <a16:colId xmlns:a16="http://schemas.microsoft.com/office/drawing/2014/main" val="1604351331"/>
                    </a:ext>
                  </a:extLst>
                </a:gridCol>
              </a:tblGrid>
              <a:tr h="2696144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A:</a:t>
                      </a:r>
                      <a:r>
                        <a:rPr lang="en-GB" dirty="0"/>
                        <a:t> Three planes meet in a point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B: </a:t>
                      </a:r>
                      <a:r>
                        <a:rPr lang="en-GB" dirty="0"/>
                        <a:t>Three planes meet in a sheaf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C: </a:t>
                      </a:r>
                      <a:r>
                        <a:rPr lang="en-GB" dirty="0"/>
                        <a:t>Three planes meet in a prism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83045"/>
                  </a:ext>
                </a:extLst>
              </a:tr>
              <a:tr h="26961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D: </a:t>
                      </a:r>
                      <a:r>
                        <a:rPr lang="en-GB" dirty="0"/>
                        <a:t>Two parallel planes meet one in two lines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E: </a:t>
                      </a:r>
                      <a:r>
                        <a:rPr lang="en-GB" dirty="0"/>
                        <a:t>Two identical planes and one parallel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F: </a:t>
                      </a:r>
                      <a:r>
                        <a:rPr lang="en-GB" dirty="0"/>
                        <a:t>Two identical planes meet one in a line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88735"/>
                  </a:ext>
                </a:extLst>
              </a:tr>
              <a:tr h="248400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G: </a:t>
                      </a:r>
                      <a:r>
                        <a:rPr lang="en-GB" dirty="0"/>
                        <a:t>Three parallel planes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H: </a:t>
                      </a:r>
                      <a:r>
                        <a:rPr lang="en-GB" dirty="0"/>
                        <a:t>Three identical planes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24358"/>
                  </a:ext>
                </a:extLst>
              </a:tr>
            </a:tbl>
          </a:graphicData>
        </a:graphic>
      </p:graphicFrame>
      <p:pic>
        <p:nvPicPr>
          <p:cNvPr id="6" name="Picture 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98E638F1-BFA0-26B5-8F56-DB5B00570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99662" y="1446836"/>
            <a:ext cx="1999526" cy="2051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56D2C-89E6-859B-0AF6-8B42948E335B}"/>
              </a:ext>
            </a:extLst>
          </p:cNvPr>
          <p:cNvSpPr txBox="1"/>
          <p:nvPr/>
        </p:nvSpPr>
        <p:spPr>
          <a:xfrm>
            <a:off x="74579" y="539259"/>
            <a:ext cx="67088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Match the systems of linear equations to their geometric configuration.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97F6D-A1A4-65A2-2129-EA0386DBF3CF}"/>
              </a:ext>
            </a:extLst>
          </p:cNvPr>
          <p:cNvSpPr txBox="1"/>
          <p:nvPr/>
        </p:nvSpPr>
        <p:spPr>
          <a:xfrm>
            <a:off x="149158" y="131364"/>
            <a:ext cx="6559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Geometric </a:t>
            </a:r>
            <a:r>
              <a:rPr lang="en-GB" sz="2000" b="1" dirty="0">
                <a:solidFill>
                  <a:srgbClr val="000000"/>
                </a:solidFill>
                <a:latin typeface="Aptos" panose="020B0004020202020204" pitchFamily="34" charset="0"/>
              </a:rPr>
              <a:t>Configurations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of Simultaneous </a:t>
            </a:r>
            <a:r>
              <a:rPr lang="en-GB" sz="2000" b="1" dirty="0">
                <a:solidFill>
                  <a:srgbClr val="000000"/>
                </a:solidFill>
                <a:latin typeface="Aptos" panose="020B0004020202020204" pitchFamily="34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quations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F2B57B-0709-8E2E-2EB1-7D33199B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58455"/>
              </p:ext>
            </p:extLst>
          </p:nvPr>
        </p:nvGraphicFramePr>
        <p:xfrm>
          <a:off x="1143000" y="9112177"/>
          <a:ext cx="4572000" cy="66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5039734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132847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5164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2813899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8035438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56949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646025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493166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81031718"/>
                    </a:ext>
                  </a:extLst>
                </a:gridCol>
              </a:tblGrid>
              <a:tr h="298800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Consistent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Inconsistent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18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915089"/>
                  </a:ext>
                </a:extLst>
              </a:tr>
            </a:tbl>
          </a:graphicData>
        </a:graphic>
      </p:graphicFrame>
      <p:pic>
        <p:nvPicPr>
          <p:cNvPr id="9" name="Picture 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2EB8B113-131F-B245-61AA-9E2BDBAA8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2468027" y="1529268"/>
            <a:ext cx="1921946" cy="1969372"/>
          </a:xfrm>
          <a:prstGeom prst="rect">
            <a:avLst/>
          </a:prstGeom>
        </p:spPr>
      </p:pic>
      <p:pic>
        <p:nvPicPr>
          <p:cNvPr id="10" name="Picture 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05191712-1B2A-2680-60F2-8A76990BA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4634077" y="1493136"/>
            <a:ext cx="1999526" cy="1853633"/>
          </a:xfrm>
          <a:prstGeom prst="rect">
            <a:avLst/>
          </a:prstGeom>
        </p:spPr>
      </p:pic>
      <p:pic>
        <p:nvPicPr>
          <p:cNvPr id="11" name="Picture 1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1A69C6D6-9A63-C613-A74C-52B1C70CB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4599358" y="4149697"/>
            <a:ext cx="2097916" cy="1846592"/>
          </a:xfrm>
          <a:prstGeom prst="rect">
            <a:avLst/>
          </a:prstGeom>
        </p:spPr>
      </p:pic>
      <p:pic>
        <p:nvPicPr>
          <p:cNvPr id="12" name="Picture 1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28DD4C4-121D-A071-CC6B-17468B7D5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49158" y="4252732"/>
            <a:ext cx="2121061" cy="1655180"/>
          </a:xfrm>
          <a:prstGeom prst="rect">
            <a:avLst/>
          </a:prstGeom>
        </p:spPr>
      </p:pic>
      <p:pic>
        <p:nvPicPr>
          <p:cNvPr id="13" name="Picture 12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F7ABFFF9-48B1-A5E1-8477-846A9E8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2349929" y="4322182"/>
            <a:ext cx="2097916" cy="1462740"/>
          </a:xfrm>
          <a:prstGeom prst="rect">
            <a:avLst/>
          </a:prstGeom>
        </p:spPr>
      </p:pic>
      <p:pic>
        <p:nvPicPr>
          <p:cNvPr id="14" name="Picture 13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C2459EDC-9B3B-3D26-25DC-42ABB2ED3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509944" y="6691658"/>
            <a:ext cx="2464751" cy="2064565"/>
          </a:xfrm>
          <a:prstGeom prst="rect">
            <a:avLst/>
          </a:prstGeom>
        </p:spPr>
      </p:pic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974B2FC7-1A9A-0C3E-13DF-BF55F401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4078873" y="6677280"/>
            <a:ext cx="2012686" cy="20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0E6C8-2CC1-98D6-67AA-2C12BC32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1D097-7347-771F-433C-E337B6DCE481}"/>
                  </a:ext>
                </a:extLst>
              </p:cNvPr>
              <p:cNvSpPr txBox="1"/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3. Fill in the gaps usin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 only the numbers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to make each configuration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pPr algn="ctr"/>
                <a:r>
                  <a:rPr lang="en-GB" sz="1500" dirty="0">
                    <a:solidFill>
                      <a:srgbClr val="C00000"/>
                    </a:solidFill>
                    <a:effectLst/>
                    <a:latin typeface="Aptos" panose="020B0004020202020204" pitchFamily="34" charset="0"/>
                  </a:rPr>
                  <a:t>[Some have multiple possible solutions. One example solution is given]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1D097-7347-771F-433C-E337B6DC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blipFill>
                <a:blip r:embed="rId2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9276AEF-357A-C72A-FF42-CF6331F4DD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037850"/>
                  </p:ext>
                </p:extLst>
              </p:nvPr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700" b="1" dirty="0">
                              <a:solidFill>
                                <a:srgbClr val="C00000"/>
                              </a:solidFill>
                            </a:rPr>
                            <a:t>Impossible!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9276AEF-357A-C72A-FF42-CF6331F4DD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037850"/>
                  </p:ext>
                </p:extLst>
              </p:nvPr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r="-57292" b="-2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r="-371429" b="-2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r="-775" b="-2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000" r="-57292" b="-2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000" r="-371429" b="-2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000" r="-775" b="-2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3548" r="-57292" b="-20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3548" r="-371429" b="-20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3548" r="-775" b="-204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303333" r="-57292" b="-2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303333" r="-371429" b="-2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303333" r="-775" b="-20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403333" r="-57292" b="-1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403333" r="-371429" b="-1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403333" r="-775" b="-19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503333" r="-57292" b="-1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503333" r="-371429" b="-1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503333" r="-775" b="-18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603333" r="-57292" b="-1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603333" r="-371429" b="-1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603333" r="-775" b="-17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703333" r="-57292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703333" r="-371429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703333" r="-775" b="-16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777419" r="-57292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777419" r="-371429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777419" r="-775" b="-14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906667" r="-57292" b="-1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906667" r="-371429" b="-1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906667" r="-775" b="-14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6667" r="-57292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6667" r="-371429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6667" r="-775" b="-13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106667" r="-57292" b="-1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106667" r="-371429" b="-1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106667" r="-775" b="-1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206667" r="-57292" b="-1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206667" r="-371429" b="-1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206667" r="-775" b="-1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306667" r="-57292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306667" r="-371429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306667" r="-775" b="-10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361290" r="-57292" b="-8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361290" r="-371429" b="-8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361290" r="-775" b="-88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510000" r="-5729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510000" r="-371429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510000" r="-775" b="-8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610000" r="-5729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610000" r="-371429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610000" r="-775" b="-7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710000" r="-57292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710000" r="-371429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710000" r="-775" b="-6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810000" r="-57292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810000" r="-371429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810000" r="-775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910000" r="-5729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910000" r="-37142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910000" r="-775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45161" r="-57292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45161" r="-371429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45161" r="-775" b="-2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700" b="1" dirty="0">
                              <a:solidFill>
                                <a:srgbClr val="C00000"/>
                              </a:solidFill>
                            </a:rPr>
                            <a:t>Impossible!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7B2CB16-9A2C-4218-6D48-A727DF6D4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223909" y="688587"/>
            <a:ext cx="1057639" cy="1085291"/>
          </a:xfrm>
          <a:prstGeom prst="rect">
            <a:avLst/>
          </a:prstGeom>
        </p:spPr>
      </p:pic>
      <p:pic>
        <p:nvPicPr>
          <p:cNvPr id="16" name="Picture 1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D569CB03-FD7B-5A98-97EB-9F7E62186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1223151" y="1837437"/>
            <a:ext cx="1059155" cy="1085291"/>
          </a:xfrm>
          <a:prstGeom prst="rect">
            <a:avLst/>
          </a:prstGeom>
        </p:spPr>
      </p:pic>
      <p:pic>
        <p:nvPicPr>
          <p:cNvPr id="17" name="Picture 16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7B5286C0-3B81-9509-E103-512A62553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1167373" y="2986287"/>
            <a:ext cx="1170710" cy="1085291"/>
          </a:xfrm>
          <a:prstGeom prst="rect">
            <a:avLst/>
          </a:prstGeom>
        </p:spPr>
      </p:pic>
      <p:pic>
        <p:nvPicPr>
          <p:cNvPr id="18" name="Picture 17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DBA42A3-04ED-5DF9-4550-7A8A2E1B2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1136228" y="6432837"/>
            <a:ext cx="1233001" cy="1085291"/>
          </a:xfrm>
          <a:prstGeom prst="rect">
            <a:avLst/>
          </a:prstGeom>
        </p:spPr>
      </p:pic>
      <p:pic>
        <p:nvPicPr>
          <p:cNvPr id="19" name="Picture 1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9242E52C-F4CA-9C95-33A0-8E2E1A10C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057345" y="4135137"/>
            <a:ext cx="1390766" cy="1085291"/>
          </a:xfrm>
          <a:prstGeom prst="rect">
            <a:avLst/>
          </a:prstGeom>
        </p:spPr>
      </p:pic>
      <p:pic>
        <p:nvPicPr>
          <p:cNvPr id="20" name="Picture 1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8D21B469-D172-64DE-854B-B767C8268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974446" y="5283987"/>
            <a:ext cx="1556564" cy="1085291"/>
          </a:xfrm>
          <a:prstGeom prst="rect">
            <a:avLst/>
          </a:prstGeom>
        </p:spPr>
      </p:pic>
      <p:pic>
        <p:nvPicPr>
          <p:cNvPr id="21" name="Picture 2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72EE02DF-49B2-3147-A945-A4EE1AEDB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1104899" y="7581687"/>
            <a:ext cx="1295659" cy="1085291"/>
          </a:xfrm>
          <a:prstGeom prst="rect">
            <a:avLst/>
          </a:prstGeom>
        </p:spPr>
      </p:pic>
      <p:pic>
        <p:nvPicPr>
          <p:cNvPr id="22" name="Picture 2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9A64B3BF-E0CC-0E83-745D-9AF381C7A4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1232181" y="8730534"/>
            <a:ext cx="1041094" cy="10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9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23D2-C301-6516-1360-18308BE13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51803B1-A0D6-597F-BBC4-2B513AE2EC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274478"/>
                  </p:ext>
                </p:extLst>
              </p:nvPr>
            </p:nvGraphicFramePr>
            <p:xfrm>
              <a:off x="207000" y="210676"/>
              <a:ext cx="6444000" cy="948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073500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271463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59037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061227407"/>
                        </a:ext>
                      </a:extLst>
                    </a:gridCol>
                  </a:tblGrid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51803B1-A0D6-597F-BBC4-2B513AE2EC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274478"/>
                  </p:ext>
                </p:extLst>
              </p:nvPr>
            </p:nvGraphicFramePr>
            <p:xfrm>
              <a:off x="207000" y="210676"/>
              <a:ext cx="6444000" cy="948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073500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271463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59037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061227407"/>
                        </a:ext>
                      </a:extLst>
                    </a:gridCol>
                  </a:tblGrid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1064" r="-87190" b="-6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1064" r="-904762" b="-6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1064" r="-45038" b="-6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102151" r="-87190" b="-6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102151" r="-904762" b="-6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102151" r="-45038" b="-6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200000" r="-87190" b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200000" r="-904762" b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200000" r="-45038" b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303226" r="-87190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303226" r="-904762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303226" r="-45038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398936" r="-87190" b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398936" r="-904762" b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398936" r="-45038" b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504301" r="-8719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504301" r="-904762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504301" r="-45038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597872" r="-871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597872" r="-904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597872" r="-4503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705376" r="-87190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705376" r="-904762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705376" r="-45038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342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F0B3-3917-68D6-E755-00595872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300F6-2704-0B27-F2DD-7C6D5E7BEB36}"/>
                  </a:ext>
                </a:extLst>
              </p:cNvPr>
              <p:cNvSpPr txBox="1"/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1</a:t>
                </a:r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. Fill in the gaps usin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 only the numbers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to make each configuration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pPr algn="ctr"/>
                <a:r>
                  <a:rPr lang="en-GB" sz="15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(One of them is impossible!)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300F6-2704-0B27-F2DD-7C6D5E7BE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blipFill>
                <a:blip r:embed="rId2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D947073A-FAC8-2690-E0A2-C753A6F326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D947073A-FAC8-2690-E0A2-C753A6F326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r="-57292" b="-2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r="-371429" b="-2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r="-775" b="-2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000" r="-57292" b="-2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000" r="-371429" b="-2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000" r="-775" b="-2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3548" r="-57292" b="-20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3548" r="-371429" b="-20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3548" r="-775" b="-205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303333" r="-57292" b="-20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303333" r="-371429" b="-20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303333" r="-775" b="-20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403333" r="-57292" b="-1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403333" r="-371429" b="-1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403333" r="-775" b="-1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503333" r="-57292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503333" r="-371429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503333" r="-775" b="-18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603333" r="-57292" b="-1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603333" r="-371429" b="-1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603333" r="-775" b="-17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703333" r="-57292" b="-1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703333" r="-371429" b="-1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703333" r="-775" b="-1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777419" r="-57292" b="-1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777419" r="-371429" b="-1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777419" r="-775" b="-146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906667" r="-57292" b="-1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906667" r="-371429" b="-1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906667" r="-775" b="-1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6667" r="-57292" b="-1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6667" r="-371429" b="-1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6667" r="-775" b="-1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106667" r="-57292" b="-1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106667" r="-371429" b="-1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106667" r="-775" b="-1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206667" r="-57292" b="-1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206667" r="-371429" b="-1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206667" r="-775" b="-1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306667" r="-57292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306667" r="-371429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306667" r="-775" b="-10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361290" r="-57292" b="-8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361290" r="-371429" b="-8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361290" r="-775" b="-883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510000" r="-57292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510000" r="-371429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510000" r="-775" b="-8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610000" r="-57292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610000" r="-371429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610000" r="-775" b="-7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710000" r="-57292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710000" r="-371429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710000" r="-775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810000" r="-5729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810000" r="-371429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810000" r="-775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910000" r="-57292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910000" r="-371429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910000" r="-775" b="-4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45161" r="-572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45161" r="-37142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45161" r="-7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113333" r="-5729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113333" r="-371429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113333" r="-775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213333" r="-5729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213333" r="-371429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213333" r="-775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2313333" r="-5729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2313333" r="-37142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2313333" r="-775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25309C64-6AB7-949A-77F8-6A6B9ABA1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223909" y="688587"/>
            <a:ext cx="1057639" cy="1085291"/>
          </a:xfrm>
          <a:prstGeom prst="rect">
            <a:avLst/>
          </a:prstGeom>
        </p:spPr>
      </p:pic>
      <p:pic>
        <p:nvPicPr>
          <p:cNvPr id="16" name="Picture 1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FF92BAC3-A7BF-7F6D-3380-9C6C11E1D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1223151" y="1837437"/>
            <a:ext cx="1059155" cy="1085291"/>
          </a:xfrm>
          <a:prstGeom prst="rect">
            <a:avLst/>
          </a:prstGeom>
        </p:spPr>
      </p:pic>
      <p:pic>
        <p:nvPicPr>
          <p:cNvPr id="17" name="Picture 16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78C3BCC1-738D-11CD-CF41-16C348BD42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1167373" y="2986287"/>
            <a:ext cx="1170710" cy="1085291"/>
          </a:xfrm>
          <a:prstGeom prst="rect">
            <a:avLst/>
          </a:prstGeom>
        </p:spPr>
      </p:pic>
      <p:pic>
        <p:nvPicPr>
          <p:cNvPr id="18" name="Picture 17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26AE0F2E-1227-7281-0603-58F40A2145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1136228" y="6432837"/>
            <a:ext cx="1233001" cy="1085291"/>
          </a:xfrm>
          <a:prstGeom prst="rect">
            <a:avLst/>
          </a:prstGeom>
        </p:spPr>
      </p:pic>
      <p:pic>
        <p:nvPicPr>
          <p:cNvPr id="19" name="Picture 1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8DA7CC23-A543-4344-681D-B5D3DBEB60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057345" y="4135137"/>
            <a:ext cx="1390766" cy="1085291"/>
          </a:xfrm>
          <a:prstGeom prst="rect">
            <a:avLst/>
          </a:prstGeom>
        </p:spPr>
      </p:pic>
      <p:pic>
        <p:nvPicPr>
          <p:cNvPr id="20" name="Picture 1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0725A230-CA13-6272-EF1A-564BE9A61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974446" y="5283987"/>
            <a:ext cx="1556564" cy="1085291"/>
          </a:xfrm>
          <a:prstGeom prst="rect">
            <a:avLst/>
          </a:prstGeom>
        </p:spPr>
      </p:pic>
      <p:pic>
        <p:nvPicPr>
          <p:cNvPr id="21" name="Picture 2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D9816455-AFA8-549E-7F46-88AFE72BF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1104899" y="7581687"/>
            <a:ext cx="1295659" cy="1085291"/>
          </a:xfrm>
          <a:prstGeom prst="rect">
            <a:avLst/>
          </a:prstGeom>
        </p:spPr>
      </p:pic>
      <p:pic>
        <p:nvPicPr>
          <p:cNvPr id="22" name="Picture 2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5BC0119-F895-2C3A-8252-74E3DE5063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1232181" y="8730534"/>
            <a:ext cx="1041094" cy="10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F2FA1-9D78-7D2F-BDE5-49DFDA6CF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12F3A-E2A7-F1CA-7CF5-95D48434A733}"/>
                  </a:ext>
                </a:extLst>
              </p:cNvPr>
              <p:cNvSpPr txBox="1"/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2</a:t>
                </a:r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. Fill in the gaps usin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 only the numbers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5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to make each configuration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pPr algn="ctr"/>
                <a:r>
                  <a:rPr lang="en-GB" sz="15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(One of them is impossible!)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12F3A-E2A7-F1CA-7CF5-95D48434A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blipFill>
                <a:blip r:embed="rId2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35F08B9-2B3F-3C41-C6C1-01BA6A17244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35F08B9-2B3F-3C41-C6C1-01BA6A17244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r="-57292" b="-2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r="-371429" b="-2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r="-775" b="-2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000" r="-57292" b="-2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000" r="-371429" b="-2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000" r="-775" b="-2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3548" r="-57292" b="-20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3548" r="-371429" b="-20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3548" r="-775" b="-205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303333" r="-57292" b="-20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303333" r="-371429" b="-20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303333" r="-775" b="-20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403333" r="-57292" b="-1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403333" r="-371429" b="-1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403333" r="-775" b="-1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503333" r="-57292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503333" r="-371429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503333" r="-775" b="-18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603333" r="-57292" b="-1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603333" r="-371429" b="-1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603333" r="-775" b="-17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703333" r="-57292" b="-1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703333" r="-371429" b="-1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703333" r="-775" b="-1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777419" r="-57292" b="-1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777419" r="-371429" b="-1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777419" r="-775" b="-146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906667" r="-57292" b="-1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906667" r="-371429" b="-1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906667" r="-775" b="-1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6667" r="-57292" b="-1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6667" r="-371429" b="-1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6667" r="-775" b="-1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106667" r="-57292" b="-1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106667" r="-371429" b="-1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106667" r="-775" b="-1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206667" r="-57292" b="-1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206667" r="-371429" b="-1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206667" r="-775" b="-1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306667" r="-57292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306667" r="-371429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306667" r="-775" b="-10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361290" r="-57292" b="-8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361290" r="-371429" b="-8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361290" r="-775" b="-883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510000" r="-57292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510000" r="-371429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510000" r="-775" b="-8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610000" r="-57292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610000" r="-371429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610000" r="-775" b="-7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710000" r="-57292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710000" r="-371429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710000" r="-775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810000" r="-5729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810000" r="-371429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810000" r="-775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910000" r="-57292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910000" r="-371429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910000" r="-775" b="-4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45161" r="-572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45161" r="-37142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45161" r="-7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113333" r="-5729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113333" r="-371429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113333" r="-775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213333" r="-5729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213333" r="-371429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213333" r="-775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2313333" r="-5729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2313333" r="-37142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2313333" r="-775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5909932F-7285-8F52-ABA3-C97B3B8CD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223909" y="688587"/>
            <a:ext cx="1057639" cy="1085291"/>
          </a:xfrm>
          <a:prstGeom prst="rect">
            <a:avLst/>
          </a:prstGeom>
        </p:spPr>
      </p:pic>
      <p:pic>
        <p:nvPicPr>
          <p:cNvPr id="16" name="Picture 1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BB8A4D5D-55C2-9FD5-250C-D5FED4869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1223151" y="1837437"/>
            <a:ext cx="1059155" cy="1085291"/>
          </a:xfrm>
          <a:prstGeom prst="rect">
            <a:avLst/>
          </a:prstGeom>
        </p:spPr>
      </p:pic>
      <p:pic>
        <p:nvPicPr>
          <p:cNvPr id="17" name="Picture 16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1A2B5AE8-BA0F-D3B7-48CA-AB5BB0C58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1167373" y="2986287"/>
            <a:ext cx="1170710" cy="1085291"/>
          </a:xfrm>
          <a:prstGeom prst="rect">
            <a:avLst/>
          </a:prstGeom>
        </p:spPr>
      </p:pic>
      <p:pic>
        <p:nvPicPr>
          <p:cNvPr id="18" name="Picture 17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34B3306D-4C83-B509-F9D3-3F9DB2500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1136228" y="6432837"/>
            <a:ext cx="1233001" cy="1085291"/>
          </a:xfrm>
          <a:prstGeom prst="rect">
            <a:avLst/>
          </a:prstGeom>
        </p:spPr>
      </p:pic>
      <p:pic>
        <p:nvPicPr>
          <p:cNvPr id="19" name="Picture 1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9E8333A9-EAA9-0744-B67B-F03C59C7C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057345" y="4135137"/>
            <a:ext cx="1390766" cy="1085291"/>
          </a:xfrm>
          <a:prstGeom prst="rect">
            <a:avLst/>
          </a:prstGeom>
        </p:spPr>
      </p:pic>
      <p:pic>
        <p:nvPicPr>
          <p:cNvPr id="20" name="Picture 1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73A7070F-81C0-F23C-C2AA-F6DBCF9BC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974446" y="5283987"/>
            <a:ext cx="1556564" cy="1085291"/>
          </a:xfrm>
          <a:prstGeom prst="rect">
            <a:avLst/>
          </a:prstGeom>
        </p:spPr>
      </p:pic>
      <p:pic>
        <p:nvPicPr>
          <p:cNvPr id="21" name="Picture 2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E194D2D-A6BC-769C-028F-495967883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1104899" y="7581687"/>
            <a:ext cx="1295659" cy="1085291"/>
          </a:xfrm>
          <a:prstGeom prst="rect">
            <a:avLst/>
          </a:prstGeom>
        </p:spPr>
      </p:pic>
      <p:pic>
        <p:nvPicPr>
          <p:cNvPr id="22" name="Picture 2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56900C7-93AB-6393-0CC5-5DF314B3E6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1232181" y="8730534"/>
            <a:ext cx="1041094" cy="10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3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0EDB7-1793-B7F6-2078-86D1DF25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624E4-A8F6-13DA-E4A6-6C7DD28DB550}"/>
                  </a:ext>
                </a:extLst>
              </p:cNvPr>
              <p:cNvSpPr txBox="1"/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3. Fill in the gaps usin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 only the numbers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to make each configuration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pPr algn="ctr"/>
                <a:r>
                  <a:rPr lang="en-GB" sz="15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(One of them is impossible!)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624E4-A8F6-13DA-E4A6-6C7DD28DB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blipFill>
                <a:blip r:embed="rId2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D69D6A1-95A4-E92A-489D-DD2118B3D2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</m:oMath>
                          </a14:m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D69D6A1-95A4-E92A-489D-DD2118B3D2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r="-57292" b="-2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r="-371429" b="-2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r="-775" b="-2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000" r="-57292" b="-2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000" r="-371429" b="-2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000" r="-775" b="-2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3548" r="-57292" b="-20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3548" r="-371429" b="-20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3548" r="-775" b="-205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303333" r="-57292" b="-20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303333" r="-371429" b="-20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303333" r="-775" b="-20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403333" r="-57292" b="-1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403333" r="-371429" b="-1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403333" r="-775" b="-1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503333" r="-57292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503333" r="-371429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503333" r="-775" b="-18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603333" r="-57292" b="-1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603333" r="-371429" b="-1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603333" r="-775" b="-17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703333" r="-57292" b="-1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703333" r="-371429" b="-1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703333" r="-775" b="-1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777419" r="-57292" b="-1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777419" r="-371429" b="-1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777419" r="-775" b="-146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906667" r="-57292" b="-1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906667" r="-371429" b="-1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906667" r="-775" b="-1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6667" r="-57292" b="-1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6667" r="-371429" b="-1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6667" r="-775" b="-1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106667" r="-57292" b="-1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106667" r="-371429" b="-1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106667" r="-775" b="-1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206667" r="-57292" b="-1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206667" r="-371429" b="-1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206667" r="-775" b="-1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306667" r="-57292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306667" r="-371429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306667" r="-775" b="-10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361290" r="-57292" b="-8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361290" r="-371429" b="-88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361290" r="-775" b="-883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510000" r="-57292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510000" r="-371429" b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510000" r="-775" b="-8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610000" r="-57292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610000" r="-371429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610000" r="-775" b="-7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710000" r="-57292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710000" r="-371429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710000" r="-775" b="-6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810000" r="-5729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810000" r="-371429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810000" r="-775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910000" r="-57292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910000" r="-371429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910000" r="-775" b="-4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45161" r="-5729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45161" r="-37142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45161" r="-7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113333" r="-57292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113333" r="-371429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113333" r="-775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213333" r="-5729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213333" r="-371429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213333" r="-775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2313333" r="-5729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2313333" r="-37142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2313333" r="-775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74BDE4B-80EC-4594-464E-3EC2412BF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223909" y="688587"/>
            <a:ext cx="1057639" cy="1085291"/>
          </a:xfrm>
          <a:prstGeom prst="rect">
            <a:avLst/>
          </a:prstGeom>
        </p:spPr>
      </p:pic>
      <p:pic>
        <p:nvPicPr>
          <p:cNvPr id="16" name="Picture 1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DCD71805-6800-3EEF-7DDE-97AC6F222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1223151" y="1837437"/>
            <a:ext cx="1059155" cy="1085291"/>
          </a:xfrm>
          <a:prstGeom prst="rect">
            <a:avLst/>
          </a:prstGeom>
        </p:spPr>
      </p:pic>
      <p:pic>
        <p:nvPicPr>
          <p:cNvPr id="17" name="Picture 16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9DFEB755-A96A-0DAF-FAED-6F06026A5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1167373" y="2986287"/>
            <a:ext cx="1170710" cy="1085291"/>
          </a:xfrm>
          <a:prstGeom prst="rect">
            <a:avLst/>
          </a:prstGeom>
        </p:spPr>
      </p:pic>
      <p:pic>
        <p:nvPicPr>
          <p:cNvPr id="18" name="Picture 17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1698B4F9-7C53-6A6B-404B-33F16885B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1136228" y="6432837"/>
            <a:ext cx="1233001" cy="1085291"/>
          </a:xfrm>
          <a:prstGeom prst="rect">
            <a:avLst/>
          </a:prstGeom>
        </p:spPr>
      </p:pic>
      <p:pic>
        <p:nvPicPr>
          <p:cNvPr id="19" name="Picture 1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10EDEFB-C597-333D-AB45-2B218D714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057345" y="4135137"/>
            <a:ext cx="1390766" cy="1085291"/>
          </a:xfrm>
          <a:prstGeom prst="rect">
            <a:avLst/>
          </a:prstGeom>
        </p:spPr>
      </p:pic>
      <p:pic>
        <p:nvPicPr>
          <p:cNvPr id="20" name="Picture 1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CE655F84-D220-FDB8-C3CE-ED9E97724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974446" y="5283987"/>
            <a:ext cx="1556564" cy="1085291"/>
          </a:xfrm>
          <a:prstGeom prst="rect">
            <a:avLst/>
          </a:prstGeom>
        </p:spPr>
      </p:pic>
      <p:pic>
        <p:nvPicPr>
          <p:cNvPr id="21" name="Picture 2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A9742363-838A-3848-B124-D49BFB7460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1104899" y="7581687"/>
            <a:ext cx="1295659" cy="1085291"/>
          </a:xfrm>
          <a:prstGeom prst="rect">
            <a:avLst/>
          </a:prstGeom>
        </p:spPr>
      </p:pic>
      <p:pic>
        <p:nvPicPr>
          <p:cNvPr id="22" name="Picture 2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BB538AC8-AA7F-59C4-6EF1-A1F04EB981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1232181" y="8730534"/>
            <a:ext cx="1041094" cy="10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4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E2666-DC2E-C5AC-2362-9EDA65AD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4C9F5F-0934-588B-339D-AFED2DEC22DB}"/>
              </a:ext>
            </a:extLst>
          </p:cNvPr>
          <p:cNvGraphicFramePr>
            <a:graphicFrameLocks noGrp="1"/>
          </p:cNvGraphicFramePr>
          <p:nvPr/>
        </p:nvGraphicFramePr>
        <p:xfrm>
          <a:off x="104173" y="990264"/>
          <a:ext cx="6649654" cy="7876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6551">
                  <a:extLst>
                    <a:ext uri="{9D8B030D-6E8A-4147-A177-3AD203B41FA5}">
                      <a16:colId xmlns:a16="http://schemas.microsoft.com/office/drawing/2014/main" val="4250974424"/>
                    </a:ext>
                  </a:extLst>
                </a:gridCol>
                <a:gridCol w="1108276">
                  <a:extLst>
                    <a:ext uri="{9D8B030D-6E8A-4147-A177-3AD203B41FA5}">
                      <a16:colId xmlns:a16="http://schemas.microsoft.com/office/drawing/2014/main" val="1613390005"/>
                    </a:ext>
                  </a:extLst>
                </a:gridCol>
                <a:gridCol w="1108276">
                  <a:extLst>
                    <a:ext uri="{9D8B030D-6E8A-4147-A177-3AD203B41FA5}">
                      <a16:colId xmlns:a16="http://schemas.microsoft.com/office/drawing/2014/main" val="685143643"/>
                    </a:ext>
                  </a:extLst>
                </a:gridCol>
                <a:gridCol w="2216551">
                  <a:extLst>
                    <a:ext uri="{9D8B030D-6E8A-4147-A177-3AD203B41FA5}">
                      <a16:colId xmlns:a16="http://schemas.microsoft.com/office/drawing/2014/main" val="1604351331"/>
                    </a:ext>
                  </a:extLst>
                </a:gridCol>
              </a:tblGrid>
              <a:tr h="2696144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A:</a:t>
                      </a:r>
                      <a:r>
                        <a:rPr lang="en-GB" dirty="0"/>
                        <a:t> Three planes meet in a point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B: </a:t>
                      </a:r>
                      <a:r>
                        <a:rPr lang="en-GB" dirty="0"/>
                        <a:t>Three planes meet in a sheaf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C: </a:t>
                      </a:r>
                      <a:r>
                        <a:rPr lang="en-GB" dirty="0"/>
                        <a:t>Three planes meet in a prism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83045"/>
                  </a:ext>
                </a:extLst>
              </a:tr>
              <a:tr h="26961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D: </a:t>
                      </a:r>
                      <a:r>
                        <a:rPr lang="en-GB" dirty="0"/>
                        <a:t>Two parallel planes meet one in two lines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E: </a:t>
                      </a:r>
                      <a:r>
                        <a:rPr lang="en-GB" dirty="0"/>
                        <a:t>Two identical planes and one parallel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F: </a:t>
                      </a:r>
                      <a:r>
                        <a:rPr lang="en-GB" dirty="0"/>
                        <a:t>Two identical planes meet one in a line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88735"/>
                  </a:ext>
                </a:extLst>
              </a:tr>
              <a:tr h="248400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G: </a:t>
                      </a:r>
                      <a:r>
                        <a:rPr lang="en-GB" dirty="0"/>
                        <a:t>Three parallel planes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H: </a:t>
                      </a:r>
                      <a:r>
                        <a:rPr lang="en-GB" dirty="0"/>
                        <a:t>Three identical planes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24358"/>
                  </a:ext>
                </a:extLst>
              </a:tr>
            </a:tbl>
          </a:graphicData>
        </a:graphic>
      </p:graphicFrame>
      <p:pic>
        <p:nvPicPr>
          <p:cNvPr id="6" name="Picture 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2453EAB-4828-EB4B-61BB-22F3DA346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99662" y="1446836"/>
            <a:ext cx="1999526" cy="205180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43BACF-7288-4F9F-CC5F-451FE6484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68158"/>
              </p:ext>
            </p:extLst>
          </p:nvPr>
        </p:nvGraphicFramePr>
        <p:xfrm>
          <a:off x="1143000" y="9112177"/>
          <a:ext cx="4572000" cy="66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5039734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132847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5164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2813899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8035438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56949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646025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493166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81031718"/>
                    </a:ext>
                  </a:extLst>
                </a:gridCol>
              </a:tblGrid>
              <a:tr h="298800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Consistent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Inconsistent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18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915089"/>
                  </a:ext>
                </a:extLst>
              </a:tr>
            </a:tbl>
          </a:graphicData>
        </a:graphic>
      </p:graphicFrame>
      <p:pic>
        <p:nvPicPr>
          <p:cNvPr id="9" name="Picture 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14482F5F-0259-94E9-474B-6D9DE8585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2468027" y="1529268"/>
            <a:ext cx="1921946" cy="1969372"/>
          </a:xfrm>
          <a:prstGeom prst="rect">
            <a:avLst/>
          </a:prstGeom>
        </p:spPr>
      </p:pic>
      <p:pic>
        <p:nvPicPr>
          <p:cNvPr id="10" name="Picture 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2B9EF00D-4CC0-2246-36D8-4C434B463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4634077" y="1493136"/>
            <a:ext cx="1999526" cy="1853633"/>
          </a:xfrm>
          <a:prstGeom prst="rect">
            <a:avLst/>
          </a:prstGeom>
        </p:spPr>
      </p:pic>
      <p:pic>
        <p:nvPicPr>
          <p:cNvPr id="11" name="Picture 1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6A94092-AE94-AA58-C3F2-7413AB7F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4599358" y="4149697"/>
            <a:ext cx="2097916" cy="1846592"/>
          </a:xfrm>
          <a:prstGeom prst="rect">
            <a:avLst/>
          </a:prstGeom>
        </p:spPr>
      </p:pic>
      <p:pic>
        <p:nvPicPr>
          <p:cNvPr id="12" name="Picture 1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5D19A820-5FBF-A6DA-F4D5-33DFD4633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49158" y="4252732"/>
            <a:ext cx="2121061" cy="1655180"/>
          </a:xfrm>
          <a:prstGeom prst="rect">
            <a:avLst/>
          </a:prstGeom>
        </p:spPr>
      </p:pic>
      <p:pic>
        <p:nvPicPr>
          <p:cNvPr id="13" name="Picture 12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B6756A1-5A84-C3BC-5E6A-3E189B2AE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2349929" y="4322182"/>
            <a:ext cx="2097916" cy="1462740"/>
          </a:xfrm>
          <a:prstGeom prst="rect">
            <a:avLst/>
          </a:prstGeom>
        </p:spPr>
      </p:pic>
      <p:pic>
        <p:nvPicPr>
          <p:cNvPr id="14" name="Picture 13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BAAAAFF0-FD4C-109C-5766-6630D6B7E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509944" y="6691658"/>
            <a:ext cx="2464751" cy="2064565"/>
          </a:xfrm>
          <a:prstGeom prst="rect">
            <a:avLst/>
          </a:prstGeom>
        </p:spPr>
      </p:pic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A8BF5CA7-D7EE-14A1-4A5A-2EF56F70C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4078873" y="6677280"/>
            <a:ext cx="2012686" cy="2098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1796D-AB73-B6B4-1F2B-A34BE6579BFC}"/>
              </a:ext>
            </a:extLst>
          </p:cNvPr>
          <p:cNvSpPr txBox="1"/>
          <p:nvPr/>
        </p:nvSpPr>
        <p:spPr>
          <a:xfrm>
            <a:off x="74579" y="539259"/>
            <a:ext cx="67088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Match the systems of linear equations to their geometric configuration.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80C88-4A8E-7D41-EBA7-2CEF7A2A49AA}"/>
              </a:ext>
            </a:extLst>
          </p:cNvPr>
          <p:cNvSpPr txBox="1"/>
          <p:nvPr/>
        </p:nvSpPr>
        <p:spPr>
          <a:xfrm>
            <a:off x="149158" y="131364"/>
            <a:ext cx="6559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Geometric </a:t>
            </a:r>
            <a:r>
              <a:rPr lang="en-GB" sz="2000" b="1" dirty="0">
                <a:solidFill>
                  <a:srgbClr val="000000"/>
                </a:solidFill>
                <a:latin typeface="Aptos" panose="020B0004020202020204" pitchFamily="34" charset="0"/>
              </a:rPr>
              <a:t>Configurations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of Simultaneous </a:t>
            </a:r>
            <a:r>
              <a:rPr lang="en-GB" sz="2000" b="1" dirty="0">
                <a:solidFill>
                  <a:srgbClr val="000000"/>
                </a:solidFill>
                <a:latin typeface="Aptos" panose="020B0004020202020204" pitchFamily="34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quations</a:t>
            </a:r>
          </a:p>
        </p:txBody>
      </p:sp>
    </p:spTree>
    <p:extLst>
      <p:ext uri="{BB962C8B-B14F-4D97-AF65-F5344CB8AC3E}">
        <p14:creationId xmlns:p14="http://schemas.microsoft.com/office/powerpoint/2010/main" val="169263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FF1DB-55B4-A107-A0C3-844306FE1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08E15B-0D76-0121-2352-AEA6F73263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966212"/>
                  </p:ext>
                </p:extLst>
              </p:nvPr>
            </p:nvGraphicFramePr>
            <p:xfrm>
              <a:off x="207000" y="210676"/>
              <a:ext cx="6444000" cy="948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073500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271463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59037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061227407"/>
                        </a:ext>
                      </a:extLst>
                    </a:gridCol>
                  </a:tblGrid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br>
                            <a:rPr lang="en-GB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 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08E15B-0D76-0121-2352-AEA6F73263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966212"/>
                  </p:ext>
                </p:extLst>
              </p:nvPr>
            </p:nvGraphicFramePr>
            <p:xfrm>
              <a:off x="207000" y="210676"/>
              <a:ext cx="6444000" cy="94846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073500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271463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59037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061227407"/>
                        </a:ext>
                      </a:extLst>
                    </a:gridCol>
                  </a:tblGrid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1064" r="-87190" b="-6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1064" r="-904762" b="-6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1064" r="-45038" b="-69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102151" r="-87190" b="-6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102151" r="-904762" b="-6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102151" r="-45038" b="-6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200000" r="-87190" b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200000" r="-904762" b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200000" r="-45038" b="-4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303226" r="-87190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303226" r="-904762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303226" r="-45038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398936" r="-87190" b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398936" r="-904762" b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398936" r="-45038" b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504301" r="-8719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504301" r="-904762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504301" r="-45038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597872" r="-871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597872" r="-9047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597872" r="-4503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1185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967" t="-705376" r="-87190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428571" t="-705376" r="-904762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45038" t="-705376" r="-45038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583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39ABD-1BC5-C6D6-074C-3BF19378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703694-D5B2-F4EB-A83D-C57AFB6437DB}"/>
                  </a:ext>
                </a:extLst>
              </p:cNvPr>
              <p:cNvSpPr txBox="1"/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1</a:t>
                </a:r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. Fill in the gaps usin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 only the numbers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to make each configuration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pPr algn="ctr"/>
                <a:r>
                  <a:rPr lang="en-GB" sz="1500" dirty="0">
                    <a:solidFill>
                      <a:srgbClr val="C00000"/>
                    </a:solidFill>
                    <a:effectLst/>
                    <a:latin typeface="Aptos" panose="020B0004020202020204" pitchFamily="34" charset="0"/>
                  </a:rPr>
                  <a:t>[Some have multiple possible solutions. One example solution is given]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703694-D5B2-F4EB-A83D-C57AFB643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blipFill>
                <a:blip r:embed="rId2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61BF1993-E038-A009-1104-9B8EE5E29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076610"/>
                  </p:ext>
                </p:extLst>
              </p:nvPr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700" b="1" dirty="0">
                              <a:solidFill>
                                <a:srgbClr val="C00000"/>
                              </a:solidFill>
                            </a:rPr>
                            <a:t>Impossible!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7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61BF1993-E038-A009-1104-9B8EE5E29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076610"/>
                  </p:ext>
                </p:extLst>
              </p:nvPr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r="-57292" b="-2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r="-371429" b="-2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r="-775" b="-2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000" r="-57292" b="-2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000" r="-371429" b="-2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000" r="-775" b="-2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3548" r="-57292" b="-20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3548" r="-371429" b="-20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3548" r="-775" b="-204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303333" r="-57292" b="-2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303333" r="-371429" b="-2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303333" r="-775" b="-20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403333" r="-57292" b="-1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403333" r="-371429" b="-1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403333" r="-775" b="-19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503333" r="-57292" b="-1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503333" r="-371429" b="-1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503333" r="-775" b="-18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603333" r="-57292" b="-1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603333" r="-371429" b="-1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603333" r="-775" b="-17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703333" r="-57292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703333" r="-371429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703333" r="-775" b="-16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777419" r="-57292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777419" r="-371429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777419" r="-775" b="-14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906667" r="-57292" b="-1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906667" r="-371429" b="-1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906667" r="-775" b="-14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6667" r="-57292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6667" r="-371429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6667" r="-775" b="-13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106667" r="-57292" b="-1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106667" r="-371429" b="-1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106667" r="-775" b="-1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206667" r="-57292" b="-1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206667" r="-371429" b="-1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206667" r="-775" b="-1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306667" r="-57292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306667" r="-371429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306667" r="-775" b="-10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361290" r="-57292" b="-8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361290" r="-371429" b="-8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361290" r="-775" b="-88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510000" r="-5729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510000" r="-371429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510000" r="-775" b="-8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610000" r="-5729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610000" r="-371429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610000" r="-775" b="-7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710000" r="-57292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710000" r="-371429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710000" r="-775" b="-6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700" b="1" dirty="0">
                              <a:solidFill>
                                <a:srgbClr val="C00000"/>
                              </a:solidFill>
                            </a:rPr>
                            <a:t>Impossible!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113333" r="-57292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113333" r="-371429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113333" r="-775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213333" r="-57292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213333" r="-37142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213333" r="-775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2313333" r="-57292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2313333" r="-371429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2313333" r="-775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5A87538F-461E-B923-ABDE-9DDABF98EE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223909" y="688587"/>
            <a:ext cx="1057639" cy="1085291"/>
          </a:xfrm>
          <a:prstGeom prst="rect">
            <a:avLst/>
          </a:prstGeom>
        </p:spPr>
      </p:pic>
      <p:pic>
        <p:nvPicPr>
          <p:cNvPr id="16" name="Picture 1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DF61501-CE64-CA48-478F-B9276385F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1223151" y="1837437"/>
            <a:ext cx="1059155" cy="1085291"/>
          </a:xfrm>
          <a:prstGeom prst="rect">
            <a:avLst/>
          </a:prstGeom>
        </p:spPr>
      </p:pic>
      <p:pic>
        <p:nvPicPr>
          <p:cNvPr id="17" name="Picture 16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5597D092-464C-5D5C-E54C-BCCC084A2E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1167373" y="2986287"/>
            <a:ext cx="1170710" cy="1085291"/>
          </a:xfrm>
          <a:prstGeom prst="rect">
            <a:avLst/>
          </a:prstGeom>
        </p:spPr>
      </p:pic>
      <p:pic>
        <p:nvPicPr>
          <p:cNvPr id="18" name="Picture 17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D58BCA64-3E24-47EE-99A3-AC0A3B125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1136228" y="6432837"/>
            <a:ext cx="1233001" cy="1085291"/>
          </a:xfrm>
          <a:prstGeom prst="rect">
            <a:avLst/>
          </a:prstGeom>
        </p:spPr>
      </p:pic>
      <p:pic>
        <p:nvPicPr>
          <p:cNvPr id="19" name="Picture 1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A71C5062-0C24-2784-76B8-64D12293D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057345" y="4135137"/>
            <a:ext cx="1390766" cy="1085291"/>
          </a:xfrm>
          <a:prstGeom prst="rect">
            <a:avLst/>
          </a:prstGeom>
        </p:spPr>
      </p:pic>
      <p:pic>
        <p:nvPicPr>
          <p:cNvPr id="20" name="Picture 1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C61169A5-2D64-C9AB-0078-781343F2B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974446" y="5283987"/>
            <a:ext cx="1556564" cy="1085291"/>
          </a:xfrm>
          <a:prstGeom prst="rect">
            <a:avLst/>
          </a:prstGeom>
        </p:spPr>
      </p:pic>
      <p:pic>
        <p:nvPicPr>
          <p:cNvPr id="21" name="Picture 2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BFC10B3E-A807-7B41-1626-5E59E41FC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1104899" y="7581687"/>
            <a:ext cx="1295659" cy="1085291"/>
          </a:xfrm>
          <a:prstGeom prst="rect">
            <a:avLst/>
          </a:prstGeom>
        </p:spPr>
      </p:pic>
      <p:pic>
        <p:nvPicPr>
          <p:cNvPr id="22" name="Picture 2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140344FC-547A-36A5-14D4-0DC9186B5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1232181" y="8730534"/>
            <a:ext cx="1041094" cy="10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439073-686B-CE72-EB2A-3E0E2CB631FE}"/>
                  </a:ext>
                </a:extLst>
              </p:cNvPr>
              <p:cNvSpPr txBox="1"/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2</a:t>
                </a:r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. Fill in the gaps usin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 only the numbers </a:t>
                </a:r>
                <a14:m>
                  <m:oMath xmlns:m="http://schemas.openxmlformats.org/officeDocument/2006/math">
                    <m:r>
                      <a:rPr lang="en-GB" sz="15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5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1500" b="1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</a:rPr>
                  <a:t> to make each configuration</a:t>
                </a:r>
                <a:r>
                  <a:rPr lang="en-GB" sz="1500" b="1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pPr algn="ctr"/>
                <a:r>
                  <a:rPr lang="en-GB" sz="1500" dirty="0">
                    <a:solidFill>
                      <a:srgbClr val="C00000"/>
                    </a:solidFill>
                    <a:effectLst/>
                    <a:latin typeface="Aptos" panose="020B0004020202020204" pitchFamily="34" charset="0"/>
                  </a:rPr>
                  <a:t>[Some have multiple possible solutions. One example solution is given]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439073-686B-CE72-EB2A-3E0E2CB6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9" y="106015"/>
                <a:ext cx="6708842" cy="553998"/>
              </a:xfrm>
              <a:prstGeom prst="rect">
                <a:avLst/>
              </a:prstGeom>
              <a:blipFill>
                <a:blip r:embed="rId2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A7CCE1BC-2EE2-91A4-069B-72C200AB9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939701"/>
                  </p:ext>
                </p:extLst>
              </p:nvPr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700" b="1" dirty="0">
                              <a:solidFill>
                                <a:srgbClr val="C00000"/>
                              </a:solidFill>
                            </a:rPr>
                            <a:t>Impossible!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17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17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7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A7CCE1BC-2EE2-91A4-069B-72C200AB9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939701"/>
                  </p:ext>
                </p:extLst>
              </p:nvPr>
            </p:nvGraphicFramePr>
            <p:xfrm>
              <a:off x="206999" y="660012"/>
              <a:ext cx="6455058" cy="91814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730">
                      <a:extLst>
                        <a:ext uri="{9D8B030D-6E8A-4147-A177-3AD203B41FA5}">
                          <a16:colId xmlns:a16="http://schemas.microsoft.com/office/drawing/2014/main" val="196841478"/>
                        </a:ext>
                      </a:extLst>
                    </a:gridCol>
                    <a:gridCol w="3650063">
                      <a:extLst>
                        <a:ext uri="{9D8B030D-6E8A-4147-A177-3AD203B41FA5}">
                          <a16:colId xmlns:a16="http://schemas.microsoft.com/office/drawing/2014/main" val="3786011851"/>
                        </a:ext>
                      </a:extLst>
                    </a:gridCol>
                    <a:gridCol w="439616">
                      <a:extLst>
                        <a:ext uri="{9D8B030D-6E8A-4147-A177-3AD203B41FA5}">
                          <a16:colId xmlns:a16="http://schemas.microsoft.com/office/drawing/2014/main" val="2134737681"/>
                        </a:ext>
                      </a:extLst>
                    </a:gridCol>
                    <a:gridCol w="1641649">
                      <a:extLst>
                        <a:ext uri="{9D8B030D-6E8A-4147-A177-3AD203B41FA5}">
                          <a16:colId xmlns:a16="http://schemas.microsoft.com/office/drawing/2014/main" val="967342732"/>
                        </a:ext>
                      </a:extLst>
                    </a:gridCol>
                  </a:tblGrid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40929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700" b="1" dirty="0">
                              <a:solidFill>
                                <a:srgbClr val="C00000"/>
                              </a:solidFill>
                            </a:rPr>
                            <a:t>Impossible!</a:t>
                          </a:r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803614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700" dirty="0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7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851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303333" r="-57292" b="-2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303333" r="-371429" b="-2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303333" r="-775" b="-20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580129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403333" r="-57292" b="-1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403333" r="-371429" b="-1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403333" r="-775" b="-19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10181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503333" r="-57292" b="-1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503333" r="-371429" b="-18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503333" r="-775" b="-18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703408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603333" r="-57292" b="-1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603333" r="-371429" b="-1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603333" r="-775" b="-17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566395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703333" r="-57292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703333" r="-371429" b="-1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703333" r="-775" b="-16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793951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777419" r="-57292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777419" r="-371429" b="-14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777419" r="-775" b="-14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633081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D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906667" r="-57292" b="-1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906667" r="-371429" b="-1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906667" r="-775" b="-14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7919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006667" r="-57292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006667" r="-371429" b="-1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006667" r="-775" b="-13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8130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106667" r="-57292" b="-1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106667" r="-371429" b="-1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106667" r="-775" b="-1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62205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206667" r="-57292" b="-1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206667" r="-371429" b="-1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206667" r="-775" b="-1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4760632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306667" r="-57292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306667" r="-371429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306667" r="-775" b="-10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754316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361290" r="-57292" b="-8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361290" r="-371429" b="-8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361290" r="-775" b="-88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169222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510000" r="-5729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510000" r="-371429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510000" r="-775" b="-8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700863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610000" r="-5729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610000" r="-371429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610000" r="-775" b="-7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69543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710000" r="-57292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710000" r="-371429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710000" r="-775" b="-6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663189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G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810000" r="-57292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810000" r="-371429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810000" r="-775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4171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1910000" r="-5729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1910000" r="-37142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1910000" r="-775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429644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1945161" r="-57292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1945161" r="-371429" b="-2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1945161" r="-775" b="-2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8967677"/>
                      </a:ext>
                    </a:extLst>
                  </a:tr>
                  <a:tr h="382559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latin typeface="Aptos" panose="020B0004020202020204" pitchFamily="34" charset="0"/>
                              <a:ea typeface="Cambria Math" panose="02040503050406030204" pitchFamily="18" charset="0"/>
                            </a:rPr>
                            <a:t>H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113333" r="-57292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113333" r="-371429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b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113333" r="-775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9965287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" t="-2213333" r="-57292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8571" t="-2213333" r="-37142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5349" t="-2213333" r="-775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889528"/>
                      </a:ext>
                    </a:extLst>
                  </a:tr>
                  <a:tr h="382559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9" t="-2313333" r="-57292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8571" t="-2313333" r="-371429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5349" t="-2313333" r="-775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4590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7CD5AD86-D2A3-8CDE-B05A-5B924C15E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" t="5589" r="72372" b="72785"/>
          <a:stretch/>
        </p:blipFill>
        <p:spPr>
          <a:xfrm>
            <a:off x="1223909" y="688587"/>
            <a:ext cx="1057639" cy="1085291"/>
          </a:xfrm>
          <a:prstGeom prst="rect">
            <a:avLst/>
          </a:prstGeom>
        </p:spPr>
      </p:pic>
      <p:pic>
        <p:nvPicPr>
          <p:cNvPr id="16" name="Picture 15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DF899031-298E-E992-3952-47A70A830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2491" r="35654" b="69226"/>
          <a:stretch/>
        </p:blipFill>
        <p:spPr>
          <a:xfrm>
            <a:off x="1223151" y="1837437"/>
            <a:ext cx="1059155" cy="1085291"/>
          </a:xfrm>
          <a:prstGeom prst="rect">
            <a:avLst/>
          </a:prstGeom>
        </p:spPr>
      </p:pic>
      <p:pic>
        <p:nvPicPr>
          <p:cNvPr id="17" name="Picture 16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589AA8A-A4FB-57D2-DB2B-A4CA7DD25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771" r="64313" b="36641"/>
          <a:stretch/>
        </p:blipFill>
        <p:spPr>
          <a:xfrm>
            <a:off x="1167373" y="2986287"/>
            <a:ext cx="1170710" cy="1085291"/>
          </a:xfrm>
          <a:prstGeom prst="rect">
            <a:avLst/>
          </a:prstGeom>
        </p:spPr>
      </p:pic>
      <p:pic>
        <p:nvPicPr>
          <p:cNvPr id="18" name="Picture 17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0BCFE10-FCAD-3202-BB63-ACF09F0A7B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4886" r="6126" b="75679"/>
          <a:stretch/>
        </p:blipFill>
        <p:spPr>
          <a:xfrm>
            <a:off x="1136228" y="6432837"/>
            <a:ext cx="1233001" cy="1085291"/>
          </a:xfrm>
          <a:prstGeom prst="rect">
            <a:avLst/>
          </a:prstGeom>
        </p:spPr>
      </p:pic>
      <p:pic>
        <p:nvPicPr>
          <p:cNvPr id="19" name="Picture 18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3F84A9C-4E73-5BFD-6173-C5F772DDA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37927" r="27984" b="40297"/>
          <a:stretch/>
        </p:blipFill>
        <p:spPr>
          <a:xfrm>
            <a:off x="1057345" y="4135137"/>
            <a:ext cx="1390766" cy="1085291"/>
          </a:xfrm>
          <a:prstGeom prst="rect">
            <a:avLst/>
          </a:prstGeom>
        </p:spPr>
      </p:pic>
      <p:pic>
        <p:nvPicPr>
          <p:cNvPr id="20" name="Picture 19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A80AEBE5-327B-AF9F-4DD0-5E0146C24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70972" r="32719" b="11398"/>
          <a:stretch/>
        </p:blipFill>
        <p:spPr>
          <a:xfrm>
            <a:off x="974446" y="5283987"/>
            <a:ext cx="1556564" cy="1085291"/>
          </a:xfrm>
          <a:prstGeom prst="rect">
            <a:avLst/>
          </a:prstGeom>
        </p:spPr>
      </p:pic>
      <p:pic>
        <p:nvPicPr>
          <p:cNvPr id="21" name="Picture 20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BCF79C3-40C3-8528-21C8-01FFE01AC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" t="71539" r="66342" b="7281"/>
          <a:stretch/>
        </p:blipFill>
        <p:spPr>
          <a:xfrm>
            <a:off x="1104899" y="7581687"/>
            <a:ext cx="1295659" cy="1085291"/>
          </a:xfrm>
          <a:prstGeom prst="rect">
            <a:avLst/>
          </a:prstGeom>
        </p:spPr>
      </p:pic>
      <p:pic>
        <p:nvPicPr>
          <p:cNvPr id="22" name="Picture 21" descr="A book with a diagram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EBF3E440-3E9C-F55C-2156-11877EAB0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37578" r="5317" b="44792"/>
          <a:stretch/>
        </p:blipFill>
        <p:spPr>
          <a:xfrm>
            <a:off x="1232181" y="8730534"/>
            <a:ext cx="1041094" cy="10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6343</TotalTime>
  <Words>2292</Words>
  <Application>Microsoft Macintosh PowerPoint</Application>
  <PresentationFormat>A4 Paper (210x297 mm)</PresentationFormat>
  <Paragraphs>572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Day, Nathan (NOT) Staff</dc:creator>
  <cp:lastModifiedBy>Day, Nathan (NOT) Staff</cp:lastModifiedBy>
  <cp:revision>5</cp:revision>
  <cp:lastPrinted>2024-10-21T10:51:19Z</cp:lastPrinted>
  <dcterms:created xsi:type="dcterms:W3CDTF">2024-09-19T08:42:23Z</dcterms:created>
  <dcterms:modified xsi:type="dcterms:W3CDTF">2025-02-02T22:41:32Z</dcterms:modified>
</cp:coreProperties>
</file>