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1" r:id="rId2"/>
    <p:sldId id="256" r:id="rId3"/>
    <p:sldId id="264" r:id="rId4"/>
    <p:sldId id="257" r:id="rId5"/>
    <p:sldId id="265" r:id="rId6"/>
    <p:sldId id="259" r:id="rId7"/>
    <p:sldId id="267" r:id="rId8"/>
    <p:sldId id="266" r:id="rId9"/>
    <p:sldId id="269" r:id="rId10"/>
    <p:sldId id="270" r:id="rId11"/>
    <p:sldId id="261" r:id="rId12"/>
    <p:sldId id="262" r:id="rId13"/>
    <p:sldId id="263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3D4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21"/>
    <p:restoredTop sz="96327"/>
  </p:normalViewPr>
  <p:slideViewPr>
    <p:cSldViewPr snapToGrid="0">
      <p:cViewPr>
        <p:scale>
          <a:sx n="117" d="100"/>
          <a:sy n="117" d="100"/>
        </p:scale>
        <p:origin x="328" y="1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4AF6B-A68B-F2F0-22EE-7DFEF644F8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169616-32B6-B226-5714-FAB2DEADE5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E21DCF-5B1B-3182-0954-AEB0BEC34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1DA4D-D174-0C45-B545-70394F638DC4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F945D5-F203-B274-58D8-406A4087D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C4C844-507B-4270-18EB-A21239A02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32C55-F0FA-A64E-8B63-23D0A73076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323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9EBF2-1352-80B0-9DD7-B0344AEF9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54CF2C-5E91-EBD5-8F79-72F3A2CAB3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9470D8-D8C8-34FF-81EC-BBB842B27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1DA4D-D174-0C45-B545-70394F638DC4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DF3B4-29B8-B9B7-0114-65FC9CDA8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0139A1-50C7-3B00-4F17-6FF914A17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32C55-F0FA-A64E-8B63-23D0A73076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1349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52B5B5-D1D0-18F2-ED1B-841C9547A4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92B33E-4CCF-FE68-9D9B-1FD6353826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1B4941-C7FC-F4B6-3A29-8C860B7FF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1DA4D-D174-0C45-B545-70394F638DC4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BDBC4E-3C5B-FFC5-6B87-68DADA9D1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8B0735-4C18-7A43-CC7A-8B9127BF6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32C55-F0FA-A64E-8B63-23D0A73076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955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210C8-9EBC-0316-D376-8DD325D60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46CCF-FCBF-27CF-698C-1F9CC6CA4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68F7F-AE66-C9D3-85A0-39C43F4AF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1DA4D-D174-0C45-B545-70394F638DC4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B36B9-1C93-1E0E-29C6-C2488D29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FA9C2C-BAA6-D578-02E8-92269605D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32C55-F0FA-A64E-8B63-23D0A73076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852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79836-6F7B-9C18-70E1-206D7CA98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B36F1-DE6C-5763-C522-0F4EF9F9C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60053-1C62-7D73-349F-1B30932EB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1DA4D-D174-0C45-B545-70394F638DC4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1904B-FD2B-CFD8-20CB-20311D5EF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02D27-175A-5F4F-D547-0DBDB78B7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32C55-F0FA-A64E-8B63-23D0A73076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335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C0991-D868-8D33-EF95-A1CD9E0E8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6A189-B662-61CD-48DD-103D7D8D07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021E5E-98E1-71FF-11D7-7FDFE739F6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97AFAF-5B97-9718-5F2A-29DCD3710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1DA4D-D174-0C45-B545-70394F638DC4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4EEE47-2F5A-7180-949E-AE222FF5D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0845D5-8E6B-680F-FA0F-C06B609FE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32C55-F0FA-A64E-8B63-23D0A73076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984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8102B-6B6A-CBF0-E385-53CC52C62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B505A-2796-E4BF-F2AF-348B97F344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CCA37C-C033-F8BD-221B-02CEB9D3BC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F646BC-129D-D503-A5EA-F4390BCB59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5F2666-AA45-FE18-EA82-468B9251CF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42A6DB-AE02-F997-12D1-3FF80B741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1DA4D-D174-0C45-B545-70394F638DC4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ACB6E2-D975-48C9-32D6-636DB7057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9D278F-9C65-7E48-480A-832A6F8C8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32C55-F0FA-A64E-8B63-23D0A73076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77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2BB4A-4AEE-9E06-3BD3-6646D291D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6F0E4D-A55F-644F-737B-6748A1CC1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1DA4D-D174-0C45-B545-70394F638DC4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6721D9-30AE-A1A8-0C79-3DD3AA627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D93D8B-974B-0F37-AAC8-59AAE414A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32C55-F0FA-A64E-8B63-23D0A73076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952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C41FA3-0F85-1596-8639-D4650972B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1DA4D-D174-0C45-B545-70394F638DC4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A723D6-E3D2-9D9A-DD63-C75ED70F2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0F5938-5A8B-56CA-201E-04540B11D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32C55-F0FA-A64E-8B63-23D0A73076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79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88DBA-E88F-4E00-1848-135BC19D8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7835E-472A-ABB8-A211-6DEDD0A8D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515298-A97F-757E-89D3-52A865C28E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AD9B59-2485-574E-99BC-632CC4679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1DA4D-D174-0C45-B545-70394F638DC4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CB0318-0964-3893-FCFD-0B5618915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23335C-2F16-E982-7481-21BDE1AD2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32C55-F0FA-A64E-8B63-23D0A73076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700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F85D5-5673-84A9-D62D-3B5DCE763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E97DB6-0997-FDED-E7E9-F53A4C6D1B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6FF453-FAC6-926C-5A15-B948627CA9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2EB8EB-1854-C6CE-E6B4-C50F2CEA6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1DA4D-D174-0C45-B545-70394F638DC4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BCBF35-D291-7724-7EFA-04AE5AC16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D44F5E-B566-0627-8E5F-4BB0BBFEA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32C55-F0FA-A64E-8B63-23D0A73076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330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1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E355F6-E375-3324-9CDE-F79F1D092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952430-B930-76B1-ECD1-E6EE0483DE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45A82-7705-0963-F19C-361517FBDE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1DA4D-D174-0C45-B545-70394F638DC4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1D859C-50AD-6777-5411-059E8FF0F0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0D803E-B740-DE5D-03F3-06E3CAA397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32C55-F0FA-A64E-8B63-23D0A73076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571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33E2782-A54B-4D17-A25C-9496CDAB0BEE}"/>
              </a:ext>
            </a:extLst>
          </p:cNvPr>
          <p:cNvSpPr txBox="1"/>
          <p:nvPr/>
        </p:nvSpPr>
        <p:spPr>
          <a:xfrm>
            <a:off x="403191" y="2551837"/>
            <a:ext cx="1138561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>
                <a:latin typeface="Corbel" panose="020B0503020204020204" pitchFamily="34" charset="0"/>
              </a:rPr>
              <a:t>Introducing Sequences And Series</a:t>
            </a:r>
          </a:p>
          <a:p>
            <a:pPr algn="ctr"/>
            <a:r>
              <a:rPr lang="en-GB" sz="4800" b="1" dirty="0">
                <a:solidFill>
                  <a:srgbClr val="7030A0"/>
                </a:solidFill>
                <a:latin typeface="Corbel" panose="020B0503020204020204" pitchFamily="34" charset="0"/>
              </a:rPr>
              <a:t>an interwoven approach</a:t>
            </a:r>
          </a:p>
        </p:txBody>
      </p:sp>
    </p:spTree>
    <p:extLst>
      <p:ext uri="{BB962C8B-B14F-4D97-AF65-F5344CB8AC3E}">
        <p14:creationId xmlns:p14="http://schemas.microsoft.com/office/powerpoint/2010/main" val="913715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B2ABC48-EA34-42C8-6E2A-9169B4D56F29}"/>
              </a:ext>
            </a:extLst>
          </p:cNvPr>
          <p:cNvCxnSpPr/>
          <p:nvPr/>
        </p:nvCxnSpPr>
        <p:spPr>
          <a:xfrm>
            <a:off x="6096000" y="-245533"/>
            <a:ext cx="0" cy="7493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5A90231-76DC-2478-430C-1536DA0CA6E0}"/>
              </a:ext>
            </a:extLst>
          </p:cNvPr>
          <p:cNvSpPr txBox="1"/>
          <p:nvPr/>
        </p:nvSpPr>
        <p:spPr>
          <a:xfrm>
            <a:off x="5250000" y="127002"/>
            <a:ext cx="1692000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en-GB" sz="3600" dirty="0"/>
              <a:t>Task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CDE6F5F-ACAC-F6CF-A3AD-A30C0EF36F59}"/>
                  </a:ext>
                </a:extLst>
              </p:cNvPr>
              <p:cNvSpPr/>
              <p:nvPr/>
            </p:nvSpPr>
            <p:spPr>
              <a:xfrm>
                <a:off x="108857" y="127002"/>
                <a:ext cx="5867400" cy="661125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endParaRPr lang="en-GB" sz="2800" dirty="0">
                  <a:solidFill>
                    <a:schemeClr val="tx1"/>
                  </a:solidFill>
                </a:endParaRPr>
              </a:p>
              <a:p>
                <a:endParaRPr lang="en-GB" sz="2800" dirty="0">
                  <a:solidFill>
                    <a:schemeClr val="tx1"/>
                  </a:solidFill>
                </a:endParaRPr>
              </a:p>
              <a:p>
                <a:r>
                  <a:rPr lang="en-GB" sz="2800" dirty="0">
                    <a:solidFill>
                      <a:schemeClr val="tx1"/>
                    </a:solidFill>
                  </a:rPr>
                  <a:t>Anne and Bob are playing a game.</a:t>
                </a:r>
              </a:p>
              <a:p>
                <a:endParaRPr lang="en-GB" sz="2800" dirty="0">
                  <a:solidFill>
                    <a:schemeClr val="tx1"/>
                  </a:solidFill>
                </a:endParaRPr>
              </a:p>
              <a:p>
                <a:r>
                  <a:rPr lang="en-GB" sz="2800" dirty="0">
                    <a:solidFill>
                      <a:schemeClr val="tx1"/>
                    </a:solidFill>
                  </a:rPr>
                  <a:t>They have a biased coin that lands on heads with a probability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.</a:t>
                </a:r>
              </a:p>
              <a:p>
                <a:endParaRPr lang="en-GB" sz="2800" dirty="0">
                  <a:solidFill>
                    <a:schemeClr val="tx1"/>
                  </a:solidFill>
                </a:endParaRPr>
              </a:p>
              <a:p>
                <a:r>
                  <a:rPr lang="en-GB" sz="2800" dirty="0">
                    <a:solidFill>
                      <a:schemeClr val="tx1"/>
                    </a:solidFill>
                  </a:rPr>
                  <a:t>They alternate flipping the coin, with Anne going first.</a:t>
                </a:r>
                <a:br>
                  <a:rPr lang="en-GB" sz="2800" dirty="0">
                    <a:solidFill>
                      <a:schemeClr val="tx1"/>
                    </a:solidFill>
                  </a:rPr>
                </a:br>
                <a:br>
                  <a:rPr lang="en-GB" sz="2800" dirty="0">
                    <a:solidFill>
                      <a:schemeClr val="tx1"/>
                    </a:solidFill>
                  </a:rPr>
                </a:br>
                <a:r>
                  <a:rPr lang="en-GB" sz="2800" dirty="0">
                    <a:solidFill>
                      <a:schemeClr val="tx1"/>
                    </a:solidFill>
                  </a:rPr>
                  <a:t>A player gets a point if the coin lands on heads on their turn.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CDE6F5F-ACAC-F6CF-A3AD-A30C0EF36F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57" y="127002"/>
                <a:ext cx="5867400" cy="6611255"/>
              </a:xfrm>
              <a:prstGeom prst="rect">
                <a:avLst/>
              </a:prstGeom>
              <a:blipFill>
                <a:blip r:embed="rId2"/>
                <a:stretch>
                  <a:fillRect l="-21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1364F64-F3E4-F3FA-F89E-B712082F0E3B}"/>
                  </a:ext>
                </a:extLst>
              </p:cNvPr>
              <p:cNvSpPr/>
              <p:nvPr/>
            </p:nvSpPr>
            <p:spPr>
              <a:xfrm>
                <a:off x="6215744" y="127002"/>
                <a:ext cx="5867400" cy="661125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r>
                  <a:rPr lang="en-GB" sz="2800" dirty="0">
                    <a:solidFill>
                      <a:schemeClr val="tx1"/>
                    </a:solidFill>
                  </a:rPr>
                  <a:t>	Find the probability that:</a:t>
                </a:r>
              </a:p>
              <a:p>
                <a:endParaRPr lang="en-GB" sz="2800" dirty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lphaLcPeriod"/>
                </a:pPr>
                <a:r>
                  <a:rPr lang="en-GB" sz="2800" dirty="0">
                    <a:solidFill>
                      <a:schemeClr val="tx1"/>
                    </a:solidFill>
                  </a:rPr>
                  <a:t>Anne wins a point on exactly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of her first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turns?</a:t>
                </a:r>
              </a:p>
              <a:p>
                <a:pPr marL="514350" indent="-514350">
                  <a:buAutoNum type="alphaLcPeriod"/>
                </a:pPr>
                <a:endParaRPr lang="en-GB" sz="2800" dirty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lphaLcPeriod"/>
                </a:pPr>
                <a:endParaRPr lang="en-GB" sz="2800" dirty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lphaLcPeriod"/>
                </a:pPr>
                <a:r>
                  <a:rPr lang="en-GB" sz="2800" dirty="0">
                    <a:solidFill>
                      <a:schemeClr val="tx1"/>
                    </a:solidFill>
                  </a:rPr>
                  <a:t>Anne wins the first point of the game on her second turn?</a:t>
                </a:r>
              </a:p>
              <a:p>
                <a:pPr marL="514350" indent="-514350">
                  <a:buAutoNum type="alphaLcPeriod"/>
                </a:pPr>
                <a:endParaRPr lang="en-GB" sz="2800" dirty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lphaLcPeriod"/>
                </a:pPr>
                <a:endParaRPr lang="en-GB" sz="2800" dirty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lphaLcPeriod"/>
                </a:pPr>
                <a:r>
                  <a:rPr lang="en-GB" sz="2800" dirty="0">
                    <a:solidFill>
                      <a:schemeClr val="tx1"/>
                    </a:solidFill>
                  </a:rPr>
                  <a:t>Anne wins the first point of the game?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1364F64-F3E4-F3FA-F89E-B712082F0E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5744" y="127002"/>
                <a:ext cx="5867400" cy="6611255"/>
              </a:xfrm>
              <a:prstGeom prst="rect">
                <a:avLst/>
              </a:prstGeom>
              <a:blipFill>
                <a:blip r:embed="rId3"/>
                <a:stretch>
                  <a:fillRect l="-2160" t="-115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0753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B2ABC48-EA34-42C8-6E2A-9169B4D56F29}"/>
              </a:ext>
            </a:extLst>
          </p:cNvPr>
          <p:cNvCxnSpPr/>
          <p:nvPr/>
        </p:nvCxnSpPr>
        <p:spPr>
          <a:xfrm>
            <a:off x="6096000" y="-245533"/>
            <a:ext cx="0" cy="7493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5A90231-76DC-2478-430C-1536DA0CA6E0}"/>
              </a:ext>
            </a:extLst>
          </p:cNvPr>
          <p:cNvSpPr txBox="1"/>
          <p:nvPr/>
        </p:nvSpPr>
        <p:spPr>
          <a:xfrm>
            <a:off x="5250000" y="127002"/>
            <a:ext cx="1692000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en-GB" sz="3600" dirty="0"/>
              <a:t>Task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CDE6F5F-ACAC-F6CF-A3AD-A30C0EF36F59}"/>
                  </a:ext>
                </a:extLst>
              </p:cNvPr>
              <p:cNvSpPr/>
              <p:nvPr/>
            </p:nvSpPr>
            <p:spPr>
              <a:xfrm>
                <a:off x="108857" y="127002"/>
                <a:ext cx="5867400" cy="661125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endParaRPr lang="en-GB" sz="2800" dirty="0">
                  <a:solidFill>
                    <a:schemeClr val="tx1"/>
                  </a:solidFill>
                </a:endParaRPr>
              </a:p>
              <a:p>
                <a:endParaRPr lang="en-GB" sz="2800" dirty="0">
                  <a:solidFill>
                    <a:schemeClr val="tx1"/>
                  </a:solidFill>
                </a:endParaRPr>
              </a:p>
              <a:p>
                <a:r>
                  <a:rPr lang="en-GB" sz="2800" dirty="0">
                    <a:solidFill>
                      <a:schemeClr val="tx1"/>
                    </a:solidFill>
                  </a:rPr>
                  <a:t>Anne and Bob are playing a game.</a:t>
                </a:r>
              </a:p>
              <a:p>
                <a:endParaRPr lang="en-GB" sz="2800" dirty="0">
                  <a:solidFill>
                    <a:schemeClr val="tx1"/>
                  </a:solidFill>
                </a:endParaRPr>
              </a:p>
              <a:p>
                <a:r>
                  <a:rPr lang="en-GB" sz="2800" dirty="0">
                    <a:solidFill>
                      <a:schemeClr val="tx1"/>
                    </a:solidFill>
                  </a:rPr>
                  <a:t>They have a biased coin that lands on heads with a probability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.</a:t>
                </a:r>
              </a:p>
              <a:p>
                <a:endParaRPr lang="en-GB" sz="2800" dirty="0">
                  <a:solidFill>
                    <a:schemeClr val="tx1"/>
                  </a:solidFill>
                </a:endParaRPr>
              </a:p>
              <a:p>
                <a:r>
                  <a:rPr lang="en-GB" sz="2800" dirty="0">
                    <a:solidFill>
                      <a:schemeClr val="tx1"/>
                    </a:solidFill>
                  </a:rPr>
                  <a:t>They alternate flipping the coin, with Anne going first.</a:t>
                </a:r>
                <a:br>
                  <a:rPr lang="en-GB" sz="2800" dirty="0">
                    <a:solidFill>
                      <a:schemeClr val="tx1"/>
                    </a:solidFill>
                  </a:rPr>
                </a:br>
                <a:br>
                  <a:rPr lang="en-GB" sz="2800" dirty="0">
                    <a:solidFill>
                      <a:schemeClr val="tx1"/>
                    </a:solidFill>
                  </a:rPr>
                </a:br>
                <a:r>
                  <a:rPr lang="en-GB" sz="2800" dirty="0">
                    <a:solidFill>
                      <a:schemeClr val="tx1"/>
                    </a:solidFill>
                  </a:rPr>
                  <a:t>A player gets a point if the coin lands on heads on their turn.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CDE6F5F-ACAC-F6CF-A3AD-A30C0EF36F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57" y="127002"/>
                <a:ext cx="5867400" cy="6611255"/>
              </a:xfrm>
              <a:prstGeom prst="rect">
                <a:avLst/>
              </a:prstGeom>
              <a:blipFill>
                <a:blip r:embed="rId2"/>
                <a:stretch>
                  <a:fillRect l="-21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1364F64-F3E4-F3FA-F89E-B712082F0E3B}"/>
                  </a:ext>
                </a:extLst>
              </p:cNvPr>
              <p:cNvSpPr/>
              <p:nvPr/>
            </p:nvSpPr>
            <p:spPr>
              <a:xfrm>
                <a:off x="6215744" y="127002"/>
                <a:ext cx="5867400" cy="661125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r>
                  <a:rPr lang="en-GB" sz="2800" dirty="0">
                    <a:solidFill>
                      <a:schemeClr val="tx1"/>
                    </a:solidFill>
                  </a:rPr>
                  <a:t>	Find the probability that:</a:t>
                </a:r>
              </a:p>
              <a:p>
                <a:endParaRPr lang="en-GB" sz="2800" dirty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lphaLcPeriod"/>
                </a:pPr>
                <a:r>
                  <a:rPr lang="en-GB" sz="2800" dirty="0">
                    <a:solidFill>
                      <a:schemeClr val="tx1"/>
                    </a:solidFill>
                  </a:rPr>
                  <a:t>Anne wins a point on exactly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of her first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turns?</a:t>
                </a:r>
              </a:p>
              <a:p>
                <a:pPr marL="514350" indent="-514350">
                  <a:buAutoNum type="alphaLcPeriod"/>
                </a:pPr>
                <a:endParaRPr lang="en-GB" sz="2800" dirty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lphaLcPeriod"/>
                </a:pPr>
                <a:endParaRPr lang="en-GB" sz="2800" dirty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lphaLcPeriod"/>
                </a:pPr>
                <a:r>
                  <a:rPr lang="en-GB" sz="2800" dirty="0">
                    <a:solidFill>
                      <a:schemeClr val="tx1"/>
                    </a:solidFill>
                  </a:rPr>
                  <a:t>Anne wins the first point of the game on her second turn?</a:t>
                </a:r>
              </a:p>
              <a:p>
                <a:pPr marL="514350" indent="-514350">
                  <a:buAutoNum type="alphaLcPeriod"/>
                </a:pPr>
                <a:endParaRPr lang="en-GB" sz="2800" dirty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lphaLcPeriod"/>
                </a:pPr>
                <a:endParaRPr lang="en-GB" sz="2800" dirty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lphaLcPeriod"/>
                </a:pPr>
                <a:r>
                  <a:rPr lang="en-GB" sz="2800" dirty="0">
                    <a:solidFill>
                      <a:schemeClr val="tx1"/>
                    </a:solidFill>
                  </a:rPr>
                  <a:t>Anne wins the first point of the game?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1364F64-F3E4-F3FA-F89E-B712082F0E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5744" y="127002"/>
                <a:ext cx="5867400" cy="6611255"/>
              </a:xfrm>
              <a:prstGeom prst="rect">
                <a:avLst/>
              </a:prstGeom>
              <a:blipFill>
                <a:blip r:embed="rId3"/>
                <a:stretch>
                  <a:fillRect l="-2160" t="-115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D1947CD-328E-3163-B890-D7C23D862F26}"/>
                  </a:ext>
                </a:extLst>
              </p:cNvPr>
              <p:cNvSpPr/>
              <p:nvPr/>
            </p:nvSpPr>
            <p:spPr>
              <a:xfrm>
                <a:off x="9023811" y="1963960"/>
                <a:ext cx="2317898" cy="646331"/>
              </a:xfrm>
              <a:prstGeom prst="rect">
                <a:avLst/>
              </a:prstGeom>
              <a:solidFill>
                <a:srgbClr val="FFD3D4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0.26012</m:t>
                      </m:r>
                    </m:oMath>
                  </m:oMathPara>
                </a14:m>
                <a:endParaRPr lang="en-GB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D1947CD-328E-3163-B890-D7C23D862F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3811" y="1963960"/>
                <a:ext cx="2317898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F2C7275-0076-ADFF-EAB3-62903E1E4713}"/>
                  </a:ext>
                </a:extLst>
              </p:cNvPr>
              <p:cNvSpPr/>
              <p:nvPr/>
            </p:nvSpPr>
            <p:spPr>
              <a:xfrm>
                <a:off x="9023811" y="3704777"/>
                <a:ext cx="2317898" cy="646331"/>
              </a:xfrm>
              <a:prstGeom prst="rect">
                <a:avLst/>
              </a:prstGeom>
              <a:solidFill>
                <a:srgbClr val="FFD3D4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F2C7275-0076-ADFF-EAB3-62903E1E47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3811" y="3704777"/>
                <a:ext cx="2317898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C271150-7160-4D94-2137-F8D846A99064}"/>
                  </a:ext>
                </a:extLst>
              </p:cNvPr>
              <p:cNvSpPr/>
              <p:nvPr/>
            </p:nvSpPr>
            <p:spPr>
              <a:xfrm>
                <a:off x="9023811" y="5122428"/>
                <a:ext cx="2317898" cy="646331"/>
              </a:xfrm>
              <a:prstGeom prst="rect">
                <a:avLst/>
              </a:prstGeom>
              <a:solidFill>
                <a:srgbClr val="FFD3D4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C271150-7160-4D94-2137-F8D846A990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3811" y="5122428"/>
                <a:ext cx="2317898" cy="646331"/>
              </a:xfrm>
              <a:prstGeom prst="rect">
                <a:avLst/>
              </a:prstGeom>
              <a:blipFill>
                <a:blip r:embed="rId6"/>
                <a:stretch>
                  <a:fillRect b="-1887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008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B2ABC48-EA34-42C8-6E2A-9169B4D56F29}"/>
              </a:ext>
            </a:extLst>
          </p:cNvPr>
          <p:cNvCxnSpPr/>
          <p:nvPr/>
        </p:nvCxnSpPr>
        <p:spPr>
          <a:xfrm>
            <a:off x="6096000" y="-245533"/>
            <a:ext cx="0" cy="7493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5A90231-76DC-2478-430C-1536DA0CA6E0}"/>
              </a:ext>
            </a:extLst>
          </p:cNvPr>
          <p:cNvSpPr txBox="1"/>
          <p:nvPr/>
        </p:nvSpPr>
        <p:spPr>
          <a:xfrm>
            <a:off x="5250000" y="127002"/>
            <a:ext cx="1692000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en-GB" sz="3600" dirty="0"/>
              <a:t>Task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CDE6F5F-ACAC-F6CF-A3AD-A30C0EF36F59}"/>
                  </a:ext>
                </a:extLst>
              </p:cNvPr>
              <p:cNvSpPr/>
              <p:nvPr/>
            </p:nvSpPr>
            <p:spPr>
              <a:xfrm>
                <a:off x="108857" y="127002"/>
                <a:ext cx="5867400" cy="661125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r>
                  <a:rPr lang="en-GB" sz="2800" dirty="0">
                    <a:solidFill>
                      <a:schemeClr val="tx1"/>
                    </a:solidFill>
                  </a:rPr>
                  <a:t>	</a:t>
                </a:r>
              </a:p>
              <a:p>
                <a:endParaRPr lang="en-GB" sz="2800" dirty="0">
                  <a:solidFill>
                    <a:schemeClr val="tx1"/>
                  </a:solidFill>
                </a:endParaRPr>
              </a:p>
              <a:p>
                <a:r>
                  <a:rPr lang="en-GB" sz="2800" dirty="0">
                    <a:solidFill>
                      <a:schemeClr val="tx1"/>
                    </a:solidFill>
                  </a:rPr>
                  <a:t>Anne claims that the coin does not, in fact, have a probability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of landing on heads.</a:t>
                </a:r>
              </a:p>
              <a:p>
                <a:endParaRPr lang="en-GB" sz="2800" dirty="0">
                  <a:solidFill>
                    <a:schemeClr val="tx1"/>
                  </a:solidFill>
                </a:endParaRPr>
              </a:p>
              <a:p>
                <a:r>
                  <a:rPr lang="en-GB" sz="2800" dirty="0">
                    <a:solidFill>
                      <a:schemeClr val="tx1"/>
                    </a:solidFill>
                  </a:rPr>
                  <a:t>When she flips the coin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25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times, it lands on heads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21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times.</a:t>
                </a:r>
              </a:p>
              <a:p>
                <a:endParaRPr lang="en-GB" sz="2800" dirty="0">
                  <a:solidFill>
                    <a:schemeClr val="tx1"/>
                  </a:solidFill>
                </a:endParaRPr>
              </a:p>
              <a:p>
                <a:r>
                  <a:rPr lang="en-GB" sz="2800" dirty="0">
                    <a:solidFill>
                      <a:schemeClr val="tx1"/>
                    </a:solidFill>
                  </a:rPr>
                  <a:t>Test Anne’s claim with a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10%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significance level.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CDE6F5F-ACAC-F6CF-A3AD-A30C0EF36F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57" y="127002"/>
                <a:ext cx="5867400" cy="6611255"/>
              </a:xfrm>
              <a:prstGeom prst="rect">
                <a:avLst/>
              </a:prstGeom>
              <a:blipFill>
                <a:blip r:embed="rId2"/>
                <a:stretch>
                  <a:fillRect l="-21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9943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B2ABC48-EA34-42C8-6E2A-9169B4D56F29}"/>
              </a:ext>
            </a:extLst>
          </p:cNvPr>
          <p:cNvCxnSpPr/>
          <p:nvPr/>
        </p:nvCxnSpPr>
        <p:spPr>
          <a:xfrm>
            <a:off x="6096000" y="-245533"/>
            <a:ext cx="0" cy="7493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5A90231-76DC-2478-430C-1536DA0CA6E0}"/>
              </a:ext>
            </a:extLst>
          </p:cNvPr>
          <p:cNvSpPr txBox="1"/>
          <p:nvPr/>
        </p:nvSpPr>
        <p:spPr>
          <a:xfrm>
            <a:off x="5250000" y="127002"/>
            <a:ext cx="1692000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en-GB" sz="3600" dirty="0"/>
              <a:t>Task 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1364F64-F3E4-F3FA-F89E-B712082F0E3B}"/>
              </a:ext>
            </a:extLst>
          </p:cNvPr>
          <p:cNvSpPr/>
          <p:nvPr/>
        </p:nvSpPr>
        <p:spPr>
          <a:xfrm>
            <a:off x="6215744" y="127002"/>
            <a:ext cx="5867400" cy="66112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2800" dirty="0">
                <a:solidFill>
                  <a:schemeClr val="tx1"/>
                </a:solidFill>
              </a:rPr>
              <a:t>	</a:t>
            </a:r>
          </a:p>
          <a:p>
            <a:endParaRPr lang="en-GB" sz="2800" dirty="0">
              <a:solidFill>
                <a:schemeClr val="tx1"/>
              </a:solidFill>
            </a:endParaRPr>
          </a:p>
          <a:p>
            <a:pPr marL="514350" indent="-514350">
              <a:buAutoNum type="alphaLcPeriod"/>
            </a:pPr>
            <a:r>
              <a:rPr lang="en-GB" sz="2800" dirty="0">
                <a:solidFill>
                  <a:schemeClr val="tx1"/>
                </a:solidFill>
              </a:rPr>
              <a:t>Find the length of the radius of each circle.</a:t>
            </a:r>
          </a:p>
          <a:p>
            <a:pPr marL="514350" indent="-514350">
              <a:buAutoNum type="alphaLcPeriod"/>
            </a:pPr>
            <a:endParaRPr lang="en-GB" sz="2800" dirty="0">
              <a:solidFill>
                <a:schemeClr val="tx1"/>
              </a:solidFill>
            </a:endParaRPr>
          </a:p>
          <a:p>
            <a:pPr marL="514350" indent="-514350">
              <a:buAutoNum type="alphaLcPeriod"/>
            </a:pPr>
            <a:endParaRPr lang="en-GB" sz="2800" dirty="0">
              <a:solidFill>
                <a:schemeClr val="tx1"/>
              </a:solidFill>
            </a:endParaRPr>
          </a:p>
          <a:p>
            <a:pPr marL="514350" indent="-514350">
              <a:buAutoNum type="alphaLcPeriod"/>
            </a:pPr>
            <a:r>
              <a:rPr lang="en-GB" sz="2800" dirty="0">
                <a:solidFill>
                  <a:schemeClr val="tx1"/>
                </a:solidFill>
              </a:rPr>
              <a:t>Find the equation of each circle.</a:t>
            </a:r>
          </a:p>
          <a:p>
            <a:pPr marL="514350" indent="-514350">
              <a:buAutoNum type="alphaLcPeriod"/>
            </a:pPr>
            <a:endParaRPr lang="en-GB" sz="2800" dirty="0">
              <a:solidFill>
                <a:schemeClr val="tx1"/>
              </a:solidFill>
            </a:endParaRPr>
          </a:p>
          <a:p>
            <a:pPr marL="514350" indent="-514350">
              <a:buAutoNum type="alphaLcPeriod"/>
            </a:pPr>
            <a:endParaRPr lang="en-GB" sz="2800" dirty="0">
              <a:solidFill>
                <a:schemeClr val="tx1"/>
              </a:solidFill>
            </a:endParaRPr>
          </a:p>
          <a:p>
            <a:pPr marL="514350" indent="-514350">
              <a:buAutoNum type="alphaLcPeriod"/>
            </a:pPr>
            <a:endParaRPr lang="en-GB" sz="2800" dirty="0">
              <a:solidFill>
                <a:schemeClr val="tx1"/>
              </a:solidFill>
            </a:endParaRPr>
          </a:p>
          <a:p>
            <a:pPr marL="514350" indent="-514350">
              <a:buAutoNum type="alphaLcPeriod"/>
            </a:pPr>
            <a:r>
              <a:rPr lang="en-GB" sz="2800" dirty="0">
                <a:solidFill>
                  <a:schemeClr val="tx1"/>
                </a:solidFill>
              </a:rPr>
              <a:t>Find the equations of the blue lines.</a:t>
            </a:r>
          </a:p>
        </p:txBody>
      </p:sp>
      <p:pic>
        <p:nvPicPr>
          <p:cNvPr id="9" name="Picture 8" descr="A picture containing line, diagram, plot, circle&#10;&#10;Description automatically generated">
            <a:extLst>
              <a:ext uri="{FF2B5EF4-FFF2-40B4-BE49-F238E27FC236}">
                <a16:creationId xmlns:a16="http://schemas.microsoft.com/office/drawing/2014/main" id="{43731FCC-9F66-0C30-863F-A7066F491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34" y="937890"/>
            <a:ext cx="5790060" cy="428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046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B2ABC48-EA34-42C8-6E2A-9169B4D56F29}"/>
              </a:ext>
            </a:extLst>
          </p:cNvPr>
          <p:cNvCxnSpPr/>
          <p:nvPr/>
        </p:nvCxnSpPr>
        <p:spPr>
          <a:xfrm>
            <a:off x="6096000" y="-245533"/>
            <a:ext cx="0" cy="7493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5A90231-76DC-2478-430C-1536DA0CA6E0}"/>
              </a:ext>
            </a:extLst>
          </p:cNvPr>
          <p:cNvSpPr txBox="1"/>
          <p:nvPr/>
        </p:nvSpPr>
        <p:spPr>
          <a:xfrm>
            <a:off x="5250000" y="127002"/>
            <a:ext cx="1692000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en-GB" sz="3600" dirty="0"/>
              <a:t>Task 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1364F64-F3E4-F3FA-F89E-B712082F0E3B}"/>
              </a:ext>
            </a:extLst>
          </p:cNvPr>
          <p:cNvSpPr/>
          <p:nvPr/>
        </p:nvSpPr>
        <p:spPr>
          <a:xfrm>
            <a:off x="6215744" y="127002"/>
            <a:ext cx="5867400" cy="66112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2800" dirty="0">
                <a:solidFill>
                  <a:schemeClr val="tx1"/>
                </a:solidFill>
              </a:rPr>
              <a:t>	</a:t>
            </a:r>
          </a:p>
          <a:p>
            <a:endParaRPr lang="en-GB" sz="2800" dirty="0">
              <a:solidFill>
                <a:schemeClr val="tx1"/>
              </a:solidFill>
            </a:endParaRPr>
          </a:p>
          <a:p>
            <a:pPr marL="514350" indent="-514350">
              <a:buAutoNum type="alphaLcPeriod"/>
            </a:pPr>
            <a:r>
              <a:rPr lang="en-GB" sz="2800" dirty="0">
                <a:solidFill>
                  <a:schemeClr val="tx1"/>
                </a:solidFill>
              </a:rPr>
              <a:t>Find the length of the radius of each circle.</a:t>
            </a:r>
          </a:p>
          <a:p>
            <a:pPr marL="514350" indent="-514350">
              <a:buAutoNum type="alphaLcPeriod"/>
            </a:pPr>
            <a:endParaRPr lang="en-GB" sz="2800" dirty="0">
              <a:solidFill>
                <a:schemeClr val="tx1"/>
              </a:solidFill>
            </a:endParaRPr>
          </a:p>
          <a:p>
            <a:pPr marL="514350" indent="-514350">
              <a:buAutoNum type="alphaLcPeriod"/>
            </a:pPr>
            <a:endParaRPr lang="en-GB" sz="2800" dirty="0">
              <a:solidFill>
                <a:schemeClr val="tx1"/>
              </a:solidFill>
            </a:endParaRPr>
          </a:p>
          <a:p>
            <a:pPr marL="514350" indent="-514350">
              <a:buAutoNum type="alphaLcPeriod"/>
            </a:pPr>
            <a:r>
              <a:rPr lang="en-GB" sz="2800" dirty="0">
                <a:solidFill>
                  <a:schemeClr val="tx1"/>
                </a:solidFill>
              </a:rPr>
              <a:t>Find the equation of each circle.</a:t>
            </a:r>
          </a:p>
          <a:p>
            <a:pPr marL="514350" indent="-514350">
              <a:buAutoNum type="alphaLcPeriod"/>
            </a:pPr>
            <a:endParaRPr lang="en-GB" sz="2800" dirty="0">
              <a:solidFill>
                <a:schemeClr val="tx1"/>
              </a:solidFill>
            </a:endParaRPr>
          </a:p>
          <a:p>
            <a:pPr marL="514350" indent="-514350">
              <a:buAutoNum type="alphaLcPeriod"/>
            </a:pPr>
            <a:endParaRPr lang="en-GB" sz="2800" dirty="0">
              <a:solidFill>
                <a:schemeClr val="tx1"/>
              </a:solidFill>
            </a:endParaRPr>
          </a:p>
          <a:p>
            <a:pPr marL="514350" indent="-514350">
              <a:buAutoNum type="alphaLcPeriod"/>
            </a:pPr>
            <a:endParaRPr lang="en-GB" sz="2800" dirty="0">
              <a:solidFill>
                <a:schemeClr val="tx1"/>
              </a:solidFill>
            </a:endParaRPr>
          </a:p>
          <a:p>
            <a:pPr marL="514350" indent="-514350">
              <a:buAutoNum type="alphaLcPeriod"/>
            </a:pPr>
            <a:r>
              <a:rPr lang="en-GB" sz="2800" dirty="0">
                <a:solidFill>
                  <a:schemeClr val="tx1"/>
                </a:solidFill>
              </a:rPr>
              <a:t>Find the equations of the blue lines.</a:t>
            </a:r>
          </a:p>
        </p:txBody>
      </p:sp>
      <p:pic>
        <p:nvPicPr>
          <p:cNvPr id="9" name="Picture 8" descr="A picture containing line, diagram, plot, circle&#10;&#10;Description automatically generated">
            <a:extLst>
              <a:ext uri="{FF2B5EF4-FFF2-40B4-BE49-F238E27FC236}">
                <a16:creationId xmlns:a16="http://schemas.microsoft.com/office/drawing/2014/main" id="{43731FCC-9F66-0C30-863F-A7066F491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34" y="937890"/>
            <a:ext cx="5790060" cy="42838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EAEE3D5-B39B-029E-B0A5-6287163D2F6D}"/>
                  </a:ext>
                </a:extLst>
              </p:cNvPr>
              <p:cNvSpPr/>
              <p:nvPr/>
            </p:nvSpPr>
            <p:spPr>
              <a:xfrm>
                <a:off x="9023811" y="1963960"/>
                <a:ext cx="2317898" cy="646331"/>
              </a:xfrm>
              <a:prstGeom prst="rect">
                <a:avLst/>
              </a:prstGeom>
              <a:solidFill>
                <a:srgbClr val="FFD3D4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2, 1, 0.5, 0.25,…</m:t>
                      </m:r>
                    </m:oMath>
                  </m:oMathPara>
                </a14:m>
                <a:endParaRPr lang="en-GB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EAEE3D5-B39B-029E-B0A5-6287163D2F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3811" y="1963960"/>
                <a:ext cx="2317898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 descr="A screenshot of a math problem&#10;&#10;Description automatically generated with low confidence">
            <a:extLst>
              <a:ext uri="{FF2B5EF4-FFF2-40B4-BE49-F238E27FC236}">
                <a16:creationId xmlns:a16="http://schemas.microsoft.com/office/drawing/2014/main" id="{36F3704D-B7D1-0620-05DB-21AACFF637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rgbClr val="FFD3D4">
                <a:tint val="45000"/>
                <a:satMod val="400000"/>
              </a:srgbClr>
            </a:duotone>
          </a:blip>
          <a:srcRect b="61954"/>
          <a:stretch/>
        </p:blipFill>
        <p:spPr>
          <a:xfrm>
            <a:off x="7607812" y="3200402"/>
            <a:ext cx="2219383" cy="1273628"/>
          </a:xfrm>
          <a:prstGeom prst="rect">
            <a:avLst/>
          </a:prstGeom>
          <a:ln>
            <a:solidFill>
              <a:srgbClr val="C00000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9C3FBBC-BF3E-1F88-C1DA-9F7490D4EAB3}"/>
                  </a:ext>
                </a:extLst>
              </p:cNvPr>
              <p:cNvSpPr/>
              <p:nvPr/>
            </p:nvSpPr>
            <p:spPr>
              <a:xfrm>
                <a:off x="9023811" y="5221705"/>
                <a:ext cx="2317898" cy="646331"/>
              </a:xfrm>
              <a:prstGeom prst="rect">
                <a:avLst/>
              </a:prstGeom>
              <a:solidFill>
                <a:srgbClr val="FFD3D4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=±</m:t>
                      </m:r>
                      <m:rad>
                        <m:radPr>
                          <m:degHide m:val="on"/>
                          <m:ctrlPr>
                            <a:rPr lang="en-GB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</m:rad>
                      <m:r>
                        <a:rPr lang="en-GB" sz="2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−4)</m:t>
                      </m:r>
                    </m:oMath>
                  </m:oMathPara>
                </a14:m>
                <a:endParaRPr lang="en-GB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9C3FBBC-BF3E-1F88-C1DA-9F7490D4EA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3811" y="5221705"/>
                <a:ext cx="2317898" cy="646331"/>
              </a:xfrm>
              <a:prstGeom prst="rect">
                <a:avLst/>
              </a:prstGeom>
              <a:blipFill>
                <a:blip r:embed="rId5"/>
                <a:stretch>
                  <a:fillRect l="-1081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A screenshot of a math problem&#10;&#10;Description automatically generated with low confidence">
            <a:extLst>
              <a:ext uri="{FF2B5EF4-FFF2-40B4-BE49-F238E27FC236}">
                <a16:creationId xmlns:a16="http://schemas.microsoft.com/office/drawing/2014/main" id="{59FF48E4-7207-9793-E585-E7FBB11852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rgbClr val="FFD3D4">
                <a:tint val="45000"/>
                <a:satMod val="400000"/>
              </a:srgbClr>
            </a:duotone>
          </a:blip>
          <a:srcRect t="38046"/>
          <a:stretch/>
        </p:blipFill>
        <p:spPr>
          <a:xfrm>
            <a:off x="9946938" y="3200402"/>
            <a:ext cx="1374204" cy="1284187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90979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E5EE69A-CCE6-1FEA-42F4-AE8D0FBBC608}"/>
              </a:ext>
            </a:extLst>
          </p:cNvPr>
          <p:cNvCxnSpPr/>
          <p:nvPr/>
        </p:nvCxnSpPr>
        <p:spPr>
          <a:xfrm>
            <a:off x="6096000" y="-245533"/>
            <a:ext cx="0" cy="7493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56F5358-C4D0-97A2-D9C7-79C1293E6521}"/>
              </a:ext>
            </a:extLst>
          </p:cNvPr>
          <p:cNvSpPr txBox="1"/>
          <p:nvPr/>
        </p:nvSpPr>
        <p:spPr>
          <a:xfrm>
            <a:off x="5250000" y="127002"/>
            <a:ext cx="1692000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3600" dirty="0"/>
              <a:t>Do Now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6B177F8-91D6-EE0A-B1AB-8C3C9565B97C}"/>
                  </a:ext>
                </a:extLst>
              </p:cNvPr>
              <p:cNvSpPr/>
              <p:nvPr/>
            </p:nvSpPr>
            <p:spPr>
              <a:xfrm>
                <a:off x="108857" y="127002"/>
                <a:ext cx="5141140" cy="661125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r>
                  <a:rPr lang="en-GB" sz="2800" dirty="0">
                    <a:solidFill>
                      <a:schemeClr val="tx1"/>
                    </a:solidFill>
                  </a:rPr>
                  <a:t>Calculate:</a:t>
                </a: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</m:sup>
                        <m:e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</m:oMath>
                  </m:oMathPara>
                </a14:m>
                <a:endParaRPr lang="en-GB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6B177F8-91D6-EE0A-B1AB-8C3C9565B9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57" y="127002"/>
                <a:ext cx="5141140" cy="6611255"/>
              </a:xfrm>
              <a:prstGeom prst="rect">
                <a:avLst/>
              </a:prstGeom>
              <a:blipFill>
                <a:blip r:embed="rId2"/>
                <a:stretch>
                  <a:fillRect l="-23399" t="-209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C839AC4-EEB7-DEA6-EDEF-774885FF884D}"/>
                  </a:ext>
                </a:extLst>
              </p:cNvPr>
              <p:cNvSpPr/>
              <p:nvPr/>
            </p:nvSpPr>
            <p:spPr>
              <a:xfrm>
                <a:off x="6340932" y="127001"/>
                <a:ext cx="5742210" cy="667959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lvl="2"/>
                <a:r>
                  <a:rPr lang="en-GB" sz="2800" dirty="0">
                    <a:solidFill>
                      <a:schemeClr val="tx1"/>
                    </a:solidFill>
                  </a:rPr>
                  <a:t>Solve:</a:t>
                </a:r>
                <a:br>
                  <a:rPr lang="en-GB" sz="2800" dirty="0">
                    <a:solidFill>
                      <a:schemeClr val="tx1"/>
                    </a:solidFill>
                  </a:rPr>
                </a:br>
                <a:endParaRPr lang="en-GB" sz="28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GB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81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C839AC4-EEB7-DEA6-EDEF-774885FF88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0932" y="127001"/>
                <a:ext cx="5742210" cy="6679593"/>
              </a:xfrm>
              <a:prstGeom prst="rect">
                <a:avLst/>
              </a:prstGeom>
              <a:blipFill>
                <a:blip r:embed="rId3"/>
                <a:stretch>
                  <a:fillRect t="-113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8709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E5EE69A-CCE6-1FEA-42F4-AE8D0FBBC608}"/>
              </a:ext>
            </a:extLst>
          </p:cNvPr>
          <p:cNvCxnSpPr/>
          <p:nvPr/>
        </p:nvCxnSpPr>
        <p:spPr>
          <a:xfrm>
            <a:off x="6096000" y="-245533"/>
            <a:ext cx="0" cy="7493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56F5358-C4D0-97A2-D9C7-79C1293E6521}"/>
              </a:ext>
            </a:extLst>
          </p:cNvPr>
          <p:cNvSpPr txBox="1"/>
          <p:nvPr/>
        </p:nvSpPr>
        <p:spPr>
          <a:xfrm>
            <a:off x="5250000" y="127002"/>
            <a:ext cx="1692000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3600" dirty="0"/>
              <a:t>Do Now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6B177F8-91D6-EE0A-B1AB-8C3C9565B97C}"/>
                  </a:ext>
                </a:extLst>
              </p:cNvPr>
              <p:cNvSpPr/>
              <p:nvPr/>
            </p:nvSpPr>
            <p:spPr>
              <a:xfrm>
                <a:off x="108857" y="127002"/>
                <a:ext cx="5141140" cy="661125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r>
                  <a:rPr lang="en-GB" sz="2800" dirty="0">
                    <a:solidFill>
                      <a:schemeClr val="tx1"/>
                    </a:solidFill>
                  </a:rPr>
                  <a:t>Calculate:</a:t>
                </a: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</m:sup>
                        <m:e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</m:oMath>
                  </m:oMathPara>
                </a14:m>
                <a:endParaRPr lang="en-GB" sz="2400" dirty="0">
                  <a:solidFill>
                    <a:prstClr val="black"/>
                  </a:solidFill>
                </a:endParaRPr>
              </a:p>
              <a:p>
                <a:pPr lvl="0"/>
                <a:endParaRPr lang="en-GB" sz="2400" dirty="0">
                  <a:solidFill>
                    <a:prstClr val="black"/>
                  </a:solidFill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GB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GB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GB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en-GB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</m:sup>
                      </m:sSubSup>
                    </m:oMath>
                  </m:oMathPara>
                </a14:m>
                <a:endParaRPr lang="en-GB" sz="2400" dirty="0">
                  <a:solidFill>
                    <a:srgbClr val="C00000"/>
                  </a:solidFill>
                </a:endParaRPr>
              </a:p>
              <a:p>
                <a:pPr lvl="0"/>
                <a:endParaRPr lang="en-GB" sz="2400" b="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GB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200</m:t>
                          </m:r>
                        </m:den>
                      </m:f>
                      <m:r>
                        <a:rPr lang="en-GB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3000</m:t>
                          </m:r>
                        </m:den>
                      </m:f>
                      <m:r>
                        <a:rPr lang="en-GB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40000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C00000"/>
                  </a:solidFill>
                </a:endParaRPr>
              </a:p>
              <a:p>
                <a:pPr lvl="0"/>
                <a:endParaRPr lang="en-GB" sz="2400" dirty="0">
                  <a:solidFill>
                    <a:srgbClr val="C00000"/>
                  </a:solidFill>
                </a:endParaRPr>
              </a:p>
              <a:p>
                <a:pPr lvl="0"/>
                <a:r>
                  <a:rPr lang="en-GB" sz="2400" dirty="0">
                    <a:solidFill>
                      <a:srgbClr val="C00000"/>
                    </a:solidFill>
                  </a:rPr>
                  <a:t>        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0.105358</m:t>
                    </m:r>
                  </m:oMath>
                </a14:m>
                <a:r>
                  <a:rPr lang="en-GB" sz="2400" dirty="0">
                    <a:solidFill>
                      <a:srgbClr val="C00000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GB" sz="2400" dirty="0">
                    <a:solidFill>
                      <a:srgbClr val="C00000"/>
                    </a:solidFill>
                  </a:rPr>
                  <a:t> </a:t>
                </a:r>
                <a:r>
                  <a:rPr lang="en-GB" sz="2400" dirty="0" err="1">
                    <a:solidFill>
                      <a:srgbClr val="C00000"/>
                    </a:solidFill>
                  </a:rPr>
                  <a:t>d.p</a:t>
                </a:r>
                <a:r>
                  <a:rPr lang="en-GB" sz="2400" dirty="0">
                    <a:solidFill>
                      <a:srgbClr val="C0000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6B177F8-91D6-EE0A-B1AB-8C3C9565B9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57" y="127002"/>
                <a:ext cx="5141140" cy="6611255"/>
              </a:xfrm>
              <a:prstGeom prst="rect">
                <a:avLst/>
              </a:prstGeom>
              <a:blipFill>
                <a:blip r:embed="rId2"/>
                <a:stretch>
                  <a:fillRect l="-23399" t="-209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C839AC4-EEB7-DEA6-EDEF-774885FF884D}"/>
                  </a:ext>
                </a:extLst>
              </p:cNvPr>
              <p:cNvSpPr/>
              <p:nvPr/>
            </p:nvSpPr>
            <p:spPr>
              <a:xfrm>
                <a:off x="6340932" y="127001"/>
                <a:ext cx="5742210" cy="667959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lvl="2"/>
                <a:r>
                  <a:rPr lang="en-GB" sz="2800" dirty="0">
                    <a:solidFill>
                      <a:schemeClr val="tx1"/>
                    </a:solidFill>
                  </a:rPr>
                  <a:t>Solve:</a:t>
                </a:r>
                <a:br>
                  <a:rPr lang="en-GB" sz="2800" dirty="0">
                    <a:solidFill>
                      <a:schemeClr val="tx1"/>
                    </a:solidFill>
                  </a:rPr>
                </a:br>
                <a:endParaRPr lang="en-GB" sz="28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GB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en-GB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81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  <a:p>
                <a:endParaRPr lang="en-GB" sz="28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81</m:t>
                    </m:r>
                    <m:sSup>
                      <m:sSupPr>
                        <m:ctrlPr>
                          <a:rPr lang="en-GB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GB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−81</m:t>
                    </m:r>
                    <m:sSup>
                      <m:sSupPr>
                        <m:ctrlPr>
                          <a:rPr lang="en-GB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GB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−10=0</m:t>
                    </m:r>
                  </m:oMath>
                </a14:m>
                <a:r>
                  <a:rPr lang="en-GB" sz="2400" dirty="0">
                    <a:solidFill>
                      <a:srgbClr val="C00000"/>
                    </a:solidFill>
                  </a:rPr>
                  <a:t> </a:t>
                </a:r>
              </a:p>
              <a:p>
                <a:endParaRPr lang="en-GB" sz="2400" dirty="0">
                  <a:solidFill>
                    <a:srgbClr val="C00000"/>
                  </a:solidFill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GB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  <m:sSup>
                          <m:sSupPr>
                            <m:ctrlPr>
                              <a:rPr lang="en-GB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GB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GB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d>
                      <m:dPr>
                        <m:ctrlPr>
                          <a:rPr lang="en-GB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  <m:sSup>
                          <m:sSupPr>
                            <m:ctrlPr>
                              <a:rPr lang="en-GB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GB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GB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−10</m:t>
                        </m:r>
                      </m:e>
                    </m:d>
                    <m:r>
                      <a:rPr lang="en-GB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2400" dirty="0">
                    <a:solidFill>
                      <a:srgbClr val="C00000"/>
                    </a:solidFill>
                  </a:rPr>
                  <a:t> </a:t>
                </a:r>
              </a:p>
              <a:p>
                <a:endParaRPr lang="en-GB" sz="2400" dirty="0">
                  <a:solidFill>
                    <a:srgbClr val="C00000"/>
                  </a:solidFill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GB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C00000"/>
                    </a:solidFill>
                  </a:rPr>
                  <a:t>  (reject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GB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GB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C00000"/>
                    </a:solidFill>
                  </a:rPr>
                  <a:t>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GB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&gt;0)</m:t>
                    </m:r>
                  </m:oMath>
                </a14:m>
                <a:endParaRPr lang="en-GB" sz="2400" dirty="0">
                  <a:solidFill>
                    <a:srgbClr val="C00000"/>
                  </a:solidFill>
                </a:endParaRPr>
              </a:p>
              <a:p>
                <a:endParaRPr lang="en-GB" sz="2400" dirty="0">
                  <a:solidFill>
                    <a:srgbClr val="C0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GB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GB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num>
                          <m:den>
                            <m:r>
                              <a:rPr lang="en-GB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  <m:r>
                          <a:rPr lang="en-GB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GB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=0.105361</m:t>
                    </m:r>
                  </m:oMath>
                </a14:m>
                <a:r>
                  <a:rPr lang="en-GB" sz="2400" dirty="0">
                    <a:solidFill>
                      <a:srgbClr val="C00000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GB" sz="2400" dirty="0">
                    <a:solidFill>
                      <a:srgbClr val="C00000"/>
                    </a:solidFill>
                  </a:rPr>
                  <a:t> </a:t>
                </a:r>
                <a:r>
                  <a:rPr lang="en-GB" sz="2400" dirty="0" err="1">
                    <a:solidFill>
                      <a:srgbClr val="C00000"/>
                    </a:solidFill>
                  </a:rPr>
                  <a:t>d.p</a:t>
                </a:r>
                <a:r>
                  <a:rPr lang="en-GB" sz="2400" dirty="0">
                    <a:solidFill>
                      <a:srgbClr val="C00000"/>
                    </a:solidFill>
                  </a:rPr>
                  <a:t>)</a:t>
                </a:r>
              </a:p>
              <a:p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C839AC4-EEB7-DEA6-EDEF-774885FF88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0932" y="127001"/>
                <a:ext cx="5742210" cy="6679593"/>
              </a:xfrm>
              <a:prstGeom prst="rect">
                <a:avLst/>
              </a:prstGeom>
              <a:blipFill>
                <a:blip r:embed="rId3"/>
                <a:stretch>
                  <a:fillRect l="-221" t="-113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580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E5EE69A-CCE6-1FEA-42F4-AE8D0FBBC608}"/>
              </a:ext>
            </a:extLst>
          </p:cNvPr>
          <p:cNvCxnSpPr/>
          <p:nvPr/>
        </p:nvCxnSpPr>
        <p:spPr>
          <a:xfrm>
            <a:off x="6096000" y="-245533"/>
            <a:ext cx="0" cy="7493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56F5358-C4D0-97A2-D9C7-79C1293E6521}"/>
              </a:ext>
            </a:extLst>
          </p:cNvPr>
          <p:cNvSpPr txBox="1"/>
          <p:nvPr/>
        </p:nvSpPr>
        <p:spPr>
          <a:xfrm>
            <a:off x="5250000" y="127002"/>
            <a:ext cx="1692000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en-GB" sz="3600" dirty="0"/>
              <a:t>Task 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B177F8-91D6-EE0A-B1AB-8C3C9565B97C}"/>
              </a:ext>
            </a:extLst>
          </p:cNvPr>
          <p:cNvSpPr/>
          <p:nvPr/>
        </p:nvSpPr>
        <p:spPr>
          <a:xfrm>
            <a:off x="108857" y="127002"/>
            <a:ext cx="5867400" cy="66112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2800" dirty="0">
                <a:solidFill>
                  <a:schemeClr val="tx1"/>
                </a:solidFill>
              </a:rPr>
              <a:t>Calculate:</a:t>
            </a:r>
          </a:p>
          <a:p>
            <a:endParaRPr lang="en-GB" sz="2800" dirty="0">
              <a:solidFill>
                <a:schemeClr val="tx1"/>
              </a:solidFill>
            </a:endParaRPr>
          </a:p>
          <a:p>
            <a:r>
              <a:rPr lang="en-GB" sz="2800" dirty="0">
                <a:solidFill>
                  <a:schemeClr val="tx1"/>
                </a:solidFill>
              </a:rPr>
              <a:t> a.</a:t>
            </a:r>
          </a:p>
          <a:p>
            <a:endParaRPr lang="en-GB" sz="2800" dirty="0">
              <a:solidFill>
                <a:schemeClr val="tx1"/>
              </a:solidFill>
            </a:endParaRPr>
          </a:p>
          <a:p>
            <a:endParaRPr lang="en-GB" sz="2800" dirty="0">
              <a:solidFill>
                <a:schemeClr val="tx1"/>
              </a:solidFill>
            </a:endParaRPr>
          </a:p>
          <a:p>
            <a:r>
              <a:rPr lang="en-GB" sz="2800" dirty="0">
                <a:solidFill>
                  <a:schemeClr val="tx1"/>
                </a:solidFill>
              </a:rPr>
              <a:t>b.</a:t>
            </a:r>
          </a:p>
          <a:p>
            <a:endParaRPr lang="en-GB" sz="2800" dirty="0">
              <a:solidFill>
                <a:schemeClr val="tx1"/>
              </a:solidFill>
            </a:endParaRPr>
          </a:p>
          <a:p>
            <a:endParaRPr lang="en-GB" sz="2800" dirty="0">
              <a:solidFill>
                <a:schemeClr val="tx1"/>
              </a:solidFill>
            </a:endParaRPr>
          </a:p>
          <a:p>
            <a:r>
              <a:rPr lang="en-GB" sz="2800" dirty="0">
                <a:solidFill>
                  <a:schemeClr val="tx1"/>
                </a:solidFill>
              </a:rPr>
              <a:t>c.</a:t>
            </a:r>
          </a:p>
          <a:p>
            <a:endParaRPr lang="en-GB" sz="2800" dirty="0">
              <a:solidFill>
                <a:schemeClr val="tx1"/>
              </a:solidFill>
            </a:endParaRPr>
          </a:p>
          <a:p>
            <a:endParaRPr lang="en-GB" sz="2800" dirty="0">
              <a:solidFill>
                <a:schemeClr val="tx1"/>
              </a:solidFill>
            </a:endParaRPr>
          </a:p>
          <a:p>
            <a:r>
              <a:rPr lang="en-GB" sz="2800" dirty="0">
                <a:solidFill>
                  <a:schemeClr val="tx1"/>
                </a:solidFill>
              </a:rPr>
              <a:t>d.</a:t>
            </a:r>
          </a:p>
          <a:p>
            <a:endParaRPr lang="en-GB" sz="2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C839AC4-EEB7-DEA6-EDEF-774885FF884D}"/>
                  </a:ext>
                </a:extLst>
              </p:cNvPr>
              <p:cNvSpPr/>
              <p:nvPr/>
            </p:nvSpPr>
            <p:spPr>
              <a:xfrm>
                <a:off x="6340932" y="195339"/>
                <a:ext cx="5742208" cy="661125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r>
                  <a:rPr lang="en-GB" sz="2800" dirty="0">
                    <a:solidFill>
                      <a:schemeClr val="tx1"/>
                    </a:solidFill>
                  </a:rPr>
                  <a:t>	Expand and simplify:</a:t>
                </a:r>
              </a:p>
              <a:p>
                <a:endParaRPr lang="en-GB" sz="2800" dirty="0">
                  <a:solidFill>
                    <a:schemeClr val="tx1"/>
                  </a:solidFill>
                </a:endParaRPr>
              </a:p>
              <a:p>
                <a:r>
                  <a:rPr lang="en-GB" sz="2800" dirty="0">
                    <a:solidFill>
                      <a:schemeClr val="tx1"/>
                    </a:solidFill>
                  </a:rPr>
                  <a:t>a.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)(1+</m:t>
                    </m:r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+…)</m:t>
                    </m:r>
                  </m:oMath>
                </a14:m>
                <a:endParaRPr lang="en-GB" sz="2800" dirty="0">
                  <a:solidFill>
                    <a:schemeClr val="tx1"/>
                  </a:solidFill>
                </a:endParaRPr>
              </a:p>
              <a:p>
                <a:endParaRPr lang="en-GB" sz="2800" dirty="0">
                  <a:solidFill>
                    <a:schemeClr val="tx1"/>
                  </a:solidFill>
                </a:endParaRPr>
              </a:p>
              <a:p>
                <a:endParaRPr lang="en-GB" sz="2800" dirty="0">
                  <a:solidFill>
                    <a:schemeClr val="tx1"/>
                  </a:solidFill>
                </a:endParaRPr>
              </a:p>
              <a:p>
                <a:endParaRPr lang="en-GB" sz="2800" dirty="0">
                  <a:solidFill>
                    <a:schemeClr val="tx1"/>
                  </a:solidFill>
                </a:endParaRPr>
              </a:p>
              <a:p>
                <a:endParaRPr lang="en-GB" sz="2800" dirty="0">
                  <a:solidFill>
                    <a:schemeClr val="tx1"/>
                  </a:solidFill>
                </a:endParaRPr>
              </a:p>
              <a:p>
                <a:r>
                  <a:rPr lang="en-GB" sz="2800" b="0" dirty="0">
                    <a:solidFill>
                      <a:schemeClr val="tx1"/>
                    </a:solidFill>
                  </a:rPr>
                  <a:t>b.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+…</m:t>
                        </m:r>
                      </m:e>
                    </m:d>
                    <m:d>
                      <m:dPr>
                        <m:ctrlP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+…</m:t>
                        </m:r>
                      </m:e>
                    </m:d>
                  </m:oMath>
                </a14:m>
                <a:endParaRPr lang="en-GB" sz="2800" dirty="0">
                  <a:solidFill>
                    <a:schemeClr val="tx1"/>
                  </a:solidFill>
                </a:endParaRPr>
              </a:p>
              <a:p>
                <a:endParaRPr lang="en-GB" sz="2800" dirty="0">
                  <a:solidFill>
                    <a:schemeClr val="tx1"/>
                  </a:solidFill>
                </a:endParaRPr>
              </a:p>
              <a:p>
                <a:endParaRPr lang="en-GB" sz="2800" dirty="0">
                  <a:solidFill>
                    <a:schemeClr val="tx1"/>
                  </a:solidFill>
                </a:endParaRPr>
              </a:p>
              <a:p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C839AC4-EEB7-DEA6-EDEF-774885FF88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0932" y="195339"/>
                <a:ext cx="5742208" cy="6611255"/>
              </a:xfrm>
              <a:prstGeom prst="rect">
                <a:avLst/>
              </a:prstGeom>
              <a:blipFill>
                <a:blip r:embed="rId2"/>
                <a:stretch>
                  <a:fillRect l="-2208" t="-9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D912E3B-5895-9BD9-2D89-0A1F0DA34062}"/>
                  </a:ext>
                </a:extLst>
              </p:cNvPr>
              <p:cNvSpPr txBox="1"/>
              <p:nvPr/>
            </p:nvSpPr>
            <p:spPr>
              <a:xfrm>
                <a:off x="646969" y="1029466"/>
                <a:ext cx="419098" cy="10534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</m:sup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1+2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+…ⅆ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D912E3B-5895-9BD9-2D89-0A1F0DA340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969" y="1029466"/>
                <a:ext cx="419098" cy="1053494"/>
              </a:xfrm>
              <a:prstGeom prst="rect">
                <a:avLst/>
              </a:prstGeom>
              <a:blipFill>
                <a:blip r:embed="rId3"/>
                <a:stretch>
                  <a:fillRect l="-285294" t="-128571" r="-902941" b="-2059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B246C7C-F9B2-3F6F-78E4-9A28619CDEE5}"/>
                  </a:ext>
                </a:extLst>
              </p:cNvPr>
              <p:cNvSpPr txBox="1"/>
              <p:nvPr/>
            </p:nvSpPr>
            <p:spPr>
              <a:xfrm>
                <a:off x="646969" y="2286725"/>
                <a:ext cx="419098" cy="10534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1+2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+…ⅆ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B246C7C-F9B2-3F6F-78E4-9A28619CDE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969" y="2286725"/>
                <a:ext cx="419098" cy="1053494"/>
              </a:xfrm>
              <a:prstGeom prst="rect">
                <a:avLst/>
              </a:prstGeom>
              <a:blipFill>
                <a:blip r:embed="rId4"/>
                <a:stretch>
                  <a:fillRect l="-285294" t="-128571" r="-873529" b="-2059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BA92548-ED1D-FB5E-A7CD-6898B3A68127}"/>
                  </a:ext>
                </a:extLst>
              </p:cNvPr>
              <p:cNvSpPr txBox="1"/>
              <p:nvPr/>
            </p:nvSpPr>
            <p:spPr>
              <a:xfrm>
                <a:off x="646969" y="3543984"/>
                <a:ext cx="419098" cy="10534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1+2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+…ⅆ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BA92548-ED1D-FB5E-A7CD-6898B3A681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969" y="3543984"/>
                <a:ext cx="419098" cy="1053494"/>
              </a:xfrm>
              <a:prstGeom prst="rect">
                <a:avLst/>
              </a:prstGeom>
              <a:blipFill>
                <a:blip r:embed="rId5"/>
                <a:stretch>
                  <a:fillRect l="-285294" t="-127381" r="-873529" b="-20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8B436F0-07BE-C138-9E9B-802C301D3D3C}"/>
                  </a:ext>
                </a:extLst>
              </p:cNvPr>
              <p:cNvSpPr txBox="1"/>
              <p:nvPr/>
            </p:nvSpPr>
            <p:spPr>
              <a:xfrm>
                <a:off x="646969" y="4801242"/>
                <a:ext cx="419098" cy="10534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sup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1+2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+…ⅆ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8B436F0-07BE-C138-9E9B-802C301D3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969" y="4801242"/>
                <a:ext cx="419098" cy="1053494"/>
              </a:xfrm>
              <a:prstGeom prst="rect">
                <a:avLst/>
              </a:prstGeom>
              <a:blipFill>
                <a:blip r:embed="rId6"/>
                <a:stretch>
                  <a:fillRect l="-285294" t="-130120" r="-876471" b="-210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778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E5EE69A-CCE6-1FEA-42F4-AE8D0FBBC608}"/>
              </a:ext>
            </a:extLst>
          </p:cNvPr>
          <p:cNvCxnSpPr/>
          <p:nvPr/>
        </p:nvCxnSpPr>
        <p:spPr>
          <a:xfrm>
            <a:off x="6096000" y="-245533"/>
            <a:ext cx="0" cy="7493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56F5358-C4D0-97A2-D9C7-79C1293E6521}"/>
              </a:ext>
            </a:extLst>
          </p:cNvPr>
          <p:cNvSpPr txBox="1"/>
          <p:nvPr/>
        </p:nvSpPr>
        <p:spPr>
          <a:xfrm>
            <a:off x="5250000" y="127002"/>
            <a:ext cx="1692000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en-GB" sz="3600" dirty="0"/>
              <a:t>Task 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B177F8-91D6-EE0A-B1AB-8C3C9565B97C}"/>
              </a:ext>
            </a:extLst>
          </p:cNvPr>
          <p:cNvSpPr/>
          <p:nvPr/>
        </p:nvSpPr>
        <p:spPr>
          <a:xfrm>
            <a:off x="108857" y="127002"/>
            <a:ext cx="5867400" cy="66112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2800" dirty="0">
                <a:solidFill>
                  <a:schemeClr val="tx1"/>
                </a:solidFill>
              </a:rPr>
              <a:t>Calculate:</a:t>
            </a:r>
          </a:p>
          <a:p>
            <a:endParaRPr lang="en-GB" sz="2800" dirty="0">
              <a:solidFill>
                <a:schemeClr val="tx1"/>
              </a:solidFill>
            </a:endParaRPr>
          </a:p>
          <a:p>
            <a:r>
              <a:rPr lang="en-GB" sz="2800" dirty="0">
                <a:solidFill>
                  <a:schemeClr val="tx1"/>
                </a:solidFill>
              </a:rPr>
              <a:t> a.</a:t>
            </a:r>
          </a:p>
          <a:p>
            <a:endParaRPr lang="en-GB" sz="2800" dirty="0">
              <a:solidFill>
                <a:schemeClr val="tx1"/>
              </a:solidFill>
            </a:endParaRPr>
          </a:p>
          <a:p>
            <a:endParaRPr lang="en-GB" sz="2800" dirty="0">
              <a:solidFill>
                <a:schemeClr val="tx1"/>
              </a:solidFill>
            </a:endParaRPr>
          </a:p>
          <a:p>
            <a:r>
              <a:rPr lang="en-GB" sz="2800" dirty="0">
                <a:solidFill>
                  <a:schemeClr val="tx1"/>
                </a:solidFill>
              </a:rPr>
              <a:t>b.</a:t>
            </a:r>
          </a:p>
          <a:p>
            <a:endParaRPr lang="en-GB" sz="2800" dirty="0">
              <a:solidFill>
                <a:schemeClr val="tx1"/>
              </a:solidFill>
            </a:endParaRPr>
          </a:p>
          <a:p>
            <a:endParaRPr lang="en-GB" sz="2800" dirty="0">
              <a:solidFill>
                <a:schemeClr val="tx1"/>
              </a:solidFill>
            </a:endParaRPr>
          </a:p>
          <a:p>
            <a:r>
              <a:rPr lang="en-GB" sz="2800" dirty="0">
                <a:solidFill>
                  <a:schemeClr val="tx1"/>
                </a:solidFill>
              </a:rPr>
              <a:t>c.</a:t>
            </a:r>
          </a:p>
          <a:p>
            <a:endParaRPr lang="en-GB" sz="2800" dirty="0">
              <a:solidFill>
                <a:schemeClr val="tx1"/>
              </a:solidFill>
            </a:endParaRPr>
          </a:p>
          <a:p>
            <a:endParaRPr lang="en-GB" sz="2800" dirty="0">
              <a:solidFill>
                <a:schemeClr val="tx1"/>
              </a:solidFill>
            </a:endParaRPr>
          </a:p>
          <a:p>
            <a:r>
              <a:rPr lang="en-GB" sz="2800" dirty="0">
                <a:solidFill>
                  <a:schemeClr val="tx1"/>
                </a:solidFill>
              </a:rPr>
              <a:t>d.</a:t>
            </a:r>
          </a:p>
          <a:p>
            <a:endParaRPr lang="en-GB" sz="2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C839AC4-EEB7-DEA6-EDEF-774885FF884D}"/>
                  </a:ext>
                </a:extLst>
              </p:cNvPr>
              <p:cNvSpPr/>
              <p:nvPr/>
            </p:nvSpPr>
            <p:spPr>
              <a:xfrm>
                <a:off x="6340932" y="195339"/>
                <a:ext cx="5742208" cy="661125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r>
                  <a:rPr lang="en-GB" sz="2800" dirty="0">
                    <a:solidFill>
                      <a:schemeClr val="tx1"/>
                    </a:solidFill>
                  </a:rPr>
                  <a:t>	Expand and simplify:</a:t>
                </a:r>
              </a:p>
              <a:p>
                <a:endParaRPr lang="en-GB" sz="2800" dirty="0">
                  <a:solidFill>
                    <a:schemeClr val="tx1"/>
                  </a:solidFill>
                </a:endParaRPr>
              </a:p>
              <a:p>
                <a:r>
                  <a:rPr lang="en-GB" sz="2800" dirty="0">
                    <a:solidFill>
                      <a:schemeClr val="tx1"/>
                    </a:solidFill>
                  </a:rPr>
                  <a:t>a.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)(1+</m:t>
                    </m:r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+…)</m:t>
                    </m:r>
                  </m:oMath>
                </a14:m>
                <a:endParaRPr lang="en-GB" sz="2800" dirty="0">
                  <a:solidFill>
                    <a:schemeClr val="tx1"/>
                  </a:solidFill>
                </a:endParaRPr>
              </a:p>
              <a:p>
                <a:endParaRPr lang="en-GB" sz="2800" dirty="0">
                  <a:solidFill>
                    <a:schemeClr val="tx1"/>
                  </a:solidFill>
                </a:endParaRPr>
              </a:p>
              <a:p>
                <a:endParaRPr lang="en-GB" sz="2800" dirty="0">
                  <a:solidFill>
                    <a:schemeClr val="tx1"/>
                  </a:solidFill>
                </a:endParaRPr>
              </a:p>
              <a:p>
                <a:endParaRPr lang="en-GB" sz="2800" dirty="0">
                  <a:solidFill>
                    <a:schemeClr val="tx1"/>
                  </a:solidFill>
                </a:endParaRPr>
              </a:p>
              <a:p>
                <a:endParaRPr lang="en-GB" sz="2800" dirty="0">
                  <a:solidFill>
                    <a:schemeClr val="tx1"/>
                  </a:solidFill>
                </a:endParaRPr>
              </a:p>
              <a:p>
                <a:r>
                  <a:rPr lang="en-GB" sz="2800" b="0" dirty="0">
                    <a:solidFill>
                      <a:schemeClr val="tx1"/>
                    </a:solidFill>
                  </a:rPr>
                  <a:t>b.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+…</m:t>
                        </m:r>
                      </m:e>
                    </m:d>
                    <m:d>
                      <m:dPr>
                        <m:ctrlP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+…</m:t>
                        </m:r>
                      </m:e>
                    </m:d>
                  </m:oMath>
                </a14:m>
                <a:endParaRPr lang="en-GB" sz="2800" dirty="0">
                  <a:solidFill>
                    <a:schemeClr val="tx1"/>
                  </a:solidFill>
                </a:endParaRPr>
              </a:p>
              <a:p>
                <a:endParaRPr lang="en-GB" sz="2800" dirty="0">
                  <a:solidFill>
                    <a:schemeClr val="tx1"/>
                  </a:solidFill>
                </a:endParaRPr>
              </a:p>
              <a:p>
                <a:endParaRPr lang="en-GB" sz="2800" dirty="0">
                  <a:solidFill>
                    <a:schemeClr val="tx1"/>
                  </a:solidFill>
                </a:endParaRPr>
              </a:p>
              <a:p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C839AC4-EEB7-DEA6-EDEF-774885FF88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0932" y="195339"/>
                <a:ext cx="5742208" cy="6611255"/>
              </a:xfrm>
              <a:prstGeom prst="rect">
                <a:avLst/>
              </a:prstGeom>
              <a:blipFill>
                <a:blip r:embed="rId2"/>
                <a:stretch>
                  <a:fillRect l="-2208" t="-9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D912E3B-5895-9BD9-2D89-0A1F0DA34062}"/>
                  </a:ext>
                </a:extLst>
              </p:cNvPr>
              <p:cNvSpPr txBox="1"/>
              <p:nvPr/>
            </p:nvSpPr>
            <p:spPr>
              <a:xfrm>
                <a:off x="646969" y="1029466"/>
                <a:ext cx="419098" cy="10534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</m:sup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1+2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+…ⅆ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D912E3B-5895-9BD9-2D89-0A1F0DA340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969" y="1029466"/>
                <a:ext cx="419098" cy="1053494"/>
              </a:xfrm>
              <a:prstGeom prst="rect">
                <a:avLst/>
              </a:prstGeom>
              <a:blipFill>
                <a:blip r:embed="rId3"/>
                <a:stretch>
                  <a:fillRect l="-285294" t="-128571" r="-902941" b="-2059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B246C7C-F9B2-3F6F-78E4-9A28619CDEE5}"/>
                  </a:ext>
                </a:extLst>
              </p:cNvPr>
              <p:cNvSpPr txBox="1"/>
              <p:nvPr/>
            </p:nvSpPr>
            <p:spPr>
              <a:xfrm>
                <a:off x="646969" y="2286725"/>
                <a:ext cx="419098" cy="10534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1+2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+…ⅆ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B246C7C-F9B2-3F6F-78E4-9A28619CDE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969" y="2286725"/>
                <a:ext cx="419098" cy="1053494"/>
              </a:xfrm>
              <a:prstGeom prst="rect">
                <a:avLst/>
              </a:prstGeom>
              <a:blipFill>
                <a:blip r:embed="rId4"/>
                <a:stretch>
                  <a:fillRect l="-285294" t="-128571" r="-873529" b="-2059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BA92548-ED1D-FB5E-A7CD-6898B3A68127}"/>
                  </a:ext>
                </a:extLst>
              </p:cNvPr>
              <p:cNvSpPr txBox="1"/>
              <p:nvPr/>
            </p:nvSpPr>
            <p:spPr>
              <a:xfrm>
                <a:off x="646969" y="3543984"/>
                <a:ext cx="419098" cy="10534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1+2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+…ⅆ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BA92548-ED1D-FB5E-A7CD-6898B3A681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969" y="3543984"/>
                <a:ext cx="419098" cy="1053494"/>
              </a:xfrm>
              <a:prstGeom prst="rect">
                <a:avLst/>
              </a:prstGeom>
              <a:blipFill>
                <a:blip r:embed="rId5"/>
                <a:stretch>
                  <a:fillRect l="-285294" t="-127381" r="-873529" b="-20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8B436F0-07BE-C138-9E9B-802C301D3D3C}"/>
                  </a:ext>
                </a:extLst>
              </p:cNvPr>
              <p:cNvSpPr txBox="1"/>
              <p:nvPr/>
            </p:nvSpPr>
            <p:spPr>
              <a:xfrm>
                <a:off x="646969" y="4801242"/>
                <a:ext cx="419098" cy="10534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sup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1+2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+…ⅆ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8B436F0-07BE-C138-9E9B-802C301D3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969" y="4801242"/>
                <a:ext cx="419098" cy="1053494"/>
              </a:xfrm>
              <a:prstGeom prst="rect">
                <a:avLst/>
              </a:prstGeom>
              <a:blipFill>
                <a:blip r:embed="rId6"/>
                <a:stretch>
                  <a:fillRect l="-285294" t="-130120" r="-876471" b="-210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CD8D2AA-A43D-CC65-1D68-CF93ABBDE1F9}"/>
                  </a:ext>
                </a:extLst>
              </p:cNvPr>
              <p:cNvSpPr/>
              <p:nvPr/>
            </p:nvSpPr>
            <p:spPr>
              <a:xfrm>
                <a:off x="3434316" y="1963559"/>
                <a:ext cx="2317898" cy="646331"/>
              </a:xfrm>
              <a:prstGeom prst="rect">
                <a:avLst/>
              </a:prstGeom>
              <a:solidFill>
                <a:srgbClr val="FFD3D4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0.1111…=</m:t>
                    </m:r>
                    <m:f>
                      <m:fPr>
                        <m:ctrlPr>
                          <a:rPr lang="en-GB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CD8D2AA-A43D-CC65-1D68-CF93ABBDE1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4316" y="1963559"/>
                <a:ext cx="2317898" cy="646331"/>
              </a:xfrm>
              <a:prstGeom prst="rect">
                <a:avLst/>
              </a:prstGeom>
              <a:blipFill>
                <a:blip r:embed="rId7"/>
                <a:stretch>
                  <a:fillRect b="-1923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A80EF3E-091D-C20F-02E8-9CEAB2A98137}"/>
                  </a:ext>
                </a:extLst>
              </p:cNvPr>
              <p:cNvSpPr/>
              <p:nvPr/>
            </p:nvSpPr>
            <p:spPr>
              <a:xfrm>
                <a:off x="3439283" y="3177800"/>
                <a:ext cx="2317898" cy="646331"/>
              </a:xfrm>
              <a:prstGeom prst="rect">
                <a:avLst/>
              </a:prstGeom>
              <a:solidFill>
                <a:srgbClr val="FFD3D4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0.3333…=</m:t>
                    </m:r>
                    <m:f>
                      <m:fPr>
                        <m:ctrlPr>
                          <a:rPr lang="en-GB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A80EF3E-091D-C20F-02E8-9CEAB2A981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9283" y="3177800"/>
                <a:ext cx="2317898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0784F78-7832-93A2-141B-FD541F8F165B}"/>
                  </a:ext>
                </a:extLst>
              </p:cNvPr>
              <p:cNvSpPr/>
              <p:nvPr/>
            </p:nvSpPr>
            <p:spPr>
              <a:xfrm>
                <a:off x="3434316" y="4478076"/>
                <a:ext cx="2317898" cy="646331"/>
              </a:xfrm>
              <a:prstGeom prst="rect">
                <a:avLst/>
              </a:prstGeom>
              <a:solidFill>
                <a:srgbClr val="FFD3D4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sz="2400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0784F78-7832-93A2-141B-FD541F8F16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4316" y="4478076"/>
                <a:ext cx="2317898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7E97188-0064-E69A-F372-DEC5FC1696F3}"/>
                  </a:ext>
                </a:extLst>
              </p:cNvPr>
              <p:cNvSpPr/>
              <p:nvPr/>
            </p:nvSpPr>
            <p:spPr>
              <a:xfrm>
                <a:off x="3434316" y="5692317"/>
                <a:ext cx="2317898" cy="646331"/>
              </a:xfrm>
              <a:prstGeom prst="rect">
                <a:avLst/>
              </a:prstGeom>
              <a:solidFill>
                <a:srgbClr val="FFD3D4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7E97188-0064-E69A-F372-DEC5FC1696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4316" y="5692317"/>
                <a:ext cx="2317898" cy="646331"/>
              </a:xfrm>
              <a:prstGeom prst="rect">
                <a:avLst/>
              </a:prstGeom>
              <a:blipFill>
                <a:blip r:embed="rId10"/>
                <a:stretch>
                  <a:fillRect b="-1887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016C30E-F566-5962-7D4E-E4EEFD00E76D}"/>
                  </a:ext>
                </a:extLst>
              </p:cNvPr>
              <p:cNvSpPr/>
              <p:nvPr/>
            </p:nvSpPr>
            <p:spPr>
              <a:xfrm>
                <a:off x="7928658" y="2431792"/>
                <a:ext cx="2317898" cy="646331"/>
              </a:xfrm>
              <a:prstGeom prst="rect">
                <a:avLst/>
              </a:prstGeom>
              <a:solidFill>
                <a:srgbClr val="FFD3D4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016C30E-F566-5962-7D4E-E4EEFD00E7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8658" y="2431792"/>
                <a:ext cx="2317898" cy="646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4F6D3B6-A3CD-F684-A691-DE5FAA22139C}"/>
                  </a:ext>
                </a:extLst>
              </p:cNvPr>
              <p:cNvSpPr/>
              <p:nvPr/>
            </p:nvSpPr>
            <p:spPr>
              <a:xfrm>
                <a:off x="7709075" y="5859310"/>
                <a:ext cx="2757063" cy="646331"/>
              </a:xfrm>
              <a:prstGeom prst="rect">
                <a:avLst/>
              </a:prstGeom>
              <a:solidFill>
                <a:srgbClr val="FFD3D4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1+2</m:t>
                      </m:r>
                      <m:r>
                        <a:rPr lang="en-GB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sSup>
                        <m:sSupPr>
                          <m:ctrlPr>
                            <a:rPr lang="en-GB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en-GB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4F6D3B6-A3CD-F684-A691-DE5FAA2213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9075" y="5859310"/>
                <a:ext cx="2757063" cy="6463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38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B2ABC48-EA34-42C8-6E2A-9169B4D56F29}"/>
              </a:ext>
            </a:extLst>
          </p:cNvPr>
          <p:cNvCxnSpPr/>
          <p:nvPr/>
        </p:nvCxnSpPr>
        <p:spPr>
          <a:xfrm>
            <a:off x="6096000" y="-245533"/>
            <a:ext cx="0" cy="7493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5A90231-76DC-2478-430C-1536DA0CA6E0}"/>
              </a:ext>
            </a:extLst>
          </p:cNvPr>
          <p:cNvSpPr txBox="1"/>
          <p:nvPr/>
        </p:nvSpPr>
        <p:spPr>
          <a:xfrm>
            <a:off x="5250000" y="127002"/>
            <a:ext cx="1692000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en-GB" sz="3600" dirty="0"/>
              <a:t>Task 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DE6F5F-ACAC-F6CF-A3AD-A30C0EF36F59}"/>
              </a:ext>
            </a:extLst>
          </p:cNvPr>
          <p:cNvSpPr/>
          <p:nvPr/>
        </p:nvSpPr>
        <p:spPr>
          <a:xfrm>
            <a:off x="108857" y="127002"/>
            <a:ext cx="5867400" cy="66112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2400" dirty="0">
                <a:solidFill>
                  <a:schemeClr val="tx1"/>
                </a:solidFill>
              </a:rPr>
              <a:t>Achilles and a tortoise are in a race.</a:t>
            </a:r>
            <a:br>
              <a:rPr lang="en-GB" sz="2400" dirty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1"/>
                </a:solidFill>
              </a:rPr>
              <a:t>Both start from rest.</a:t>
            </a:r>
          </a:p>
          <a:p>
            <a:br>
              <a:rPr lang="en-GB" sz="2400" dirty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1"/>
                </a:solidFill>
              </a:rPr>
              <a:t>Achilles runs at 10 metres per second.</a:t>
            </a:r>
          </a:p>
          <a:p>
            <a:endParaRPr lang="en-GB" sz="2400" dirty="0">
              <a:solidFill>
                <a:schemeClr val="tx1"/>
              </a:solidFill>
            </a:endParaRPr>
          </a:p>
          <a:p>
            <a:r>
              <a:rPr lang="en-GB" sz="2400" dirty="0">
                <a:solidFill>
                  <a:schemeClr val="tx1"/>
                </a:solidFill>
              </a:rPr>
              <a:t>The tortoise walks at 10 metres per minute.</a:t>
            </a:r>
          </a:p>
          <a:p>
            <a:endParaRPr lang="en-GB" sz="2400" dirty="0">
              <a:solidFill>
                <a:schemeClr val="tx1"/>
              </a:solidFill>
            </a:endParaRPr>
          </a:p>
          <a:p>
            <a:r>
              <a:rPr lang="en-GB" sz="2400" dirty="0">
                <a:solidFill>
                  <a:schemeClr val="tx1"/>
                </a:solidFill>
              </a:rPr>
              <a:t>However, the tortoise started the race 600 m ahead of Achilles.</a:t>
            </a:r>
          </a:p>
          <a:p>
            <a:endParaRPr lang="en-GB" sz="2400" dirty="0">
              <a:solidFill>
                <a:schemeClr val="tx1"/>
              </a:solidFill>
            </a:endParaRPr>
          </a:p>
          <a:p>
            <a:r>
              <a:rPr lang="en-GB" sz="2400" dirty="0">
                <a:solidFill>
                  <a:schemeClr val="tx1"/>
                </a:solidFill>
              </a:rPr>
              <a:t>The tortoise gloats to Achilles:</a:t>
            </a:r>
          </a:p>
          <a:p>
            <a:r>
              <a:rPr lang="en-GB" sz="2400" i="1" dirty="0">
                <a:solidFill>
                  <a:schemeClr val="tx1"/>
                </a:solidFill>
              </a:rPr>
              <a:t>‘You can never overtake me, since every time you reach where I was, I’ll have moved a bit further.’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E10085C-D2BA-C473-23C0-B6226FD9CED6}"/>
              </a:ext>
            </a:extLst>
          </p:cNvPr>
          <p:cNvSpPr/>
          <p:nvPr/>
        </p:nvSpPr>
        <p:spPr>
          <a:xfrm>
            <a:off x="6215744" y="127002"/>
            <a:ext cx="5867400" cy="66112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2800" dirty="0">
                <a:solidFill>
                  <a:schemeClr val="tx1"/>
                </a:solidFill>
              </a:rPr>
              <a:t>	Find the time when:</a:t>
            </a:r>
          </a:p>
          <a:p>
            <a:endParaRPr lang="en-GB" sz="2800" dirty="0">
              <a:solidFill>
                <a:schemeClr val="tx1"/>
              </a:solidFill>
            </a:endParaRPr>
          </a:p>
          <a:p>
            <a:pPr marL="514350" indent="-514350">
              <a:buAutoNum type="alphaLcPeriod"/>
            </a:pPr>
            <a:r>
              <a:rPr lang="en-GB" sz="2400" dirty="0">
                <a:solidFill>
                  <a:schemeClr val="tx1"/>
                </a:solidFill>
              </a:rPr>
              <a:t>Achilles reaches the tortoise’s starting point.</a:t>
            </a:r>
          </a:p>
          <a:p>
            <a:pPr marL="514350" indent="-514350">
              <a:buAutoNum type="alphaLcPeriod"/>
            </a:pPr>
            <a:endParaRPr lang="en-GB" sz="2400" dirty="0">
              <a:solidFill>
                <a:schemeClr val="tx1"/>
              </a:solidFill>
            </a:endParaRPr>
          </a:p>
          <a:p>
            <a:pPr marL="514350" indent="-514350">
              <a:buAutoNum type="alphaLcPeriod"/>
            </a:pPr>
            <a:r>
              <a:rPr lang="en-GB" sz="2400" dirty="0">
                <a:solidFill>
                  <a:schemeClr val="tx1"/>
                </a:solidFill>
              </a:rPr>
              <a:t>Achilles reaches where the tortoise was when Achilles reached the tortoise’s starting point.</a:t>
            </a:r>
          </a:p>
          <a:p>
            <a:pPr marL="514350" indent="-514350">
              <a:buAutoNum type="alphaLcPeriod"/>
            </a:pPr>
            <a:endParaRPr lang="en-GB" sz="2400" dirty="0">
              <a:solidFill>
                <a:schemeClr val="tx1"/>
              </a:solidFill>
            </a:endParaRPr>
          </a:p>
          <a:p>
            <a:pPr marL="514350" indent="-514350">
              <a:buAutoNum type="alphaLcPeriod"/>
            </a:pPr>
            <a:r>
              <a:rPr lang="en-GB" sz="2400" dirty="0">
                <a:solidFill>
                  <a:schemeClr val="tx1"/>
                </a:solidFill>
              </a:rPr>
              <a:t>Achilles reaches where the tortoise was when Achilles reached the point where the tortoise was when Achilles reached the tortoise’s starting point.</a:t>
            </a:r>
          </a:p>
          <a:p>
            <a:pPr marL="514350" indent="-514350">
              <a:buAutoNum type="alphaLcPeriod"/>
            </a:pPr>
            <a:endParaRPr lang="en-GB" sz="2400" dirty="0">
              <a:solidFill>
                <a:schemeClr val="tx1"/>
              </a:solidFill>
            </a:endParaRPr>
          </a:p>
          <a:p>
            <a:pPr marL="514350" indent="-514350">
              <a:buAutoNum type="alphaLcPeriod"/>
            </a:pPr>
            <a:endParaRPr lang="en-GB" sz="2400" dirty="0">
              <a:solidFill>
                <a:schemeClr val="tx1"/>
              </a:solidFill>
            </a:endParaRPr>
          </a:p>
          <a:p>
            <a:pPr marL="514350" indent="-514350">
              <a:buAutoNum type="alphaLcPeriod"/>
            </a:pPr>
            <a:r>
              <a:rPr lang="en-GB" sz="2400" dirty="0">
                <a:solidFill>
                  <a:schemeClr val="tx1"/>
                </a:solidFill>
              </a:rPr>
              <a:t>Achilles overtakes the tortoise.</a:t>
            </a:r>
          </a:p>
        </p:txBody>
      </p:sp>
      <p:pic>
        <p:nvPicPr>
          <p:cNvPr id="3" name="Picture 2" descr="undefined">
            <a:extLst>
              <a:ext uri="{FF2B5EF4-FFF2-40B4-BE49-F238E27FC236}">
                <a16:creationId xmlns:a16="http://schemas.microsoft.com/office/drawing/2014/main" id="{AC2BE091-4236-6CBD-479C-DEE6587C3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149" y="863475"/>
            <a:ext cx="5558590" cy="555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26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B2ABC48-EA34-42C8-6E2A-9169B4D56F29}"/>
              </a:ext>
            </a:extLst>
          </p:cNvPr>
          <p:cNvCxnSpPr/>
          <p:nvPr/>
        </p:nvCxnSpPr>
        <p:spPr>
          <a:xfrm>
            <a:off x="6096000" y="-245533"/>
            <a:ext cx="0" cy="7493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5A90231-76DC-2478-430C-1536DA0CA6E0}"/>
              </a:ext>
            </a:extLst>
          </p:cNvPr>
          <p:cNvSpPr txBox="1"/>
          <p:nvPr/>
        </p:nvSpPr>
        <p:spPr>
          <a:xfrm>
            <a:off x="5250000" y="127002"/>
            <a:ext cx="1692000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en-GB" sz="3600" dirty="0"/>
              <a:t>Task 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DE6F5F-ACAC-F6CF-A3AD-A30C0EF36F59}"/>
              </a:ext>
            </a:extLst>
          </p:cNvPr>
          <p:cNvSpPr/>
          <p:nvPr/>
        </p:nvSpPr>
        <p:spPr>
          <a:xfrm>
            <a:off x="108857" y="127002"/>
            <a:ext cx="5867400" cy="66112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2400" dirty="0">
                <a:solidFill>
                  <a:schemeClr val="tx1"/>
                </a:solidFill>
              </a:rPr>
              <a:t>Achilles and a tortoise are in a race.</a:t>
            </a:r>
            <a:br>
              <a:rPr lang="en-GB" sz="2400" dirty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1"/>
                </a:solidFill>
              </a:rPr>
              <a:t>Both start from rest.</a:t>
            </a:r>
          </a:p>
          <a:p>
            <a:br>
              <a:rPr lang="en-GB" sz="2400" dirty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1"/>
                </a:solidFill>
              </a:rPr>
              <a:t>Achilles runs at 10 metres per second.</a:t>
            </a:r>
          </a:p>
          <a:p>
            <a:endParaRPr lang="en-GB" sz="2400" dirty="0">
              <a:solidFill>
                <a:schemeClr val="tx1"/>
              </a:solidFill>
            </a:endParaRPr>
          </a:p>
          <a:p>
            <a:r>
              <a:rPr lang="en-GB" sz="2400" dirty="0">
                <a:solidFill>
                  <a:schemeClr val="tx1"/>
                </a:solidFill>
              </a:rPr>
              <a:t>The tortoise walks at 10 metres per minute.</a:t>
            </a:r>
          </a:p>
          <a:p>
            <a:endParaRPr lang="en-GB" sz="2400" dirty="0">
              <a:solidFill>
                <a:schemeClr val="tx1"/>
              </a:solidFill>
            </a:endParaRPr>
          </a:p>
          <a:p>
            <a:r>
              <a:rPr lang="en-GB" sz="2400" dirty="0">
                <a:solidFill>
                  <a:schemeClr val="tx1"/>
                </a:solidFill>
              </a:rPr>
              <a:t>However, the tortoise started the race 600 m ahead of Achilles.</a:t>
            </a:r>
          </a:p>
          <a:p>
            <a:endParaRPr lang="en-GB" sz="2400" dirty="0">
              <a:solidFill>
                <a:schemeClr val="tx1"/>
              </a:solidFill>
            </a:endParaRPr>
          </a:p>
          <a:p>
            <a:r>
              <a:rPr lang="en-GB" sz="2400" dirty="0">
                <a:solidFill>
                  <a:schemeClr val="tx1"/>
                </a:solidFill>
              </a:rPr>
              <a:t>The tortoise gloats to Achilles:</a:t>
            </a:r>
          </a:p>
          <a:p>
            <a:r>
              <a:rPr lang="en-GB" sz="2400" i="1" dirty="0">
                <a:solidFill>
                  <a:schemeClr val="tx1"/>
                </a:solidFill>
              </a:rPr>
              <a:t>‘You can never overtake me, since every time you reach where I was, I’ll have moved a bit further.’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E10085C-D2BA-C473-23C0-B6226FD9CED6}"/>
              </a:ext>
            </a:extLst>
          </p:cNvPr>
          <p:cNvSpPr/>
          <p:nvPr/>
        </p:nvSpPr>
        <p:spPr>
          <a:xfrm>
            <a:off x="6215744" y="127002"/>
            <a:ext cx="5867400" cy="66112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2800" dirty="0">
                <a:solidFill>
                  <a:schemeClr val="tx1"/>
                </a:solidFill>
              </a:rPr>
              <a:t>	Find the time when:</a:t>
            </a:r>
          </a:p>
          <a:p>
            <a:endParaRPr lang="en-GB" sz="2800" dirty="0">
              <a:solidFill>
                <a:schemeClr val="tx1"/>
              </a:solidFill>
            </a:endParaRPr>
          </a:p>
          <a:p>
            <a:pPr marL="514350" indent="-514350">
              <a:buAutoNum type="alphaLcPeriod"/>
            </a:pPr>
            <a:r>
              <a:rPr lang="en-GB" sz="2400" dirty="0">
                <a:solidFill>
                  <a:schemeClr val="tx1"/>
                </a:solidFill>
              </a:rPr>
              <a:t>Achilles reaches the tortoise’s starting point.</a:t>
            </a:r>
          </a:p>
          <a:p>
            <a:pPr marL="514350" indent="-514350">
              <a:buAutoNum type="alphaLcPeriod"/>
            </a:pPr>
            <a:endParaRPr lang="en-GB" sz="2400" dirty="0">
              <a:solidFill>
                <a:schemeClr val="tx1"/>
              </a:solidFill>
            </a:endParaRPr>
          </a:p>
          <a:p>
            <a:pPr marL="514350" indent="-514350">
              <a:buAutoNum type="alphaLcPeriod"/>
            </a:pPr>
            <a:r>
              <a:rPr lang="en-GB" sz="2400" dirty="0">
                <a:solidFill>
                  <a:schemeClr val="tx1"/>
                </a:solidFill>
              </a:rPr>
              <a:t>Achilles reaches where the tortoise was when Achilles reached the tortoise’s starting point.</a:t>
            </a:r>
          </a:p>
          <a:p>
            <a:pPr marL="514350" indent="-514350">
              <a:buAutoNum type="alphaLcPeriod"/>
            </a:pPr>
            <a:endParaRPr lang="en-GB" sz="2400" dirty="0">
              <a:solidFill>
                <a:schemeClr val="tx1"/>
              </a:solidFill>
            </a:endParaRPr>
          </a:p>
          <a:p>
            <a:pPr marL="514350" indent="-514350">
              <a:buAutoNum type="alphaLcPeriod"/>
            </a:pPr>
            <a:r>
              <a:rPr lang="en-GB" sz="2400" dirty="0">
                <a:solidFill>
                  <a:schemeClr val="tx1"/>
                </a:solidFill>
              </a:rPr>
              <a:t>Achilles reaches where the tortoise was when Achilles reached the point where the tortoise was when Achilles reached the tortoise’s starting point.</a:t>
            </a:r>
          </a:p>
          <a:p>
            <a:pPr marL="514350" indent="-514350">
              <a:buAutoNum type="alphaLcPeriod"/>
            </a:pPr>
            <a:endParaRPr lang="en-GB" sz="2400" dirty="0">
              <a:solidFill>
                <a:schemeClr val="tx1"/>
              </a:solidFill>
            </a:endParaRPr>
          </a:p>
          <a:p>
            <a:pPr marL="514350" indent="-514350">
              <a:buAutoNum type="alphaLcPeriod"/>
            </a:pPr>
            <a:endParaRPr lang="en-GB" sz="2400" dirty="0">
              <a:solidFill>
                <a:schemeClr val="tx1"/>
              </a:solidFill>
            </a:endParaRPr>
          </a:p>
          <a:p>
            <a:pPr marL="514350" indent="-514350">
              <a:buAutoNum type="alphaLcPeriod"/>
            </a:pPr>
            <a:r>
              <a:rPr lang="en-GB" sz="2400" dirty="0">
                <a:solidFill>
                  <a:schemeClr val="tx1"/>
                </a:solidFill>
              </a:rPr>
              <a:t>Achilles overtakes the tortoise.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98D0666-1C7E-581D-9A19-4E012DE57D57}"/>
                  </a:ext>
                </a:extLst>
              </p:cNvPr>
              <p:cNvSpPr/>
              <p:nvPr/>
            </p:nvSpPr>
            <p:spPr>
              <a:xfrm>
                <a:off x="9023811" y="1411067"/>
                <a:ext cx="2317898" cy="646331"/>
              </a:xfrm>
              <a:prstGeom prst="rect">
                <a:avLst/>
              </a:prstGeom>
              <a:solidFill>
                <a:srgbClr val="FFD3D4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60</m:t>
                    </m:r>
                  </m:oMath>
                </a14:m>
                <a:r>
                  <a:rPr lang="en-GB" sz="2400" dirty="0">
                    <a:solidFill>
                      <a:srgbClr val="C00000"/>
                    </a:solidFill>
                  </a:rPr>
                  <a:t> seconds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98D0666-1C7E-581D-9A19-4E012DE57D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3811" y="1411067"/>
                <a:ext cx="2317898" cy="646331"/>
              </a:xfrm>
              <a:prstGeom prst="rect">
                <a:avLst/>
              </a:prstGeom>
              <a:blipFill>
                <a:blip r:embed="rId2"/>
                <a:stretch>
                  <a:fillRect b="-7547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EF80628-57AC-7EAD-D2BA-349ABCDFAF40}"/>
                  </a:ext>
                </a:extLst>
              </p:cNvPr>
              <p:cNvSpPr/>
              <p:nvPr/>
            </p:nvSpPr>
            <p:spPr>
              <a:xfrm>
                <a:off x="9023811" y="2935067"/>
                <a:ext cx="2317898" cy="646331"/>
              </a:xfrm>
              <a:prstGeom prst="rect">
                <a:avLst/>
              </a:prstGeom>
              <a:solidFill>
                <a:srgbClr val="FFD3D4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61</m:t>
                    </m:r>
                  </m:oMath>
                </a14:m>
                <a:r>
                  <a:rPr lang="en-GB" sz="2400" dirty="0">
                    <a:solidFill>
                      <a:srgbClr val="C00000"/>
                    </a:solidFill>
                  </a:rPr>
                  <a:t> seconds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EF80628-57AC-7EAD-D2BA-349ABCDFAF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3811" y="2935067"/>
                <a:ext cx="2317898" cy="646331"/>
              </a:xfrm>
              <a:prstGeom prst="rect">
                <a:avLst/>
              </a:prstGeom>
              <a:blipFill>
                <a:blip r:embed="rId3"/>
                <a:stretch>
                  <a:fillRect b="-7547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67EF9A3-8550-1E4D-87D6-D9A5044023F1}"/>
                  </a:ext>
                </a:extLst>
              </p:cNvPr>
              <p:cNvSpPr/>
              <p:nvPr/>
            </p:nvSpPr>
            <p:spPr>
              <a:xfrm>
                <a:off x="9149444" y="5123767"/>
                <a:ext cx="2317898" cy="646331"/>
              </a:xfrm>
              <a:prstGeom prst="rect">
                <a:avLst/>
              </a:prstGeom>
              <a:solidFill>
                <a:srgbClr val="FFD3D4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61</m:t>
                    </m:r>
                    <m:f>
                      <m:fPr>
                        <m:ctrlPr>
                          <a:rPr lang="en-GB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C00000"/>
                    </a:solidFill>
                  </a:rPr>
                  <a:t> seconds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67EF9A3-8550-1E4D-87D6-D9A5044023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9444" y="5123767"/>
                <a:ext cx="2317898" cy="646331"/>
              </a:xfrm>
              <a:prstGeom prst="rect">
                <a:avLst/>
              </a:prstGeom>
              <a:blipFill>
                <a:blip r:embed="rId4"/>
                <a:stretch>
                  <a:fillRect b="-5660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E6BF695-B8D4-0518-358C-AB040848405E}"/>
                  </a:ext>
                </a:extLst>
              </p:cNvPr>
              <p:cNvSpPr/>
              <p:nvPr/>
            </p:nvSpPr>
            <p:spPr>
              <a:xfrm>
                <a:off x="9149444" y="6145091"/>
                <a:ext cx="2317898" cy="646331"/>
              </a:xfrm>
              <a:prstGeom prst="rect">
                <a:avLst/>
              </a:prstGeom>
              <a:solidFill>
                <a:srgbClr val="FFD3D4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61</m:t>
                    </m:r>
                    <m:f>
                      <m:fPr>
                        <m:ctrlPr>
                          <a:rPr lang="en-GB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59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C00000"/>
                    </a:solidFill>
                  </a:rPr>
                  <a:t> seconds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E6BF695-B8D4-0518-358C-AB04084840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9444" y="6145091"/>
                <a:ext cx="2317898" cy="646331"/>
              </a:xfrm>
              <a:prstGeom prst="rect">
                <a:avLst/>
              </a:prstGeom>
              <a:blipFill>
                <a:blip r:embed="rId5"/>
                <a:stretch>
                  <a:fillRect b="-5660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618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B2ABC48-EA34-42C8-6E2A-9169B4D56F29}"/>
              </a:ext>
            </a:extLst>
          </p:cNvPr>
          <p:cNvCxnSpPr/>
          <p:nvPr/>
        </p:nvCxnSpPr>
        <p:spPr>
          <a:xfrm>
            <a:off x="6096000" y="-245533"/>
            <a:ext cx="0" cy="7493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5A90231-76DC-2478-430C-1536DA0CA6E0}"/>
              </a:ext>
            </a:extLst>
          </p:cNvPr>
          <p:cNvSpPr txBox="1"/>
          <p:nvPr/>
        </p:nvSpPr>
        <p:spPr>
          <a:xfrm>
            <a:off x="5250000" y="127002"/>
            <a:ext cx="1692000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en-GB" sz="3600" dirty="0"/>
              <a:t>Task 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DE6F5F-ACAC-F6CF-A3AD-A30C0EF36F59}"/>
              </a:ext>
            </a:extLst>
          </p:cNvPr>
          <p:cNvSpPr/>
          <p:nvPr/>
        </p:nvSpPr>
        <p:spPr>
          <a:xfrm>
            <a:off x="108857" y="127002"/>
            <a:ext cx="5867400" cy="66112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2400" dirty="0">
                <a:solidFill>
                  <a:schemeClr val="tx1"/>
                </a:solidFill>
              </a:rPr>
              <a:t>Achilles and a tortoise are in a race.</a:t>
            </a:r>
          </a:p>
          <a:p>
            <a:r>
              <a:rPr lang="en-GB" sz="2400" dirty="0">
                <a:solidFill>
                  <a:schemeClr val="tx1"/>
                </a:solidFill>
              </a:rPr>
              <a:t>Both start from rest.</a:t>
            </a:r>
          </a:p>
          <a:p>
            <a:br>
              <a:rPr lang="en-GB" sz="2400" dirty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1"/>
                </a:solidFill>
              </a:rPr>
              <a:t>Achilles </a:t>
            </a:r>
            <a:r>
              <a:rPr lang="en-GB" sz="2400" b="1" dirty="0">
                <a:solidFill>
                  <a:schemeClr val="tx1"/>
                </a:solidFill>
              </a:rPr>
              <a:t>accelerates</a:t>
            </a:r>
            <a:r>
              <a:rPr lang="en-GB" sz="2400" dirty="0">
                <a:solidFill>
                  <a:schemeClr val="tx1"/>
                </a:solidFill>
              </a:rPr>
              <a:t> at 10 ms</a:t>
            </a:r>
            <a:r>
              <a:rPr lang="en-GB" sz="2400" baseline="30000" dirty="0">
                <a:solidFill>
                  <a:schemeClr val="tx1"/>
                </a:solidFill>
              </a:rPr>
              <a:t>-2</a:t>
            </a:r>
            <a:r>
              <a:rPr lang="en-GB" sz="2400" dirty="0">
                <a:solidFill>
                  <a:schemeClr val="tx1"/>
                </a:solidFill>
              </a:rPr>
              <a:t>.</a:t>
            </a:r>
          </a:p>
          <a:p>
            <a:endParaRPr lang="en-GB" sz="2400" dirty="0">
              <a:solidFill>
                <a:schemeClr val="tx1"/>
              </a:solidFill>
            </a:endParaRPr>
          </a:p>
          <a:p>
            <a:r>
              <a:rPr lang="en-GB" sz="2400" dirty="0">
                <a:solidFill>
                  <a:schemeClr val="tx1"/>
                </a:solidFill>
              </a:rPr>
              <a:t>The tortoise </a:t>
            </a:r>
            <a:r>
              <a:rPr lang="en-GB" sz="2400" b="1" dirty="0">
                <a:solidFill>
                  <a:schemeClr val="tx1"/>
                </a:solidFill>
              </a:rPr>
              <a:t>accelerates</a:t>
            </a:r>
            <a:r>
              <a:rPr lang="en-GB" sz="2400" dirty="0">
                <a:solidFill>
                  <a:schemeClr val="tx1"/>
                </a:solidFill>
              </a:rPr>
              <a:t> at 1 ms</a:t>
            </a:r>
            <a:r>
              <a:rPr lang="en-GB" sz="2400" baseline="30000" dirty="0">
                <a:solidFill>
                  <a:schemeClr val="tx1"/>
                </a:solidFill>
              </a:rPr>
              <a:t>-2</a:t>
            </a:r>
            <a:r>
              <a:rPr lang="en-GB" sz="2400" dirty="0">
                <a:solidFill>
                  <a:schemeClr val="tx1"/>
                </a:solidFill>
              </a:rPr>
              <a:t>.</a:t>
            </a:r>
          </a:p>
          <a:p>
            <a:endParaRPr lang="en-GB" sz="2400" dirty="0">
              <a:solidFill>
                <a:schemeClr val="tx1"/>
              </a:solidFill>
            </a:endParaRPr>
          </a:p>
          <a:p>
            <a:r>
              <a:rPr lang="en-GB" sz="2400" dirty="0">
                <a:solidFill>
                  <a:schemeClr val="tx1"/>
                </a:solidFill>
              </a:rPr>
              <a:t>However, the tortoise started the race 600 m ahead of Achilles.</a:t>
            </a:r>
          </a:p>
          <a:p>
            <a:endParaRPr lang="en-GB" sz="2400" dirty="0">
              <a:solidFill>
                <a:schemeClr val="tx1"/>
              </a:solidFill>
            </a:endParaRPr>
          </a:p>
          <a:p>
            <a:r>
              <a:rPr lang="en-GB" sz="2400" dirty="0">
                <a:solidFill>
                  <a:schemeClr val="tx1"/>
                </a:solidFill>
              </a:rPr>
              <a:t>The tortoise gloats to Achilles:</a:t>
            </a:r>
          </a:p>
          <a:p>
            <a:r>
              <a:rPr lang="en-GB" sz="2400" i="1" dirty="0">
                <a:solidFill>
                  <a:schemeClr val="tx1"/>
                </a:solidFill>
              </a:rPr>
              <a:t>‘You can never overtake me, since every time you reach where I was, I’ll have moved a bit further.’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E10085C-D2BA-C473-23C0-B6226FD9CED6}"/>
              </a:ext>
            </a:extLst>
          </p:cNvPr>
          <p:cNvSpPr/>
          <p:nvPr/>
        </p:nvSpPr>
        <p:spPr>
          <a:xfrm>
            <a:off x="6215744" y="127002"/>
            <a:ext cx="5867400" cy="66112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2800" dirty="0">
                <a:solidFill>
                  <a:schemeClr val="tx1"/>
                </a:solidFill>
              </a:rPr>
              <a:t>	Find the time when:</a:t>
            </a:r>
          </a:p>
          <a:p>
            <a:endParaRPr lang="en-GB" sz="2800" dirty="0">
              <a:solidFill>
                <a:schemeClr val="tx1"/>
              </a:solidFill>
            </a:endParaRPr>
          </a:p>
          <a:p>
            <a:pPr marL="514350" indent="-514350">
              <a:buAutoNum type="alphaLcPeriod"/>
            </a:pPr>
            <a:r>
              <a:rPr lang="en-GB" sz="2400" dirty="0">
                <a:solidFill>
                  <a:schemeClr val="tx1"/>
                </a:solidFill>
              </a:rPr>
              <a:t>Achilles reaches the tortoise’s starting point.</a:t>
            </a:r>
          </a:p>
          <a:p>
            <a:pPr marL="514350" indent="-514350">
              <a:buAutoNum type="alphaLcPeriod"/>
            </a:pPr>
            <a:endParaRPr lang="en-GB" sz="2400" dirty="0">
              <a:solidFill>
                <a:schemeClr val="tx1"/>
              </a:solidFill>
            </a:endParaRPr>
          </a:p>
          <a:p>
            <a:pPr marL="514350" indent="-514350">
              <a:buAutoNum type="alphaLcPeriod"/>
            </a:pPr>
            <a:r>
              <a:rPr lang="en-GB" sz="2400" dirty="0">
                <a:solidFill>
                  <a:schemeClr val="tx1"/>
                </a:solidFill>
              </a:rPr>
              <a:t>Achilles reaches where the tortoise was when Achilles reached the tortoise’s starting point.</a:t>
            </a:r>
          </a:p>
          <a:p>
            <a:pPr marL="514350" indent="-514350">
              <a:buAutoNum type="alphaLcPeriod"/>
            </a:pPr>
            <a:endParaRPr lang="en-GB" sz="2400" dirty="0">
              <a:solidFill>
                <a:schemeClr val="tx1"/>
              </a:solidFill>
            </a:endParaRPr>
          </a:p>
          <a:p>
            <a:pPr marL="514350" indent="-514350">
              <a:buAutoNum type="alphaLcPeriod"/>
            </a:pPr>
            <a:r>
              <a:rPr lang="en-GB" sz="2400" dirty="0">
                <a:solidFill>
                  <a:schemeClr val="tx1"/>
                </a:solidFill>
              </a:rPr>
              <a:t>Achilles reaches where the tortoise was when Achilles reached the point where the tortoise was when Achilles reached the tortoise’s starting point.</a:t>
            </a:r>
          </a:p>
          <a:p>
            <a:pPr marL="514350" indent="-514350">
              <a:buAutoNum type="alphaLcPeriod"/>
            </a:pPr>
            <a:endParaRPr lang="en-GB" sz="2400" dirty="0">
              <a:solidFill>
                <a:schemeClr val="tx1"/>
              </a:solidFill>
            </a:endParaRPr>
          </a:p>
          <a:p>
            <a:pPr marL="514350" indent="-514350">
              <a:buAutoNum type="alphaLcPeriod"/>
            </a:pPr>
            <a:endParaRPr lang="en-GB" sz="2400" dirty="0">
              <a:solidFill>
                <a:schemeClr val="tx1"/>
              </a:solidFill>
            </a:endParaRPr>
          </a:p>
          <a:p>
            <a:pPr marL="514350" indent="-514350">
              <a:buAutoNum type="alphaLcPeriod"/>
            </a:pPr>
            <a:r>
              <a:rPr lang="en-GB" sz="2400" dirty="0">
                <a:solidFill>
                  <a:schemeClr val="tx1"/>
                </a:solidFill>
              </a:rPr>
              <a:t>Achilles overtakes the tortoise.</a:t>
            </a:r>
          </a:p>
        </p:txBody>
      </p:sp>
    </p:spTree>
    <p:extLst>
      <p:ext uri="{BB962C8B-B14F-4D97-AF65-F5344CB8AC3E}">
        <p14:creationId xmlns:p14="http://schemas.microsoft.com/office/powerpoint/2010/main" val="3179600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B2ABC48-EA34-42C8-6E2A-9169B4D56F29}"/>
              </a:ext>
            </a:extLst>
          </p:cNvPr>
          <p:cNvCxnSpPr/>
          <p:nvPr/>
        </p:nvCxnSpPr>
        <p:spPr>
          <a:xfrm>
            <a:off x="6096000" y="-245533"/>
            <a:ext cx="0" cy="7493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5A90231-76DC-2478-430C-1536DA0CA6E0}"/>
              </a:ext>
            </a:extLst>
          </p:cNvPr>
          <p:cNvSpPr txBox="1"/>
          <p:nvPr/>
        </p:nvSpPr>
        <p:spPr>
          <a:xfrm>
            <a:off x="5250000" y="127002"/>
            <a:ext cx="1692000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en-GB" sz="3600" dirty="0"/>
              <a:t>Task 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DE6F5F-ACAC-F6CF-A3AD-A30C0EF36F59}"/>
              </a:ext>
            </a:extLst>
          </p:cNvPr>
          <p:cNvSpPr/>
          <p:nvPr/>
        </p:nvSpPr>
        <p:spPr>
          <a:xfrm>
            <a:off x="108857" y="127002"/>
            <a:ext cx="5867400" cy="66112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2400" dirty="0">
                <a:solidFill>
                  <a:schemeClr val="tx1"/>
                </a:solidFill>
              </a:rPr>
              <a:t>Achilles and a tortoise are in a race.</a:t>
            </a:r>
          </a:p>
          <a:p>
            <a:r>
              <a:rPr lang="en-GB" sz="2400" dirty="0">
                <a:solidFill>
                  <a:schemeClr val="tx1"/>
                </a:solidFill>
              </a:rPr>
              <a:t>Both start from rest.</a:t>
            </a:r>
          </a:p>
          <a:p>
            <a:br>
              <a:rPr lang="en-GB" sz="2400" dirty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1"/>
                </a:solidFill>
              </a:rPr>
              <a:t>Achilles </a:t>
            </a:r>
            <a:r>
              <a:rPr lang="en-GB" sz="2400" b="1" dirty="0">
                <a:solidFill>
                  <a:schemeClr val="tx1"/>
                </a:solidFill>
              </a:rPr>
              <a:t>accelerates</a:t>
            </a:r>
            <a:r>
              <a:rPr lang="en-GB" sz="2400" dirty="0">
                <a:solidFill>
                  <a:schemeClr val="tx1"/>
                </a:solidFill>
              </a:rPr>
              <a:t> at 10 ms</a:t>
            </a:r>
            <a:r>
              <a:rPr lang="en-GB" sz="2400" baseline="30000" dirty="0">
                <a:solidFill>
                  <a:schemeClr val="tx1"/>
                </a:solidFill>
              </a:rPr>
              <a:t>-2</a:t>
            </a:r>
            <a:r>
              <a:rPr lang="en-GB" sz="2400" dirty="0">
                <a:solidFill>
                  <a:schemeClr val="tx1"/>
                </a:solidFill>
              </a:rPr>
              <a:t>.</a:t>
            </a:r>
          </a:p>
          <a:p>
            <a:endParaRPr lang="en-GB" sz="2400" dirty="0">
              <a:solidFill>
                <a:schemeClr val="tx1"/>
              </a:solidFill>
            </a:endParaRPr>
          </a:p>
          <a:p>
            <a:r>
              <a:rPr lang="en-GB" sz="2400" dirty="0">
                <a:solidFill>
                  <a:schemeClr val="tx1"/>
                </a:solidFill>
              </a:rPr>
              <a:t>The tortoise </a:t>
            </a:r>
            <a:r>
              <a:rPr lang="en-GB" sz="2400" b="1" dirty="0">
                <a:solidFill>
                  <a:schemeClr val="tx1"/>
                </a:solidFill>
              </a:rPr>
              <a:t>accelerates</a:t>
            </a:r>
            <a:r>
              <a:rPr lang="en-GB" sz="2400" dirty="0">
                <a:solidFill>
                  <a:schemeClr val="tx1"/>
                </a:solidFill>
              </a:rPr>
              <a:t> at 1 ms</a:t>
            </a:r>
            <a:r>
              <a:rPr lang="en-GB" sz="2400" baseline="30000" dirty="0">
                <a:solidFill>
                  <a:schemeClr val="tx1"/>
                </a:solidFill>
              </a:rPr>
              <a:t>-2</a:t>
            </a:r>
            <a:r>
              <a:rPr lang="en-GB" sz="2400" dirty="0">
                <a:solidFill>
                  <a:schemeClr val="tx1"/>
                </a:solidFill>
              </a:rPr>
              <a:t>.</a:t>
            </a:r>
          </a:p>
          <a:p>
            <a:endParaRPr lang="en-GB" sz="2400" dirty="0">
              <a:solidFill>
                <a:schemeClr val="tx1"/>
              </a:solidFill>
            </a:endParaRPr>
          </a:p>
          <a:p>
            <a:r>
              <a:rPr lang="en-GB" sz="2400" dirty="0">
                <a:solidFill>
                  <a:schemeClr val="tx1"/>
                </a:solidFill>
              </a:rPr>
              <a:t>However, the tortoise started the race 600 m ahead of Achilles.</a:t>
            </a:r>
          </a:p>
          <a:p>
            <a:endParaRPr lang="en-GB" sz="2400" dirty="0">
              <a:solidFill>
                <a:schemeClr val="tx1"/>
              </a:solidFill>
            </a:endParaRPr>
          </a:p>
          <a:p>
            <a:r>
              <a:rPr lang="en-GB" sz="2400" dirty="0">
                <a:solidFill>
                  <a:schemeClr val="tx1"/>
                </a:solidFill>
              </a:rPr>
              <a:t>The tortoise gloats to Achilles:</a:t>
            </a:r>
          </a:p>
          <a:p>
            <a:r>
              <a:rPr lang="en-GB" sz="2400" i="1" dirty="0">
                <a:solidFill>
                  <a:schemeClr val="tx1"/>
                </a:solidFill>
              </a:rPr>
              <a:t>‘You can never overtake me, since every time you reach where I was, I’ll have moved a bit further.’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E10085C-D2BA-C473-23C0-B6226FD9CED6}"/>
              </a:ext>
            </a:extLst>
          </p:cNvPr>
          <p:cNvSpPr/>
          <p:nvPr/>
        </p:nvSpPr>
        <p:spPr>
          <a:xfrm>
            <a:off x="6215744" y="127002"/>
            <a:ext cx="5867400" cy="66112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2800" dirty="0">
                <a:solidFill>
                  <a:schemeClr val="tx1"/>
                </a:solidFill>
              </a:rPr>
              <a:t>	Find the time when:</a:t>
            </a:r>
          </a:p>
          <a:p>
            <a:endParaRPr lang="en-GB" sz="2800" dirty="0">
              <a:solidFill>
                <a:schemeClr val="tx1"/>
              </a:solidFill>
            </a:endParaRPr>
          </a:p>
          <a:p>
            <a:pPr marL="514350" indent="-514350">
              <a:buAutoNum type="alphaLcPeriod"/>
            </a:pPr>
            <a:r>
              <a:rPr lang="en-GB" sz="2400" dirty="0">
                <a:solidFill>
                  <a:schemeClr val="tx1"/>
                </a:solidFill>
              </a:rPr>
              <a:t>Achilles reaches the tortoise’s starting point.</a:t>
            </a:r>
          </a:p>
          <a:p>
            <a:pPr marL="514350" indent="-514350">
              <a:buAutoNum type="alphaLcPeriod"/>
            </a:pPr>
            <a:endParaRPr lang="en-GB" sz="2400" dirty="0">
              <a:solidFill>
                <a:schemeClr val="tx1"/>
              </a:solidFill>
            </a:endParaRPr>
          </a:p>
          <a:p>
            <a:pPr marL="514350" indent="-514350">
              <a:buAutoNum type="alphaLcPeriod"/>
            </a:pPr>
            <a:r>
              <a:rPr lang="en-GB" sz="2400" dirty="0">
                <a:solidFill>
                  <a:schemeClr val="tx1"/>
                </a:solidFill>
              </a:rPr>
              <a:t>Achilles reaches where the tortoise was when Achilles reached the tortoise’s starting point.</a:t>
            </a:r>
          </a:p>
          <a:p>
            <a:pPr marL="514350" indent="-514350">
              <a:buAutoNum type="alphaLcPeriod"/>
            </a:pPr>
            <a:endParaRPr lang="en-GB" sz="2400" dirty="0">
              <a:solidFill>
                <a:schemeClr val="tx1"/>
              </a:solidFill>
            </a:endParaRPr>
          </a:p>
          <a:p>
            <a:pPr marL="514350" indent="-514350">
              <a:buAutoNum type="alphaLcPeriod"/>
            </a:pPr>
            <a:r>
              <a:rPr lang="en-GB" sz="2400" dirty="0">
                <a:solidFill>
                  <a:schemeClr val="tx1"/>
                </a:solidFill>
              </a:rPr>
              <a:t>Achilles reaches where the tortoise was when Achilles reached the point where the tortoise was when Achilles reached the tortoise’s starting point.</a:t>
            </a:r>
          </a:p>
          <a:p>
            <a:pPr marL="514350" indent="-514350">
              <a:buAutoNum type="alphaLcPeriod"/>
            </a:pPr>
            <a:endParaRPr lang="en-GB" sz="2400" dirty="0">
              <a:solidFill>
                <a:schemeClr val="tx1"/>
              </a:solidFill>
            </a:endParaRPr>
          </a:p>
          <a:p>
            <a:pPr marL="514350" indent="-514350">
              <a:buAutoNum type="alphaLcPeriod"/>
            </a:pPr>
            <a:endParaRPr lang="en-GB" sz="2400" dirty="0">
              <a:solidFill>
                <a:schemeClr val="tx1"/>
              </a:solidFill>
            </a:endParaRPr>
          </a:p>
          <a:p>
            <a:pPr marL="514350" indent="-514350">
              <a:buAutoNum type="alphaLcPeriod"/>
            </a:pPr>
            <a:r>
              <a:rPr lang="en-GB" sz="2400" dirty="0">
                <a:solidFill>
                  <a:schemeClr val="tx1"/>
                </a:solidFill>
              </a:rPr>
              <a:t>Achilles overtakes the tortoise.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77641BE-9956-9841-C734-233BB17C3F75}"/>
                  </a:ext>
                </a:extLst>
              </p:cNvPr>
              <p:cNvSpPr/>
              <p:nvPr/>
            </p:nvSpPr>
            <p:spPr>
              <a:xfrm>
                <a:off x="9023811" y="1411067"/>
                <a:ext cx="2317898" cy="646331"/>
              </a:xfrm>
              <a:prstGeom prst="rect">
                <a:avLst/>
              </a:prstGeom>
              <a:solidFill>
                <a:srgbClr val="FFD3D4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10.95</m:t>
                    </m:r>
                  </m:oMath>
                </a14:m>
                <a:r>
                  <a:rPr lang="en-GB" sz="2400" dirty="0">
                    <a:solidFill>
                      <a:srgbClr val="C00000"/>
                    </a:solidFill>
                  </a:rPr>
                  <a:t> seconds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77641BE-9956-9841-C734-233BB17C3F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3811" y="1411067"/>
                <a:ext cx="2317898" cy="646331"/>
              </a:xfrm>
              <a:prstGeom prst="rect">
                <a:avLst/>
              </a:prstGeom>
              <a:blipFill>
                <a:blip r:embed="rId2"/>
                <a:stretch>
                  <a:fillRect b="-7547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E26EF86-C21D-2804-EB41-29D08A0BE649}"/>
                  </a:ext>
                </a:extLst>
              </p:cNvPr>
              <p:cNvSpPr/>
              <p:nvPr/>
            </p:nvSpPr>
            <p:spPr>
              <a:xfrm>
                <a:off x="9023811" y="2935067"/>
                <a:ext cx="2317898" cy="646331"/>
              </a:xfrm>
              <a:prstGeom prst="rect">
                <a:avLst/>
              </a:prstGeom>
              <a:solidFill>
                <a:srgbClr val="FFD3D4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11.49</m:t>
                    </m:r>
                  </m:oMath>
                </a14:m>
                <a:r>
                  <a:rPr lang="en-GB" sz="2400" dirty="0">
                    <a:solidFill>
                      <a:srgbClr val="C00000"/>
                    </a:solidFill>
                  </a:rPr>
                  <a:t> seconds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E26EF86-C21D-2804-EB41-29D08A0BE6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3811" y="2935067"/>
                <a:ext cx="2317898" cy="646331"/>
              </a:xfrm>
              <a:prstGeom prst="rect">
                <a:avLst/>
              </a:prstGeom>
              <a:blipFill>
                <a:blip r:embed="rId3"/>
                <a:stretch>
                  <a:fillRect b="-7547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DE3CF14-C7A6-ABA0-115B-866689A0F4F4}"/>
                  </a:ext>
                </a:extLst>
              </p:cNvPr>
              <p:cNvSpPr/>
              <p:nvPr/>
            </p:nvSpPr>
            <p:spPr>
              <a:xfrm>
                <a:off x="9149444" y="5123767"/>
                <a:ext cx="2317898" cy="646331"/>
              </a:xfrm>
              <a:prstGeom prst="rect">
                <a:avLst/>
              </a:prstGeom>
              <a:solidFill>
                <a:srgbClr val="FFD3D4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11.54</m:t>
                    </m:r>
                  </m:oMath>
                </a14:m>
                <a:r>
                  <a:rPr lang="en-GB" sz="2400" dirty="0">
                    <a:solidFill>
                      <a:srgbClr val="C00000"/>
                    </a:solidFill>
                  </a:rPr>
                  <a:t> seconds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DE3CF14-C7A6-ABA0-115B-866689A0F4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9444" y="5123767"/>
                <a:ext cx="2317898" cy="646331"/>
              </a:xfrm>
              <a:prstGeom prst="rect">
                <a:avLst/>
              </a:prstGeom>
              <a:blipFill>
                <a:blip r:embed="rId4"/>
                <a:stretch>
                  <a:fillRect b="-5660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2FD932F-0744-7F10-A7CB-E56F46585AA0}"/>
                  </a:ext>
                </a:extLst>
              </p:cNvPr>
              <p:cNvSpPr/>
              <p:nvPr/>
            </p:nvSpPr>
            <p:spPr>
              <a:xfrm>
                <a:off x="9149444" y="6145091"/>
                <a:ext cx="2317898" cy="646331"/>
              </a:xfrm>
              <a:prstGeom prst="rect">
                <a:avLst/>
              </a:prstGeom>
              <a:solidFill>
                <a:srgbClr val="FFD3D4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11.55</m:t>
                    </m:r>
                  </m:oMath>
                </a14:m>
                <a:r>
                  <a:rPr lang="en-GB" sz="2400" dirty="0">
                    <a:solidFill>
                      <a:srgbClr val="C00000"/>
                    </a:solidFill>
                  </a:rPr>
                  <a:t> seconds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2FD932F-0744-7F10-A7CB-E56F46585A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9444" y="6145091"/>
                <a:ext cx="2317898" cy="646331"/>
              </a:xfrm>
              <a:prstGeom prst="rect">
                <a:avLst/>
              </a:prstGeom>
              <a:blipFill>
                <a:blip r:embed="rId5"/>
                <a:stretch>
                  <a:fillRect b="-5660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853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10188</TotalTime>
  <Words>1033</Words>
  <Application>Microsoft Macintosh PowerPoint</Application>
  <PresentationFormat>Widescreen</PresentationFormat>
  <Paragraphs>243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Corbel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 Day (Staff)</dc:creator>
  <cp:lastModifiedBy>N Day (Staff)</cp:lastModifiedBy>
  <cp:revision>3</cp:revision>
  <dcterms:created xsi:type="dcterms:W3CDTF">2023-06-18T21:27:16Z</dcterms:created>
  <dcterms:modified xsi:type="dcterms:W3CDTF">2023-06-30T15:44:27Z</dcterms:modified>
</cp:coreProperties>
</file>