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1" r:id="rId3"/>
    <p:sldId id="272" r:id="rId4"/>
    <p:sldId id="258" r:id="rId5"/>
    <p:sldId id="260" r:id="rId6"/>
    <p:sldId id="273" r:id="rId7"/>
    <p:sldId id="261" r:id="rId8"/>
    <p:sldId id="274" r:id="rId9"/>
    <p:sldId id="263" r:id="rId10"/>
    <p:sldId id="275" r:id="rId11"/>
    <p:sldId id="276" r:id="rId12"/>
    <p:sldId id="278" r:id="rId13"/>
    <p:sldId id="277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FD0"/>
    <a:srgbClr val="FCC3C6"/>
    <a:srgbClr val="FFA9A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497C0D-A11A-0B4E-9B10-E2F710C532F7}" v="489" dt="2023-01-08T17:24:04.8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71"/>
    <p:restoredTop sz="96327"/>
  </p:normalViewPr>
  <p:slideViewPr>
    <p:cSldViewPr snapToGrid="0">
      <p:cViewPr varScale="1">
        <p:scale>
          <a:sx n="127" d="100"/>
          <a:sy n="127" d="100"/>
        </p:scale>
        <p:origin x="9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95FA0-23BB-174B-AF13-8725F9C2C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069CFC-1107-ED2A-4797-A5F3F958B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C9DD2-BAE1-5784-2E55-F82EA4518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C90B-C048-A646-97AC-C55B7476088D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E532F-5381-E8AC-9D28-6F292D255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47EB8-E68F-ED99-2AE6-116030519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084E-B9C2-E841-AA0F-74BEE7665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73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484E6-EF08-0267-A4C8-4EDDEA141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3CF5D2-1725-187B-81DE-AD6FB61E2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13223-AFEF-32B7-AA71-91DE7D34F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C90B-C048-A646-97AC-C55B7476088D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485ED-159E-4263-422A-0F7D8EF2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8946B-E3E3-1438-9BC1-89ED5998E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084E-B9C2-E841-AA0F-74BEE7665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45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57CCB8-77D2-FE83-FB32-AA144A3D03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E3951F-3131-4B29-4FAD-638B11FE1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CB64-10FB-BC79-7C5F-EA490162B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C90B-C048-A646-97AC-C55B7476088D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34816-19BF-1A2C-AFDF-1380AE15A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824C0-7ECC-1C86-8597-D4CB2815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084E-B9C2-E841-AA0F-74BEE7665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53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D7D60-9EBC-A13B-F4F1-B7D129F35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B2ACC-602A-F6A2-004D-1D274C334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957DA-2B74-0644-AB82-410E2C6AA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C90B-C048-A646-97AC-C55B7476088D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81710-C2FD-4C09-FD05-88AC668BF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C52E5-0260-2DCC-F0F8-E830DF212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084E-B9C2-E841-AA0F-74BEE7665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9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7666A-D654-612B-7315-5B668AB91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285AC-C1D4-67AA-EDB5-F4FDD169F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81079-E457-2481-2C64-7EFB118AC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C90B-C048-A646-97AC-C55B7476088D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98EF7-7BE5-7E45-DD6F-6007E8C54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4E737-E311-E701-2308-44DB4BC17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084E-B9C2-E841-AA0F-74BEE7665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7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F2F26-5FAA-07EE-52D7-9B62B4573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76F86-06F1-065B-501B-7553386E8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8FFB29-2943-2063-256B-09F466146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B20DF-7122-4150-B871-8A24DF2DF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C90B-C048-A646-97AC-C55B7476088D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F9C26-E432-DC39-D57B-CAB7B64B6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F324A-1D3C-6F0C-DE84-AAFF98C64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084E-B9C2-E841-AA0F-74BEE7665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47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469F-8886-5A84-4FCE-E792C17FE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22227-9BD7-FBF3-58B1-A9FA45BB0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38B78-4715-9438-D9BA-93E4AEED9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BC384E-BDF7-C940-4B14-381333ECEA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D1F131-8F2A-7B1D-6313-6B020976D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5A7585-62AF-3209-2D89-67A0D16C9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C90B-C048-A646-97AC-C55B7476088D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B96EC7-D674-7293-AC53-62E50867E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34F95E-3180-CD8B-3F66-34A46CDF3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084E-B9C2-E841-AA0F-74BEE7665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8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232EB-C260-9020-B4D1-7E789E267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2A4DF8-834E-E1BA-2B0B-052AC6BD9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C90B-C048-A646-97AC-C55B7476088D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5C8C3-9F83-3016-8B34-4DD9DA4F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E22B2D-495A-C65D-08EC-70D8CA59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084E-B9C2-E841-AA0F-74BEE7665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76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298330-3950-2D85-ADB8-A1DF1EE89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C90B-C048-A646-97AC-C55B7476088D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8E207-E7E8-30F4-72C7-CE6573B8D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85E0F-D56C-C6C3-EEA2-F3C0995FF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084E-B9C2-E841-AA0F-74BEE7665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99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45395-9FA9-716E-8F6A-728338110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9DDA8-1C33-D012-BF0A-3D1AA914D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E8704-2410-FAE4-275C-911030412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6C454-34D9-4FD4-DFAB-5EDBA0EBD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C90B-C048-A646-97AC-C55B7476088D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4BE7E-1953-6C83-2514-E454C3D7F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32B3B4-B57C-8718-A128-A9831E4EE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084E-B9C2-E841-AA0F-74BEE7665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46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EF4B-E4B6-D54A-26D6-1B340F918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ABDFB-0F4C-27A1-10CE-03D73CFAE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A1D94B-9986-75AD-B461-01DB58825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F4037-DE30-17CC-1579-A85F57C51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C90B-C048-A646-97AC-C55B7476088D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DF6DD-60F7-B78C-0EAF-0E04A572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034CF-811B-7B93-4A5A-B831FA7A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084E-B9C2-E841-AA0F-74BEE7665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57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8005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2DE236-55E5-F486-7A07-F618A712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1D7E0-D45D-9D9E-8879-F1E11044F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1F7F3-8160-614D-6C72-325BE300F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DC90B-C048-A646-97AC-C55B7476088D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B91FB-D1C2-28FF-F4FE-BCA493174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26420-CBDC-BBF6-79FC-D3D437E37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E084E-B9C2-E841-AA0F-74BEE7665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4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.emf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34.png"/><Relationship Id="rId3" Type="http://schemas.openxmlformats.org/officeDocument/2006/relationships/image" Target="../media/image1.emf"/><Relationship Id="rId7" Type="http://schemas.openxmlformats.org/officeDocument/2006/relationships/image" Target="../media/image23.png"/><Relationship Id="rId12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32.png"/><Relationship Id="rId5" Type="http://schemas.openxmlformats.org/officeDocument/2006/relationships/image" Target="../media/image3.emf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.emf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6.png"/><Relationship Id="rId5" Type="http://schemas.openxmlformats.org/officeDocument/2006/relationships/image" Target="../media/image38.pn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6296247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Fractions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mean,</a:t>
                          </a:r>
                          <a:r>
                            <a:rPr lang="en-GB" sz="1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median, and range</a:t>
                          </a:r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of: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,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,  and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GB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Area and Perimeter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</a:t>
                          </a:r>
                          <a:r>
                            <a:rPr lang="en-GB" sz="175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rectangle has a width of </a:t>
                          </a:r>
                          <a14:m>
                            <m:oMath xmlns:m="http://schemas.openxmlformats.org/officeDocument/2006/math">
                              <m:r>
                                <a:rPr lang="en-GB" sz="175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175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cm and a height</a:t>
                          </a:r>
                          <a:r>
                            <a:rPr lang="en-GB" sz="175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en-GB" sz="1750" b="0" i="1" baseline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175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cm.</a:t>
                          </a:r>
                        </a:p>
                        <a:p>
                          <a:endParaRPr lang="en-GB" sz="175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175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Draw a second rectangle so that the two rectangles have a mean area of </a:t>
                          </a:r>
                          <a:r>
                            <a:rPr lang="en-GB" sz="17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13</a:t>
                          </a:r>
                          <a:r>
                            <a:rPr lang="en-GB" sz="175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cm</a:t>
                          </a:r>
                          <a:r>
                            <a:rPr lang="en-GB" sz="1750" baseline="30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  <a:r>
                            <a:rPr lang="en-GB" sz="175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and have perimeters with a range of </a:t>
                          </a:r>
                          <a:r>
                            <a:rPr lang="en-GB" sz="175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8</a:t>
                          </a:r>
                          <a:r>
                            <a:rPr lang="en-GB" sz="175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cm.</a:t>
                          </a:r>
                          <a:endParaRPr lang="en-GB" sz="1750" baseline="30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Standard Form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median of the following:</a:t>
                          </a:r>
                        </a:p>
                        <a:p>
                          <a:pPr algn="ctr">
                            <a:lnSpc>
                              <a:spcPct val="14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3×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</a:t>
                          </a:r>
                        </a:p>
                        <a:p>
                          <a:pPr algn="ctr">
                            <a:lnSpc>
                              <a:spcPct val="14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</a:t>
                          </a:r>
                        </a:p>
                        <a:p>
                          <a:pPr algn="ctr">
                            <a:lnSpc>
                              <a:spcPct val="14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5×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</a:t>
                          </a:r>
                        </a:p>
                        <a:p>
                          <a:pPr algn="ctr">
                            <a:lnSpc>
                              <a:spcPct val="14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6×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 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Surds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pPr algn="l"/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Zoe says:</a:t>
                          </a:r>
                          <a:b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3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GB" sz="2400" i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‘The mean of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12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2400" i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27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2400" i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</a:t>
                          </a:r>
                          <a:br>
                            <a:rPr lang="en-GB" sz="2400" i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2400" i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and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48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2400" i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29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2400" i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.’</a:t>
                          </a:r>
                          <a:endParaRPr lang="en-GB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5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Explain and correct the mistake that Zoe has made.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Bounds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upper and lower bounds for the median of the following numbers: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3.5</m:t>
                              </m:r>
                            </m:oMath>
                          </a14:m>
                          <a:r>
                            <a:rPr lang="en-GB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(rounded</a:t>
                          </a:r>
                          <a:r>
                            <a:rPr lang="en-GB" sz="20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</a:t>
                          </a:r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one decimal place)</a:t>
                          </a:r>
                          <a:r>
                            <a:rPr lang="en-GB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27</m:t>
                              </m:r>
                            </m:oMath>
                          </a14:m>
                          <a:r>
                            <a:rPr lang="en-GB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(to two significant figures)</a:t>
                          </a:r>
                          <a:r>
                            <a:rPr lang="en-GB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30</m:t>
                              </m:r>
                            </m:oMath>
                          </a14:m>
                          <a:r>
                            <a:rPr lang="en-GB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(to the nearest ten).</a:t>
                          </a:r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Equations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pPr algn="l"/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upper bound for the median angle in a quadrilateral. </a:t>
                          </a:r>
                        </a:p>
                        <a:p>
                          <a:pPr algn="l"/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l"/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Is it possible to actually draw a quadrilateral with that median angle? 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6296247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741" r="-200938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625" t="-741" r="-100937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25" t="-741" r="-937" b="-10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00741" r="-200938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625" t="-100741" r="-100937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Equations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pPr algn="l"/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upper bound for the median angle in a quadrilateral. </a:t>
                          </a:r>
                        </a:p>
                        <a:p>
                          <a:pPr algn="l"/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l"/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Is it possible to actually draw a quadrilateral with that median angle? 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9AE1515-75B5-F0BA-4CE3-609EBA8D7669}"/>
              </a:ext>
            </a:extLst>
          </p:cNvPr>
          <p:cNvSpPr/>
          <p:nvPr/>
        </p:nvSpPr>
        <p:spPr>
          <a:xfrm>
            <a:off x="3563420" y="3069405"/>
            <a:ext cx="5065160" cy="7191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Corbel" panose="020B05030202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Averages with…</a:t>
            </a:r>
          </a:p>
        </p:txBody>
      </p:sp>
    </p:spTree>
    <p:extLst>
      <p:ext uri="{BB962C8B-B14F-4D97-AF65-F5344CB8AC3E}">
        <p14:creationId xmlns:p14="http://schemas.microsoft.com/office/powerpoint/2010/main" val="2231730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latin typeface="Corbel" panose="020B0503020204020204" pitchFamily="34" charset="0"/>
                            </a:rPr>
                            <a:t>Ratio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 regular polygon has interior and exterior angles in the ratio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5 :1</m:t>
                                </m:r>
                              </m:oMath>
                            </m:oMathPara>
                          </a14:m>
                          <a:endParaRPr lang="en-GB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b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does it have?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latin typeface="Corbel" panose="020B0503020204020204" pitchFamily="34" charset="0"/>
                            </a:rPr>
                            <a:t>Percentages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 regular polygon has exterior angles that are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2.5%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of</a:t>
                          </a:r>
                          <a:r>
                            <a:rPr lang="en-GB" sz="20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the size of the sum of its interior angles.</a:t>
                          </a:r>
                        </a:p>
                        <a:p>
                          <a:endParaRPr lang="en-GB" sz="2000" baseline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20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does it have?</a:t>
                          </a:r>
                          <a:endParaRPr lang="en-GB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latin typeface="Corbel" panose="020B0503020204020204" pitchFamily="34" charset="0"/>
                            </a:rPr>
                            <a:t>Bounds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 regular polygon has interior angles that round to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150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significant figures.</a:t>
                          </a:r>
                        </a:p>
                        <a:p>
                          <a:endParaRPr lang="en-GB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could it have?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latin typeface="Corbel" panose="020B0503020204020204" pitchFamily="34" charset="0"/>
                            </a:rPr>
                            <a:t>Simultaneous Equations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 regular polygon’s interior angles are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120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bigger than its exterior angles.</a:t>
                          </a:r>
                        </a:p>
                        <a:p>
                          <a:endParaRPr lang="en-GB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does it have?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latin typeface="Corbel" panose="020B0503020204020204" pitchFamily="34" charset="0"/>
                            </a:rPr>
                            <a:t>Averages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 polygon has one right angle. The mean of its other angles is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150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endParaRPr lang="en-GB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does it have?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latin typeface="Corbel" panose="020B0503020204020204" pitchFamily="34" charset="0"/>
                            </a:rPr>
                            <a:t> Sequences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 polygon has angles that form an arithmetic sequence.</a:t>
                          </a:r>
                        </a:p>
                        <a:p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Its smallest angle is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135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and its largest angle is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177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endParaRPr lang="en-GB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does it have?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111" r="-200938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625" t="-1111" r="-100937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25" t="-1111" r="-937" b="-10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01111" r="-200938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625" t="-101111" r="-100937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25" t="-101111" r="-937" b="-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3F5BED9-9A0D-3BAE-D5E9-8FE3AEA88711}"/>
              </a:ext>
            </a:extLst>
          </p:cNvPr>
          <p:cNvSpPr/>
          <p:nvPr/>
        </p:nvSpPr>
        <p:spPr>
          <a:xfrm>
            <a:off x="3563420" y="3069405"/>
            <a:ext cx="5065160" cy="7191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Corbel" panose="020B05030202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Answers!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5E498F-4CEE-6518-A40E-56DDD264C784}"/>
              </a:ext>
            </a:extLst>
          </p:cNvPr>
          <p:cNvSpPr txBox="1"/>
          <p:nvPr/>
        </p:nvSpPr>
        <p:spPr>
          <a:xfrm>
            <a:off x="965916" y="2446986"/>
            <a:ext cx="1861407" cy="707886"/>
          </a:xfrm>
          <a:prstGeom prst="rect">
            <a:avLst/>
          </a:prstGeom>
          <a:solidFill>
            <a:srgbClr val="FBCFD0"/>
          </a:solidFill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12 sides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AC7CE9-A237-51B1-5A46-8F6196A1392F}"/>
              </a:ext>
            </a:extLst>
          </p:cNvPr>
          <p:cNvSpPr txBox="1"/>
          <p:nvPr/>
        </p:nvSpPr>
        <p:spPr>
          <a:xfrm>
            <a:off x="5165295" y="2245616"/>
            <a:ext cx="1861407" cy="707886"/>
          </a:xfrm>
          <a:prstGeom prst="rect">
            <a:avLst/>
          </a:prstGeom>
          <a:solidFill>
            <a:srgbClr val="FBCFD0"/>
          </a:solidFill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10 sides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69823D-C213-5A40-9AF1-22594B404D79}"/>
              </a:ext>
            </a:extLst>
          </p:cNvPr>
          <p:cNvSpPr txBox="1"/>
          <p:nvPr/>
        </p:nvSpPr>
        <p:spPr>
          <a:xfrm>
            <a:off x="8339982" y="2297124"/>
            <a:ext cx="3716082" cy="584775"/>
          </a:xfrm>
          <a:prstGeom prst="rect">
            <a:avLst/>
          </a:prstGeom>
          <a:solidFill>
            <a:srgbClr val="FBCFD0"/>
          </a:solidFill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</a:rPr>
              <a:t>11, 12, 13 or 14 sides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D50F46-30EC-33F4-8629-ADEA6498C5B0}"/>
              </a:ext>
            </a:extLst>
          </p:cNvPr>
          <p:cNvSpPr txBox="1"/>
          <p:nvPr/>
        </p:nvSpPr>
        <p:spPr>
          <a:xfrm>
            <a:off x="965915" y="5819104"/>
            <a:ext cx="1861407" cy="707886"/>
          </a:xfrm>
          <a:prstGeom prst="rect">
            <a:avLst/>
          </a:prstGeom>
          <a:solidFill>
            <a:srgbClr val="FBCFD0"/>
          </a:solidFill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12 sides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27E98A-4EC3-3B36-8AFF-801EB4650C94}"/>
              </a:ext>
            </a:extLst>
          </p:cNvPr>
          <p:cNvSpPr txBox="1"/>
          <p:nvPr/>
        </p:nvSpPr>
        <p:spPr>
          <a:xfrm>
            <a:off x="5165296" y="5862755"/>
            <a:ext cx="1861407" cy="707886"/>
          </a:xfrm>
          <a:prstGeom prst="rect">
            <a:avLst/>
          </a:prstGeom>
          <a:solidFill>
            <a:srgbClr val="FBCFD0"/>
          </a:solidFill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10 sides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2CB73-4935-05CB-D160-C79BECB89B70}"/>
              </a:ext>
            </a:extLst>
          </p:cNvPr>
          <p:cNvSpPr txBox="1"/>
          <p:nvPr/>
        </p:nvSpPr>
        <p:spPr>
          <a:xfrm>
            <a:off x="9267319" y="6016412"/>
            <a:ext cx="1861407" cy="707886"/>
          </a:xfrm>
          <a:prstGeom prst="rect">
            <a:avLst/>
          </a:prstGeom>
          <a:solidFill>
            <a:srgbClr val="FBCFD0"/>
          </a:solidFill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15 sides</a:t>
            </a:r>
          </a:p>
        </p:txBody>
      </p:sp>
    </p:spTree>
    <p:extLst>
      <p:ext uri="{BB962C8B-B14F-4D97-AF65-F5344CB8AC3E}">
        <p14:creationId xmlns:p14="http://schemas.microsoft.com/office/powerpoint/2010/main" val="36405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2492596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857071928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  <a:p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  <a:p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=20°</m:t>
                              </m:r>
                            </m:oMath>
                          </a14:m>
                          <a:r>
                            <a:rPr lang="en-GB" sz="1600" dirty="0">
                              <a:latin typeface="Corbel" panose="020B0503020204020204" pitchFamily="34" charset="0"/>
                            </a:rPr>
                            <a:t> </a:t>
                          </a:r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  <a:p>
                          <a:pPr algn="ctr"/>
                          <a:r>
                            <a:rPr lang="en-GB" sz="2000" dirty="0">
                              <a:latin typeface="Corbel" panose="020B0503020204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GB" sz="20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000" dirty="0">
                              <a:latin typeface="Corbel" panose="020B0503020204020204" pitchFamily="34" charset="0"/>
                            </a:rPr>
                            <a:t> answers)</a:t>
                          </a:r>
                        </a:p>
                        <a:p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  <a:p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=90°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  <a:p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=20°</m:t>
                              </m:r>
                            </m:oMath>
                          </a14:m>
                          <a:r>
                            <a:rPr lang="en-GB" sz="1600" dirty="0">
                              <a:latin typeface="Corbel" panose="020B0503020204020204" pitchFamily="34" charset="0"/>
                            </a:rPr>
                            <a:t> </a:t>
                          </a:r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  <a:p>
                          <a:pPr algn="ctr"/>
                          <a:r>
                            <a:rPr lang="en-GB" sz="2000" dirty="0">
                              <a:latin typeface="Corbel" panose="020B0503020204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GB" sz="20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000" dirty="0">
                              <a:latin typeface="Corbel" panose="020B0503020204020204" pitchFamily="34" charset="0"/>
                            </a:rPr>
                            <a:t> answers)</a:t>
                          </a:r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2492596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857071928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3" t="-1481" r="-301250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833" t="-1481" r="-201250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833" t="-1481" r="-101250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833" t="-1481" r="-1250" b="-10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3" t="-101481" r="-301250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833" t="-101481" r="-201250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833" t="-101481" r="-101250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833" t="-101481" r="-1250" b="-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09AE1515-75B5-F0BA-4CE3-609EBA8D7669}"/>
                  </a:ext>
                </a:extLst>
              </p:cNvPr>
              <p:cNvSpPr/>
              <p:nvPr/>
            </p:nvSpPr>
            <p:spPr>
              <a:xfrm>
                <a:off x="3563420" y="3069405"/>
                <a:ext cx="5065160" cy="71919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lvl="0" algn="ctr"/>
                <a:r>
                  <a:rPr lang="en-GB" sz="3200" dirty="0">
                    <a:solidFill>
                      <a:prstClr val="black"/>
                    </a:solidFill>
                    <a:latin typeface="Corbel" panose="020B05030202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Circle Theorems with…</a:t>
                </a:r>
                <a:br>
                  <a:rPr lang="en-GB" sz="3200" dirty="0">
                    <a:solidFill>
                      <a:prstClr val="black"/>
                    </a:solidFill>
                    <a:latin typeface="Corbel" panose="020B05030202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</a:br>
                <a14:m>
                  <m:oMath xmlns:m="http://schemas.openxmlformats.org/officeDocument/2006/math">
                    <m:r>
                      <a:rPr lang="en-GB" sz="1200" i="1">
                        <a:solidFill>
                          <a:prstClr val="white">
                            <a:lumMod val="50000"/>
                          </a:prst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200" dirty="0">
                    <a:solidFill>
                      <a:prstClr val="white">
                        <a:lumMod val="50000"/>
                      </a:prstClr>
                    </a:solidFill>
                    <a:latin typeface="Corbel" panose="020B0503020204020204" pitchFamily="34" charset="0"/>
                  </a:rPr>
                  <a:t> is the centre of the circle, all other points are on the circumference.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09AE1515-75B5-F0BA-4CE3-609EBA8D76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420" y="3069405"/>
                <a:ext cx="5065160" cy="719191"/>
              </a:xfrm>
              <a:prstGeom prst="roundRect">
                <a:avLst>
                  <a:gd name="adj" fmla="val 50000"/>
                </a:avLst>
              </a:prstGeom>
              <a:blipFill>
                <a:blip r:embed="rId3"/>
                <a:stretch>
                  <a:fillRect t="-11667" b="-666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A7D079CD-F936-0628-F029-731CA81CDE9F}"/>
              </a:ext>
            </a:extLst>
          </p:cNvPr>
          <p:cNvGrpSpPr/>
          <p:nvPr/>
        </p:nvGrpSpPr>
        <p:grpSpPr>
          <a:xfrm>
            <a:off x="597697" y="1043483"/>
            <a:ext cx="1872000" cy="1872000"/>
            <a:chOff x="4281055" y="1558637"/>
            <a:chExt cx="1872000" cy="18720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081EB8E-B56A-C524-A69D-525A61586CAD}"/>
                </a:ext>
              </a:extLst>
            </p:cNvPr>
            <p:cNvSpPr/>
            <p:nvPr/>
          </p:nvSpPr>
          <p:spPr>
            <a:xfrm>
              <a:off x="4281055" y="1558637"/>
              <a:ext cx="1872000" cy="187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F27DF9B-76B8-7D71-51A7-8BE781C609D6}"/>
                </a:ext>
              </a:extLst>
            </p:cNvPr>
            <p:cNvSpPr/>
            <p:nvPr/>
          </p:nvSpPr>
          <p:spPr>
            <a:xfrm>
              <a:off x="5186575" y="246333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B8DDC19-95A1-215B-3040-D25EBF08F4C7}"/>
              </a:ext>
            </a:extLst>
          </p:cNvPr>
          <p:cNvGrpSpPr/>
          <p:nvPr/>
        </p:nvGrpSpPr>
        <p:grpSpPr>
          <a:xfrm>
            <a:off x="3675545" y="1043483"/>
            <a:ext cx="1872000" cy="1872000"/>
            <a:chOff x="4281055" y="1558637"/>
            <a:chExt cx="1872000" cy="1872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8DCB4CB-2DDA-1CF3-F3DD-AAE5ADB2ADB4}"/>
                </a:ext>
              </a:extLst>
            </p:cNvPr>
            <p:cNvSpPr/>
            <p:nvPr/>
          </p:nvSpPr>
          <p:spPr>
            <a:xfrm>
              <a:off x="4281055" y="1558637"/>
              <a:ext cx="1872000" cy="187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AD745DB-712E-F562-153A-25B5C6E171FB}"/>
                </a:ext>
              </a:extLst>
            </p:cNvPr>
            <p:cNvSpPr/>
            <p:nvPr/>
          </p:nvSpPr>
          <p:spPr>
            <a:xfrm>
              <a:off x="5186575" y="246333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EA8258-29D8-36EF-53EA-D541BE49E784}"/>
              </a:ext>
            </a:extLst>
          </p:cNvPr>
          <p:cNvGrpSpPr/>
          <p:nvPr/>
        </p:nvGrpSpPr>
        <p:grpSpPr>
          <a:xfrm>
            <a:off x="6753393" y="1043483"/>
            <a:ext cx="1872000" cy="1872000"/>
            <a:chOff x="4281055" y="1558637"/>
            <a:chExt cx="1872000" cy="1872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762DD2-DCFB-3990-2BC1-E9B05D06E583}"/>
                </a:ext>
              </a:extLst>
            </p:cNvPr>
            <p:cNvSpPr/>
            <p:nvPr/>
          </p:nvSpPr>
          <p:spPr>
            <a:xfrm>
              <a:off x="4281055" y="1558637"/>
              <a:ext cx="1872000" cy="187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66C4D71-2EA7-D72B-9C43-5A0AC1B1B6B2}"/>
                </a:ext>
              </a:extLst>
            </p:cNvPr>
            <p:cNvSpPr/>
            <p:nvPr/>
          </p:nvSpPr>
          <p:spPr>
            <a:xfrm>
              <a:off x="5186575" y="246333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730893-B3A1-9EF8-96B2-3116D6DC30CD}"/>
              </a:ext>
            </a:extLst>
          </p:cNvPr>
          <p:cNvGrpSpPr/>
          <p:nvPr/>
        </p:nvGrpSpPr>
        <p:grpSpPr>
          <a:xfrm>
            <a:off x="9831240" y="1348282"/>
            <a:ext cx="1872000" cy="1872000"/>
            <a:chOff x="4281055" y="1558637"/>
            <a:chExt cx="1872000" cy="1872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54254A4-A4EE-49DD-9B9B-B9ACC741D54A}"/>
                </a:ext>
              </a:extLst>
            </p:cNvPr>
            <p:cNvSpPr/>
            <p:nvPr/>
          </p:nvSpPr>
          <p:spPr>
            <a:xfrm>
              <a:off x="4281055" y="1558637"/>
              <a:ext cx="1872000" cy="187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C498ED-1CF8-F6F4-0103-55C81C65000B}"/>
                </a:ext>
              </a:extLst>
            </p:cNvPr>
            <p:cNvSpPr/>
            <p:nvPr/>
          </p:nvSpPr>
          <p:spPr>
            <a:xfrm>
              <a:off x="5186575" y="246333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D84259-0ED8-43DA-0FE3-EAE3C010CA68}"/>
              </a:ext>
            </a:extLst>
          </p:cNvPr>
          <p:cNvGrpSpPr/>
          <p:nvPr/>
        </p:nvGrpSpPr>
        <p:grpSpPr>
          <a:xfrm>
            <a:off x="548861" y="4784795"/>
            <a:ext cx="1872000" cy="1872000"/>
            <a:chOff x="4281055" y="1558637"/>
            <a:chExt cx="1872000" cy="1872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CB48EE0-021D-D420-941D-8792CAA0FBDA}"/>
                </a:ext>
              </a:extLst>
            </p:cNvPr>
            <p:cNvSpPr/>
            <p:nvPr/>
          </p:nvSpPr>
          <p:spPr>
            <a:xfrm>
              <a:off x="4281055" y="1558637"/>
              <a:ext cx="1872000" cy="187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B983F91-C145-1256-7902-981F8F9C2EA3}"/>
                </a:ext>
              </a:extLst>
            </p:cNvPr>
            <p:cNvSpPr/>
            <p:nvPr/>
          </p:nvSpPr>
          <p:spPr>
            <a:xfrm>
              <a:off x="5186575" y="246333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8E9AB4A-8614-890C-FCFA-01D41FC05AAB}"/>
              </a:ext>
            </a:extLst>
          </p:cNvPr>
          <p:cNvGrpSpPr/>
          <p:nvPr/>
        </p:nvGrpSpPr>
        <p:grpSpPr>
          <a:xfrm>
            <a:off x="3626709" y="4784795"/>
            <a:ext cx="1872000" cy="1872000"/>
            <a:chOff x="4281055" y="1558637"/>
            <a:chExt cx="1872000" cy="1872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6DCAE30-669A-B06E-CFF0-793A19EE35F1}"/>
                </a:ext>
              </a:extLst>
            </p:cNvPr>
            <p:cNvSpPr/>
            <p:nvPr/>
          </p:nvSpPr>
          <p:spPr>
            <a:xfrm>
              <a:off x="4281055" y="1558637"/>
              <a:ext cx="1872000" cy="187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7495A6-7355-028B-6D05-6EC1629AE415}"/>
                </a:ext>
              </a:extLst>
            </p:cNvPr>
            <p:cNvSpPr/>
            <p:nvPr/>
          </p:nvSpPr>
          <p:spPr>
            <a:xfrm>
              <a:off x="5186575" y="246333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D01F4F3-4256-90AB-ADD7-796B3822B2B5}"/>
              </a:ext>
            </a:extLst>
          </p:cNvPr>
          <p:cNvGrpSpPr/>
          <p:nvPr/>
        </p:nvGrpSpPr>
        <p:grpSpPr>
          <a:xfrm>
            <a:off x="6704557" y="4784795"/>
            <a:ext cx="1872000" cy="1872000"/>
            <a:chOff x="4281055" y="1558637"/>
            <a:chExt cx="1872000" cy="1872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86995DB-E36F-A10C-A7F8-685A16C7E295}"/>
                </a:ext>
              </a:extLst>
            </p:cNvPr>
            <p:cNvSpPr/>
            <p:nvPr/>
          </p:nvSpPr>
          <p:spPr>
            <a:xfrm>
              <a:off x="4281055" y="1558637"/>
              <a:ext cx="1872000" cy="187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87BCB1F-E3C1-94A9-1A77-52D097631F6F}"/>
                </a:ext>
              </a:extLst>
            </p:cNvPr>
            <p:cNvSpPr/>
            <p:nvPr/>
          </p:nvSpPr>
          <p:spPr>
            <a:xfrm>
              <a:off x="5186575" y="246333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273A9E8-EE55-20B1-339B-FA320F9C1FD0}"/>
              </a:ext>
            </a:extLst>
          </p:cNvPr>
          <p:cNvGrpSpPr/>
          <p:nvPr/>
        </p:nvGrpSpPr>
        <p:grpSpPr>
          <a:xfrm>
            <a:off x="9782404" y="4784795"/>
            <a:ext cx="1872000" cy="1872000"/>
            <a:chOff x="4281055" y="1558637"/>
            <a:chExt cx="1872000" cy="18720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341E5DB-7478-5A13-0816-515FCA898CEC}"/>
                </a:ext>
              </a:extLst>
            </p:cNvPr>
            <p:cNvSpPr/>
            <p:nvPr/>
          </p:nvSpPr>
          <p:spPr>
            <a:xfrm>
              <a:off x="4281055" y="1558637"/>
              <a:ext cx="1872000" cy="187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D7BBD7C-1C5C-A712-32CC-4123F6B1B595}"/>
                </a:ext>
              </a:extLst>
            </p:cNvPr>
            <p:cNvSpPr/>
            <p:nvPr/>
          </p:nvSpPr>
          <p:spPr>
            <a:xfrm>
              <a:off x="5186575" y="246333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62384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857071928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  <a:p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  <a:p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=20°</m:t>
                              </m:r>
                            </m:oMath>
                          </a14:m>
                          <a:r>
                            <a:rPr lang="en-GB" sz="1600" dirty="0">
                              <a:latin typeface="Corbel" panose="020B0503020204020204" pitchFamily="34" charset="0"/>
                            </a:rPr>
                            <a:t> </a:t>
                          </a:r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  <a:p>
                          <a:pPr algn="ctr"/>
                          <a:r>
                            <a:rPr lang="en-GB" sz="2000" dirty="0">
                              <a:latin typeface="Corbel" panose="020B0503020204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GB" sz="20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000" dirty="0">
                              <a:latin typeface="Corbel" panose="020B0503020204020204" pitchFamily="34" charset="0"/>
                            </a:rPr>
                            <a:t> answers)</a:t>
                          </a:r>
                        </a:p>
                        <a:p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  <a:p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=90°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  <a:p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=20°</m:t>
                              </m:r>
                            </m:oMath>
                          </a14:m>
                          <a:r>
                            <a:rPr lang="en-GB" sz="1600" dirty="0">
                              <a:latin typeface="Corbel" panose="020B0503020204020204" pitchFamily="34" charset="0"/>
                            </a:rPr>
                            <a:t> </a:t>
                          </a:r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  <a:p>
                          <a:pPr algn="ctr"/>
                          <a:r>
                            <a:rPr lang="en-GB" sz="2000" dirty="0">
                              <a:latin typeface="Corbel" panose="020B0503020204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GB" sz="20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000" dirty="0">
                              <a:latin typeface="Corbel" panose="020B0503020204020204" pitchFamily="34" charset="0"/>
                            </a:rPr>
                            <a:t> answers)</a:t>
                          </a:r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857071928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3" t="-1481" r="-301250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833" t="-1481" r="-201250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833" t="-1481" r="-101250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833" t="-1481" r="-1250" b="-10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3" t="-101481" r="-301250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833" t="-101481" r="-201250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833" t="-101481" r="-101250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833" t="-101481" r="-1250" b="-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A7D079CD-F936-0628-F029-731CA81CDE9F}"/>
              </a:ext>
            </a:extLst>
          </p:cNvPr>
          <p:cNvGrpSpPr/>
          <p:nvPr/>
        </p:nvGrpSpPr>
        <p:grpSpPr>
          <a:xfrm>
            <a:off x="597697" y="1043483"/>
            <a:ext cx="1872000" cy="1872000"/>
            <a:chOff x="4281055" y="1558637"/>
            <a:chExt cx="1872000" cy="18720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081EB8E-B56A-C524-A69D-525A61586CAD}"/>
                </a:ext>
              </a:extLst>
            </p:cNvPr>
            <p:cNvSpPr/>
            <p:nvPr/>
          </p:nvSpPr>
          <p:spPr>
            <a:xfrm>
              <a:off x="4281055" y="1558637"/>
              <a:ext cx="1872000" cy="187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F27DF9B-76B8-7D71-51A7-8BE781C609D6}"/>
                </a:ext>
              </a:extLst>
            </p:cNvPr>
            <p:cNvSpPr/>
            <p:nvPr/>
          </p:nvSpPr>
          <p:spPr>
            <a:xfrm>
              <a:off x="5186575" y="246333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B8DDC19-95A1-215B-3040-D25EBF08F4C7}"/>
              </a:ext>
            </a:extLst>
          </p:cNvPr>
          <p:cNvGrpSpPr/>
          <p:nvPr/>
        </p:nvGrpSpPr>
        <p:grpSpPr>
          <a:xfrm>
            <a:off x="3675545" y="1043483"/>
            <a:ext cx="1872000" cy="1872000"/>
            <a:chOff x="4281055" y="1558637"/>
            <a:chExt cx="1872000" cy="1872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8DCB4CB-2DDA-1CF3-F3DD-AAE5ADB2ADB4}"/>
                </a:ext>
              </a:extLst>
            </p:cNvPr>
            <p:cNvSpPr/>
            <p:nvPr/>
          </p:nvSpPr>
          <p:spPr>
            <a:xfrm>
              <a:off x="4281055" y="1558637"/>
              <a:ext cx="1872000" cy="187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AD745DB-712E-F562-153A-25B5C6E171FB}"/>
                </a:ext>
              </a:extLst>
            </p:cNvPr>
            <p:cNvSpPr/>
            <p:nvPr/>
          </p:nvSpPr>
          <p:spPr>
            <a:xfrm>
              <a:off x="5186575" y="246333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EA8258-29D8-36EF-53EA-D541BE49E784}"/>
              </a:ext>
            </a:extLst>
          </p:cNvPr>
          <p:cNvGrpSpPr/>
          <p:nvPr/>
        </p:nvGrpSpPr>
        <p:grpSpPr>
          <a:xfrm>
            <a:off x="6753393" y="1043483"/>
            <a:ext cx="1872000" cy="1872000"/>
            <a:chOff x="4281055" y="1558637"/>
            <a:chExt cx="1872000" cy="1872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762DD2-DCFB-3990-2BC1-E9B05D06E583}"/>
                </a:ext>
              </a:extLst>
            </p:cNvPr>
            <p:cNvSpPr/>
            <p:nvPr/>
          </p:nvSpPr>
          <p:spPr>
            <a:xfrm>
              <a:off x="4281055" y="1558637"/>
              <a:ext cx="1872000" cy="187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66C4D71-2EA7-D72B-9C43-5A0AC1B1B6B2}"/>
                </a:ext>
              </a:extLst>
            </p:cNvPr>
            <p:cNvSpPr/>
            <p:nvPr/>
          </p:nvSpPr>
          <p:spPr>
            <a:xfrm>
              <a:off x="5186575" y="246333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730893-B3A1-9EF8-96B2-3116D6DC30CD}"/>
              </a:ext>
            </a:extLst>
          </p:cNvPr>
          <p:cNvGrpSpPr/>
          <p:nvPr/>
        </p:nvGrpSpPr>
        <p:grpSpPr>
          <a:xfrm>
            <a:off x="9831240" y="1348282"/>
            <a:ext cx="1872000" cy="1872000"/>
            <a:chOff x="4281055" y="1558637"/>
            <a:chExt cx="1872000" cy="1872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54254A4-A4EE-49DD-9B9B-B9ACC741D54A}"/>
                </a:ext>
              </a:extLst>
            </p:cNvPr>
            <p:cNvSpPr/>
            <p:nvPr/>
          </p:nvSpPr>
          <p:spPr>
            <a:xfrm>
              <a:off x="4281055" y="1558637"/>
              <a:ext cx="1872000" cy="187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C498ED-1CF8-F6F4-0103-55C81C65000B}"/>
                </a:ext>
              </a:extLst>
            </p:cNvPr>
            <p:cNvSpPr/>
            <p:nvPr/>
          </p:nvSpPr>
          <p:spPr>
            <a:xfrm>
              <a:off x="5186575" y="246333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D84259-0ED8-43DA-0FE3-EAE3C010CA68}"/>
              </a:ext>
            </a:extLst>
          </p:cNvPr>
          <p:cNvGrpSpPr/>
          <p:nvPr/>
        </p:nvGrpSpPr>
        <p:grpSpPr>
          <a:xfrm>
            <a:off x="548861" y="4784795"/>
            <a:ext cx="1872000" cy="1872000"/>
            <a:chOff x="4281055" y="1558637"/>
            <a:chExt cx="1872000" cy="1872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CB48EE0-021D-D420-941D-8792CAA0FBDA}"/>
                </a:ext>
              </a:extLst>
            </p:cNvPr>
            <p:cNvSpPr/>
            <p:nvPr/>
          </p:nvSpPr>
          <p:spPr>
            <a:xfrm>
              <a:off x="4281055" y="1558637"/>
              <a:ext cx="1872000" cy="187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B983F91-C145-1256-7902-981F8F9C2EA3}"/>
                </a:ext>
              </a:extLst>
            </p:cNvPr>
            <p:cNvSpPr/>
            <p:nvPr/>
          </p:nvSpPr>
          <p:spPr>
            <a:xfrm>
              <a:off x="5186575" y="246333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8E9AB4A-8614-890C-FCFA-01D41FC05AAB}"/>
              </a:ext>
            </a:extLst>
          </p:cNvPr>
          <p:cNvGrpSpPr/>
          <p:nvPr/>
        </p:nvGrpSpPr>
        <p:grpSpPr>
          <a:xfrm>
            <a:off x="3626709" y="4784795"/>
            <a:ext cx="1872000" cy="1872000"/>
            <a:chOff x="4281055" y="1558637"/>
            <a:chExt cx="1872000" cy="1872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6DCAE30-669A-B06E-CFF0-793A19EE35F1}"/>
                </a:ext>
              </a:extLst>
            </p:cNvPr>
            <p:cNvSpPr/>
            <p:nvPr/>
          </p:nvSpPr>
          <p:spPr>
            <a:xfrm>
              <a:off x="4281055" y="1558637"/>
              <a:ext cx="1872000" cy="187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7495A6-7355-028B-6D05-6EC1629AE415}"/>
                </a:ext>
              </a:extLst>
            </p:cNvPr>
            <p:cNvSpPr/>
            <p:nvPr/>
          </p:nvSpPr>
          <p:spPr>
            <a:xfrm>
              <a:off x="5186575" y="246333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D01F4F3-4256-90AB-ADD7-796B3822B2B5}"/>
              </a:ext>
            </a:extLst>
          </p:cNvPr>
          <p:cNvGrpSpPr/>
          <p:nvPr/>
        </p:nvGrpSpPr>
        <p:grpSpPr>
          <a:xfrm>
            <a:off x="6704557" y="4784795"/>
            <a:ext cx="1872000" cy="1872000"/>
            <a:chOff x="4281055" y="1558637"/>
            <a:chExt cx="1872000" cy="1872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86995DB-E36F-A10C-A7F8-685A16C7E295}"/>
                </a:ext>
              </a:extLst>
            </p:cNvPr>
            <p:cNvSpPr/>
            <p:nvPr/>
          </p:nvSpPr>
          <p:spPr>
            <a:xfrm>
              <a:off x="4281055" y="1558637"/>
              <a:ext cx="1872000" cy="187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87BCB1F-E3C1-94A9-1A77-52D097631F6F}"/>
                </a:ext>
              </a:extLst>
            </p:cNvPr>
            <p:cNvSpPr/>
            <p:nvPr/>
          </p:nvSpPr>
          <p:spPr>
            <a:xfrm>
              <a:off x="5186575" y="246333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273A9E8-EE55-20B1-339B-FA320F9C1FD0}"/>
              </a:ext>
            </a:extLst>
          </p:cNvPr>
          <p:cNvGrpSpPr/>
          <p:nvPr/>
        </p:nvGrpSpPr>
        <p:grpSpPr>
          <a:xfrm>
            <a:off x="9782404" y="4784795"/>
            <a:ext cx="1872000" cy="1872000"/>
            <a:chOff x="4281055" y="1558637"/>
            <a:chExt cx="1872000" cy="18720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341E5DB-7478-5A13-0816-515FCA898CEC}"/>
                </a:ext>
              </a:extLst>
            </p:cNvPr>
            <p:cNvSpPr/>
            <p:nvPr/>
          </p:nvSpPr>
          <p:spPr>
            <a:xfrm>
              <a:off x="4281055" y="1558637"/>
              <a:ext cx="1872000" cy="187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D7BBD7C-1C5C-A712-32CC-4123F6B1B595}"/>
                </a:ext>
              </a:extLst>
            </p:cNvPr>
            <p:cNvSpPr/>
            <p:nvPr/>
          </p:nvSpPr>
          <p:spPr>
            <a:xfrm>
              <a:off x="5186575" y="246333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EEB9DBF-1B92-071C-97F9-C6CC36B5B62E}"/>
              </a:ext>
            </a:extLst>
          </p:cNvPr>
          <p:cNvSpPr/>
          <p:nvPr/>
        </p:nvSpPr>
        <p:spPr>
          <a:xfrm>
            <a:off x="3563420" y="3069405"/>
            <a:ext cx="5065160" cy="7191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Corbel" panose="020B05030202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Answers!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1E87A56-6A24-6370-07A5-39EEE6CF036A}"/>
                  </a:ext>
                </a:extLst>
              </p:cNvPr>
              <p:cNvSpPr txBox="1"/>
              <p:nvPr/>
            </p:nvSpPr>
            <p:spPr>
              <a:xfrm>
                <a:off x="508217" y="1562639"/>
                <a:ext cx="2050961" cy="1200329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7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40</m:t>
                    </m:r>
                    <m:r>
                      <a:rPr lang="en-GB" sz="7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72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1E87A56-6A24-6370-07A5-39EEE6CF0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17" y="1562639"/>
                <a:ext cx="2050961" cy="1200329"/>
              </a:xfrm>
              <a:prstGeom prst="rect">
                <a:avLst/>
              </a:prstGeom>
              <a:blipFill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B4A879C-8FE1-696D-414F-E4C55A32106B}"/>
                  </a:ext>
                </a:extLst>
              </p:cNvPr>
              <p:cNvSpPr txBox="1"/>
              <p:nvPr/>
            </p:nvSpPr>
            <p:spPr>
              <a:xfrm>
                <a:off x="3626108" y="1562638"/>
                <a:ext cx="2050961" cy="1200329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7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80</m:t>
                    </m:r>
                    <m:r>
                      <a:rPr lang="en-GB" sz="7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72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B4A879C-8FE1-696D-414F-E4C55A321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108" y="1562638"/>
                <a:ext cx="2050961" cy="1200329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68D2458-7889-32A2-BFC8-7D6C664FCBB8}"/>
                  </a:ext>
                </a:extLst>
              </p:cNvPr>
              <p:cNvSpPr txBox="1"/>
              <p:nvPr/>
            </p:nvSpPr>
            <p:spPr>
              <a:xfrm>
                <a:off x="6663912" y="1562637"/>
                <a:ext cx="2050961" cy="1200329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7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70</m:t>
                    </m:r>
                    <m:r>
                      <a:rPr lang="en-GB" sz="7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72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68D2458-7889-32A2-BFC8-7D6C664FC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912" y="1562637"/>
                <a:ext cx="2050961" cy="1200329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8869592-D584-BE58-E364-FFD82B6F5121}"/>
                  </a:ext>
                </a:extLst>
              </p:cNvPr>
              <p:cNvSpPr txBox="1"/>
              <p:nvPr/>
            </p:nvSpPr>
            <p:spPr>
              <a:xfrm>
                <a:off x="9692923" y="1375820"/>
                <a:ext cx="2050961" cy="1754326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5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5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5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5400" dirty="0">
                    <a:solidFill>
                      <a:srgbClr val="C0000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160</m:t>
                    </m:r>
                    <m:r>
                      <a:rPr lang="en-GB" sz="5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54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8869592-D584-BE58-E364-FFD82B6F5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2923" y="1375820"/>
                <a:ext cx="2050961" cy="1754326"/>
              </a:xfrm>
              <a:prstGeom prst="rect">
                <a:avLst/>
              </a:prstGeom>
              <a:blipFill>
                <a:blip r:embed="rId6"/>
                <a:stretch>
                  <a:fillRect l="-4321" t="-9353" r="-209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A5E5A54-F259-93DD-1CC4-8210EB4A7E2A}"/>
                  </a:ext>
                </a:extLst>
              </p:cNvPr>
              <p:cNvSpPr txBox="1"/>
              <p:nvPr/>
            </p:nvSpPr>
            <p:spPr>
              <a:xfrm>
                <a:off x="492291" y="5057743"/>
                <a:ext cx="2050961" cy="1200329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7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140</m:t>
                    </m:r>
                    <m:r>
                      <a:rPr lang="en-GB" sz="7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72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A5E5A54-F259-93DD-1CC4-8210EB4A7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91" y="5057743"/>
                <a:ext cx="2050961" cy="1200329"/>
              </a:xfrm>
              <a:prstGeom prst="rect">
                <a:avLst/>
              </a:prstGeom>
              <a:blipFill>
                <a:blip r:embed="rId7"/>
                <a:stretch>
                  <a:fillRect l="-10429" r="-10429" b="-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3D941F6-1465-6E26-F9B7-61639EDFDEC6}"/>
                  </a:ext>
                </a:extLst>
              </p:cNvPr>
              <p:cNvSpPr txBox="1"/>
              <p:nvPr/>
            </p:nvSpPr>
            <p:spPr>
              <a:xfrm>
                <a:off x="6647986" y="5057741"/>
                <a:ext cx="2050961" cy="1200329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7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90</m:t>
                    </m:r>
                    <m:r>
                      <a:rPr lang="en-GB" sz="7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72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3D941F6-1465-6E26-F9B7-61639EDFD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986" y="5057741"/>
                <a:ext cx="2050961" cy="1200329"/>
              </a:xfrm>
              <a:prstGeom prst="rect">
                <a:avLst/>
              </a:prstGeom>
              <a:blipFill>
                <a:blip r:embed="rId8"/>
                <a:stretch>
                  <a:fillRect b="-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28DEC2C-64F8-70BD-700B-867FADBD73BB}"/>
                  </a:ext>
                </a:extLst>
              </p:cNvPr>
              <p:cNvSpPr txBox="1"/>
              <p:nvPr/>
            </p:nvSpPr>
            <p:spPr>
              <a:xfrm>
                <a:off x="9676997" y="4870924"/>
                <a:ext cx="2050961" cy="1754326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5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GB" sz="5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5400" dirty="0">
                    <a:solidFill>
                      <a:srgbClr val="C0000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170</m:t>
                    </m:r>
                    <m:r>
                      <a:rPr lang="en-GB" sz="5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54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28DEC2C-64F8-70BD-700B-867FADBD7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6997" y="4870924"/>
                <a:ext cx="2050961" cy="1754326"/>
              </a:xfrm>
              <a:prstGeom prst="rect">
                <a:avLst/>
              </a:prstGeom>
              <a:blipFill>
                <a:blip r:embed="rId9"/>
                <a:stretch>
                  <a:fillRect l="-4294" t="-9353" r="-208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6DADD73-F50F-8F77-27EC-ED8095989FF8}"/>
                  </a:ext>
                </a:extLst>
              </p:cNvPr>
              <p:cNvSpPr txBox="1"/>
              <p:nvPr/>
            </p:nvSpPr>
            <p:spPr>
              <a:xfrm>
                <a:off x="3537228" y="4870924"/>
                <a:ext cx="2050961" cy="1754326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5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70</m:t>
                    </m:r>
                    <m:r>
                      <a:rPr lang="en-GB" sz="5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5400" dirty="0">
                    <a:solidFill>
                      <a:srgbClr val="C0000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110</m:t>
                    </m:r>
                    <m:r>
                      <a:rPr lang="en-GB" sz="5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54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6DADD73-F50F-8F77-27EC-ED8095989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228" y="4870924"/>
                <a:ext cx="2050961" cy="1754326"/>
              </a:xfrm>
              <a:prstGeom prst="rect">
                <a:avLst/>
              </a:prstGeom>
              <a:blipFill>
                <a:blip r:embed="rId10"/>
                <a:stretch>
                  <a:fillRect l="-4294" t="-9353" r="-208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511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8983344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i="0" dirty="0">
                              <a:latin typeface="Corbel" panose="020B0503020204020204" pitchFamily="34" charset="0"/>
                            </a:rPr>
                            <a:t>Ratio</a:t>
                          </a:r>
                        </a:p>
                        <a:p>
                          <a:pPr algn="ctr"/>
                          <a:endParaRPr lang="en-GB" sz="1800" b="1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are</a:t>
                          </a:r>
                          <a:r>
                            <a:rPr lang="en-GB" sz="20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 the ratio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 :7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i="0" dirty="0">
                              <a:latin typeface="Corbel" panose="020B0503020204020204" pitchFamily="34" charset="0"/>
                            </a:rPr>
                            <a:t>Equations</a:t>
                          </a:r>
                        </a:p>
                        <a:p>
                          <a:pPr algn="ctr"/>
                          <a:endParaRPr lang="en-GB" sz="1800" b="1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greater</a:t>
                          </a:r>
                          <a:r>
                            <a:rPr lang="en-GB" sz="20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than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baseline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0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0" i="1" baseline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000" b="0" i="1" baseline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GB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i="0" dirty="0">
                              <a:latin typeface="Corbel" panose="020B0503020204020204" pitchFamily="34" charset="0"/>
                            </a:rPr>
                            <a:t>Percentages</a:t>
                          </a:r>
                        </a:p>
                        <a:p>
                          <a:pPr algn="ctr"/>
                          <a:endParaRPr lang="en-GB" sz="1800" b="1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25%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of the</a:t>
                          </a:r>
                          <a:r>
                            <a:rPr lang="en-GB" sz="20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size of</a:t>
                          </a:r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algn="ctr"/>
                          <a:endParaRPr lang="en-GB" sz="1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orbel" panose="020B0503020204020204" pitchFamily="34" charset="0"/>
                              <a:ea typeface="+mn-ea"/>
                              <a:cs typeface="+mn-cs"/>
                            </a:rPr>
                            <a:t>Averages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The mean of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24</m:t>
                              </m:r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. 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orbel" panose="020B0503020204020204" pitchFamily="34" charset="0"/>
                              <a:ea typeface="+mn-ea"/>
                              <a:cs typeface="+mn-cs"/>
                            </a:rPr>
                            <a:t>Sequences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The angles of quadrilateral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𝐴𝐵𝐷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𝐸</m:t>
                              </m:r>
                            </m:oMath>
                          </a14:m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form an arithmetic sequence.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The smallest angle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45</m:t>
                              </m:r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What is the second smallest angle?</a:t>
                          </a:r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orbel" panose="020B0503020204020204" pitchFamily="34" charset="0"/>
                              <a:ea typeface="+mn-ea"/>
                              <a:cs typeface="+mn-cs"/>
                            </a:rPr>
                            <a:t>Bounds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30</m:t>
                              </m:r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, to the nearest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10</m:t>
                              </m:r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:b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</a:br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What is the range of possible values for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8983344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741" r="-200938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625" t="-741" r="-100937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25" t="-741" r="-937" b="-10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00741" r="-200938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625" t="-100741" r="-100937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25" t="-100741" r="-937" b="-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09AE1515-75B5-F0BA-4CE3-609EBA8D7669}"/>
                  </a:ext>
                </a:extLst>
              </p:cNvPr>
              <p:cNvSpPr/>
              <p:nvPr/>
            </p:nvSpPr>
            <p:spPr>
              <a:xfrm>
                <a:off x="3563420" y="3069405"/>
                <a:ext cx="5065160" cy="71919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3200" dirty="0">
                    <a:solidFill>
                      <a:schemeClr val="tx1"/>
                    </a:solidFill>
                    <a:latin typeface="Corbel" panose="020B05030202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Circle Theorems with…</a:t>
                </a:r>
                <a:br>
                  <a:rPr lang="en-GB" sz="3200" dirty="0">
                    <a:solidFill>
                      <a:schemeClr val="tx1"/>
                    </a:solidFill>
                    <a:latin typeface="Corbel" panose="020B05030202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</a:br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200" dirty="0">
                    <a:solidFill>
                      <a:schemeClr val="bg1">
                        <a:lumMod val="50000"/>
                      </a:schemeClr>
                    </a:solidFill>
                    <a:latin typeface="Corbel" panose="020B0503020204020204" pitchFamily="34" charset="0"/>
                  </a:rPr>
                  <a:t> is the centre of the circle,</a:t>
                </a:r>
                <a:r>
                  <a:rPr lang="en-GB" sz="1200" baseline="0" dirty="0">
                    <a:solidFill>
                      <a:schemeClr val="bg1">
                        <a:lumMod val="50000"/>
                      </a:schemeClr>
                    </a:solidFill>
                    <a:latin typeface="Corbel" panose="020B0503020204020204" pitchFamily="34" charset="0"/>
                  </a:rPr>
                  <a:t> all other points are on the circumference.</a:t>
                </a:r>
                <a:endParaRPr lang="en-GB" sz="1200" dirty="0">
                  <a:solidFill>
                    <a:schemeClr val="bg1">
                      <a:lumMod val="50000"/>
                    </a:schemeClr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09AE1515-75B5-F0BA-4CE3-609EBA8D76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420" y="3069405"/>
                <a:ext cx="5065160" cy="719191"/>
              </a:xfrm>
              <a:prstGeom prst="roundRect">
                <a:avLst>
                  <a:gd name="adj" fmla="val 50000"/>
                </a:avLst>
              </a:prstGeom>
              <a:blipFill>
                <a:blip r:embed="rId3"/>
                <a:stretch>
                  <a:fillRect t="-11667" b="-666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512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7696722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i="0" dirty="0">
                              <a:latin typeface="Corbel" panose="020B0503020204020204" pitchFamily="34" charset="0"/>
                            </a:rPr>
                            <a:t>Ratio</a:t>
                          </a:r>
                        </a:p>
                        <a:p>
                          <a:pPr algn="ctr"/>
                          <a:endParaRPr lang="en-GB" sz="1800" b="1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are</a:t>
                          </a:r>
                          <a:r>
                            <a:rPr lang="en-GB" sz="20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 the ratio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 :7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i="0" dirty="0">
                              <a:latin typeface="Corbel" panose="020B0503020204020204" pitchFamily="34" charset="0"/>
                            </a:rPr>
                            <a:t>Equations</a:t>
                          </a:r>
                        </a:p>
                        <a:p>
                          <a:pPr algn="ctr"/>
                          <a:endParaRPr lang="en-GB" sz="1800" b="1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greater</a:t>
                          </a:r>
                          <a:r>
                            <a:rPr lang="en-GB" sz="20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than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baseline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0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0" i="1" baseline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000" b="0" i="1" baseline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GB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i="0" dirty="0">
                              <a:latin typeface="Corbel" panose="020B0503020204020204" pitchFamily="34" charset="0"/>
                            </a:rPr>
                            <a:t>Percentages</a:t>
                          </a:r>
                        </a:p>
                        <a:p>
                          <a:pPr algn="ctr"/>
                          <a:endParaRPr lang="en-GB" sz="1800" b="1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25%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of the</a:t>
                          </a:r>
                          <a:r>
                            <a:rPr lang="en-GB" sz="20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size of</a:t>
                          </a:r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algn="ctr"/>
                          <a:endParaRPr lang="en-GB" sz="1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orbel" panose="020B0503020204020204" pitchFamily="34" charset="0"/>
                              <a:ea typeface="+mn-ea"/>
                              <a:cs typeface="+mn-cs"/>
                            </a:rPr>
                            <a:t>Averages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The mean of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24</m:t>
                              </m:r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. 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orbel" panose="020B0503020204020204" pitchFamily="34" charset="0"/>
                              <a:ea typeface="+mn-ea"/>
                              <a:cs typeface="+mn-cs"/>
                            </a:rPr>
                            <a:t>Sequences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The angles of quadrilateral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𝐴𝐵𝐷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𝐸</m:t>
                              </m:r>
                            </m:oMath>
                          </a14:m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form an arithmetic sequence.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The smallest angle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45</m:t>
                              </m:r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What is the second smallest angle?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orbel" panose="020B0503020204020204" pitchFamily="34" charset="0"/>
                              <a:ea typeface="+mn-ea"/>
                              <a:cs typeface="+mn-cs"/>
                            </a:rPr>
                            <a:t>Bounds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30</m:t>
                              </m:r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, to the nearest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10</m:t>
                              </m:r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.</a:t>
                          </a:r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:b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</a:br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What is the range of possible values for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7696722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741" r="-200938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625" t="-741" r="-100937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25" t="-741" r="-937" b="-10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00741" r="-200938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625" t="-100741" r="-100937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25" t="-100741" r="-937" b="-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820A32E-362C-E8A6-9A18-345784943BCD}"/>
              </a:ext>
            </a:extLst>
          </p:cNvPr>
          <p:cNvSpPr/>
          <p:nvPr/>
        </p:nvSpPr>
        <p:spPr>
          <a:xfrm>
            <a:off x="3563420" y="3069405"/>
            <a:ext cx="5065160" cy="7191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Corbel" panose="020B05030202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Answers!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01C39A-DAB6-648B-AE1E-035E8321A5EB}"/>
                  </a:ext>
                </a:extLst>
              </p:cNvPr>
              <p:cNvSpPr txBox="1"/>
              <p:nvPr/>
            </p:nvSpPr>
            <p:spPr>
              <a:xfrm>
                <a:off x="1036251" y="1536881"/>
                <a:ext cx="2050961" cy="1200329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7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40</m:t>
                    </m:r>
                    <m:r>
                      <a:rPr lang="en-GB" sz="7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72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01C39A-DAB6-648B-AE1E-035E8321A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251" y="1536881"/>
                <a:ext cx="2050961" cy="1200329"/>
              </a:xfrm>
              <a:prstGeom prst="rect">
                <a:avLst/>
              </a:prstGeom>
              <a:blipFill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1DC0BE-B2D7-B206-604D-9F00FA502FE3}"/>
                  </a:ext>
                </a:extLst>
              </p:cNvPr>
              <p:cNvSpPr txBox="1"/>
              <p:nvPr/>
            </p:nvSpPr>
            <p:spPr>
              <a:xfrm>
                <a:off x="5071631" y="1536880"/>
                <a:ext cx="2050961" cy="1200329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7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50</m:t>
                    </m:r>
                    <m:r>
                      <a:rPr lang="en-GB" sz="7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72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1DC0BE-B2D7-B206-604D-9F00FA502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631" y="1536880"/>
                <a:ext cx="2050961" cy="1200329"/>
              </a:xfrm>
              <a:prstGeom prst="rect">
                <a:avLst/>
              </a:prstGeom>
              <a:blipFill>
                <a:blip r:embed="rId4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1C8766-933D-9109-8A06-8A263B1786A2}"/>
                  </a:ext>
                </a:extLst>
              </p:cNvPr>
              <p:cNvSpPr txBox="1"/>
              <p:nvPr/>
            </p:nvSpPr>
            <p:spPr>
              <a:xfrm>
                <a:off x="9104790" y="1536880"/>
                <a:ext cx="2050961" cy="1200329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7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30</m:t>
                    </m:r>
                    <m:r>
                      <a:rPr lang="en-GB" sz="7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72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1C8766-933D-9109-8A06-8A263B178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4790" y="1536880"/>
                <a:ext cx="2050961" cy="1200329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527498-C72D-4A96-AB8C-DCCFC8A13959}"/>
                  </a:ext>
                </a:extLst>
              </p:cNvPr>
              <p:cNvSpPr txBox="1"/>
              <p:nvPr/>
            </p:nvSpPr>
            <p:spPr>
              <a:xfrm>
                <a:off x="1036251" y="5578701"/>
                <a:ext cx="2050961" cy="1200329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7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16</m:t>
                    </m:r>
                    <m:r>
                      <a:rPr lang="en-GB" sz="7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72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527498-C72D-4A96-AB8C-DCCFC8A13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251" y="5578701"/>
                <a:ext cx="2050961" cy="1200329"/>
              </a:xfrm>
              <a:prstGeom prst="rect">
                <a:avLst/>
              </a:prstGeom>
              <a:blipFill>
                <a:blip r:embed="rId6"/>
                <a:stretch>
                  <a:fillRect b="-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23B955-6F8B-6370-180B-ED6B3D1D7346}"/>
                  </a:ext>
                </a:extLst>
              </p:cNvPr>
              <p:cNvSpPr txBox="1"/>
              <p:nvPr/>
            </p:nvSpPr>
            <p:spPr>
              <a:xfrm>
                <a:off x="5071631" y="5578700"/>
                <a:ext cx="2050961" cy="1200329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7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7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05</m:t>
                    </m:r>
                    <m:r>
                      <a:rPr lang="en-GB" sz="7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72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23B955-6F8B-6370-180B-ED6B3D1D7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631" y="5578700"/>
                <a:ext cx="2050961" cy="1200329"/>
              </a:xfrm>
              <a:prstGeom prst="rect">
                <a:avLst/>
              </a:prstGeom>
              <a:blipFill>
                <a:blip r:embed="rId7"/>
                <a:stretch>
                  <a:fillRect l="-10494" r="-10494" b="-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030A24-468E-5E35-B096-A94EAE4A7CDB}"/>
                  </a:ext>
                </a:extLst>
              </p:cNvPr>
              <p:cNvSpPr txBox="1"/>
              <p:nvPr/>
            </p:nvSpPr>
            <p:spPr>
              <a:xfrm>
                <a:off x="8275712" y="5205213"/>
                <a:ext cx="3709116" cy="1384995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12.5</m:t>
                      </m:r>
                      <m:r>
                        <a:rPr lang="en-GB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°≤</m:t>
                      </m:r>
                      <m:r>
                        <a:rPr lang="en-GB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&lt;17.5</m:t>
                      </m:r>
                      <m:r>
                        <a:rPr lang="en-GB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°</m:t>
                      </m:r>
                    </m:oMath>
                  </m:oMathPara>
                </a14:m>
                <a:endParaRPr lang="en-GB" sz="2800" dirty="0">
                  <a:solidFill>
                    <a:srgbClr val="C00000"/>
                  </a:solidFill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GB" sz="2800" dirty="0">
                    <a:solidFill>
                      <a:srgbClr val="C00000"/>
                    </a:solidFill>
                  </a:rPr>
                  <a:t>or</a:t>
                </a:r>
                <a:br>
                  <a:rPr lang="en-GB" sz="2800" dirty="0">
                    <a:solidFill>
                      <a:srgbClr val="C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172.5&lt;</m:t>
                      </m:r>
                      <m:r>
                        <a:rPr lang="en-GB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≤177.5</m:t>
                      </m:r>
                    </m:oMath>
                  </m:oMathPara>
                </a14:m>
                <a:endParaRPr lang="en-GB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030A24-468E-5E35-B096-A94EAE4A7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712" y="5205213"/>
                <a:ext cx="3709116" cy="13849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0373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2026623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Fractions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mean,</a:t>
                          </a:r>
                          <a:r>
                            <a:rPr lang="en-GB" sz="1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median, and range</a:t>
                          </a:r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of: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,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,  and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GB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Area and Perimeter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 rectangle has a width of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cm and a height</a:t>
                          </a:r>
                          <a:r>
                            <a:rPr lang="en-GB" sz="14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cm.</a:t>
                          </a:r>
                        </a:p>
                        <a:p>
                          <a:endParaRPr lang="en-GB" sz="1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Draw a second rectangle so that the two rectangles have a mean area of </a:t>
                          </a:r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13</a:t>
                          </a:r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cm</a:t>
                          </a:r>
                          <a:r>
                            <a:rPr lang="en-GB" sz="1400" baseline="30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  <a:r>
                            <a:rPr lang="en-GB" sz="14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and have perimeters with a range of </a:t>
                          </a:r>
                          <a:r>
                            <a:rPr lang="en-GB" sz="140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8</a:t>
                          </a:r>
                          <a:r>
                            <a:rPr lang="en-GB" sz="14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cm.</a:t>
                          </a:r>
                          <a:endParaRPr lang="en-GB" sz="1400" baseline="30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Standard Form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median of the following:</a:t>
                          </a:r>
                        </a:p>
                        <a:p>
                          <a:pPr algn="ctr">
                            <a:lnSpc>
                              <a:spcPct val="14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</a:t>
                          </a:r>
                        </a:p>
                        <a:p>
                          <a:pPr algn="ctr">
                            <a:lnSpc>
                              <a:spcPct val="14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5×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6×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 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Surds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pPr algn="l"/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Zoe says:</a:t>
                          </a:r>
                          <a:b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3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GB" sz="2400" i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‘The mean of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12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2400" i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27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2400" i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</a:t>
                          </a:r>
                          <a:br>
                            <a:rPr lang="en-GB" sz="2400" i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2400" i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and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48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2400" i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29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2400" i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.’</a:t>
                          </a:r>
                          <a:endParaRPr lang="en-GB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5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Explain and correct the mistake that Zoe has made.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Bounds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5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upper and lower bounds for the median of the following numbers: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GB" sz="150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3.5</m:t>
                              </m:r>
                            </m:oMath>
                          </a14:m>
                          <a:r>
                            <a:rPr lang="en-GB" sz="15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(rounded</a:t>
                          </a:r>
                          <a:r>
                            <a:rPr lang="en-GB" sz="15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</a:t>
                          </a:r>
                          <a:r>
                            <a:rPr lang="en-GB" sz="15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one decimal place),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GB" sz="150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27</m:t>
                              </m:r>
                            </m:oMath>
                          </a14:m>
                          <a:r>
                            <a:rPr lang="en-GB" sz="15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(to two significant figures),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GB" sz="150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30</m:t>
                              </m:r>
                            </m:oMath>
                          </a14:m>
                          <a:r>
                            <a:rPr lang="en-GB" sz="15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(to the nearest ten).</a:t>
                          </a:r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Equations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pPr algn="l"/>
                          <a:r>
                            <a:rPr lang="en-GB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upper bound for the median angle in a quadrilateral. Is it possible to actually draw a quadrilateral with that median angle? 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2026623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741" r="-200938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625" t="-741" r="-100937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25" t="-741" r="-937" b="-10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00741" r="-200938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625" t="-100741" r="-100937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Equations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pPr algn="l"/>
                          <a:r>
                            <a:rPr lang="en-GB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upper bound for the median angle in a quadrilateral. Is it possible to actually draw a quadrilateral with that median angle? 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9AE1515-75B5-F0BA-4CE3-609EBA8D7669}"/>
              </a:ext>
            </a:extLst>
          </p:cNvPr>
          <p:cNvSpPr/>
          <p:nvPr/>
        </p:nvSpPr>
        <p:spPr>
          <a:xfrm>
            <a:off x="3563420" y="3069405"/>
            <a:ext cx="5065160" cy="7191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Corbel" panose="020B05030202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Answers!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2E48D1-3A9D-93D2-D0C2-E241771ED887}"/>
                  </a:ext>
                </a:extLst>
              </p:cNvPr>
              <p:cNvSpPr txBox="1"/>
              <p:nvPr/>
            </p:nvSpPr>
            <p:spPr>
              <a:xfrm>
                <a:off x="800102" y="1633502"/>
                <a:ext cx="2408766" cy="1594667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GB" sz="2000" baseline="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Mean = </a:t>
                </a:r>
                <a14:m>
                  <m:oMath xmlns:m="http://schemas.openxmlformats.org/officeDocument/2006/math">
                    <m:r>
                      <a:rPr lang="en-GB" sz="2000" i="1" baseline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</m:oMath>
                </a14:m>
                <a:endParaRPr lang="en-GB" sz="2000" baseline="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GB" sz="2000" baseline="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Median = </a:t>
                </a:r>
                <a14:m>
                  <m:oMath xmlns:m="http://schemas.openxmlformats.org/officeDocument/2006/math">
                    <m:r>
                      <a:rPr lang="en-GB" sz="2000" b="0" i="1" baseline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f>
                      <m:fPr>
                        <m:ctrlPr>
                          <a:rPr lang="en-GB" sz="2000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br>
                  <a:rPr lang="en-GB" sz="2000" baseline="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2000" baseline="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Range = </a:t>
                </a:r>
                <a14:m>
                  <m:oMath xmlns:m="http://schemas.openxmlformats.org/officeDocument/2006/math">
                    <m:r>
                      <a:rPr lang="en-GB" sz="2000" b="0" i="1" baseline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f>
                      <m:fPr>
                        <m:ctrlPr>
                          <a:rPr lang="en-GB" sz="2000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2000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baseline="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2E48D1-3A9D-93D2-D0C2-E241771ED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2" y="1633502"/>
                <a:ext cx="2408766" cy="1594667"/>
              </a:xfrm>
              <a:prstGeom prst="rect">
                <a:avLst/>
              </a:prstGeom>
              <a:blipFill>
                <a:blip r:embed="rId3"/>
                <a:stretch>
                  <a:fillRect b="-15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1DCCC9-5A06-20EC-BA51-2B42BAD50B50}"/>
                  </a:ext>
                </a:extLst>
              </p:cNvPr>
              <p:cNvSpPr txBox="1"/>
              <p:nvPr/>
            </p:nvSpPr>
            <p:spPr>
              <a:xfrm>
                <a:off x="8983134" y="2213697"/>
                <a:ext cx="2514599" cy="584775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1.8 × </m:t>
                    </m:r>
                    <m:sSup>
                      <m:sSupPr>
                        <m:ctrlPr>
                          <a:rPr lang="en-GB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en-GB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GB" sz="32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1DCCC9-5A06-20EC-BA51-2B42BAD50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3134" y="2213697"/>
                <a:ext cx="2514599" cy="584775"/>
              </a:xfrm>
              <a:prstGeom prst="rect">
                <a:avLst/>
              </a:prstGeom>
              <a:blipFill>
                <a:blip r:embed="rId4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2">
                <a:extLst>
                  <a:ext uri="{FF2B5EF4-FFF2-40B4-BE49-F238E27FC236}">
                    <a16:creationId xmlns:a16="http://schemas.microsoft.com/office/drawing/2014/main" id="{83495276-91D5-8F78-A322-466FE49923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2117462"/>
                  </p:ext>
                </p:extLst>
              </p:nvPr>
            </p:nvGraphicFramePr>
            <p:xfrm>
              <a:off x="4803995" y="1852457"/>
              <a:ext cx="2584012" cy="1036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69612">
                      <a:extLst>
                        <a:ext uri="{9D8B030D-6E8A-4147-A177-3AD203B41FA5}">
                          <a16:colId xmlns:a16="http://schemas.microsoft.com/office/drawing/2014/main" val="188429046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6857683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sz="2800" dirty="0"/>
                        </a:p>
                      </a:txBody>
                      <a:tcPr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BCF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sz="28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GB" sz="2800" dirty="0">
                              <a:solidFill>
                                <a:srgbClr val="C00000"/>
                              </a:solidFill>
                            </a:rPr>
                            <a:t> cm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924600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GB" sz="2800" dirty="0">
                              <a:solidFill>
                                <a:srgbClr val="C00000"/>
                              </a:solidFill>
                            </a:rPr>
                            <a:t> cm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997568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2">
                <a:extLst>
                  <a:ext uri="{FF2B5EF4-FFF2-40B4-BE49-F238E27FC236}">
                    <a16:creationId xmlns:a16="http://schemas.microsoft.com/office/drawing/2014/main" id="{83495276-91D5-8F78-A322-466FE49923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2117462"/>
                  </p:ext>
                </p:extLst>
              </p:nvPr>
            </p:nvGraphicFramePr>
            <p:xfrm>
              <a:off x="4803995" y="1852457"/>
              <a:ext cx="2584012" cy="1036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69612">
                      <a:extLst>
                        <a:ext uri="{9D8B030D-6E8A-4147-A177-3AD203B41FA5}">
                          <a16:colId xmlns:a16="http://schemas.microsoft.com/office/drawing/2014/main" val="188429046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68576836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GB" sz="2800" dirty="0"/>
                        </a:p>
                      </a:txBody>
                      <a:tcPr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BCF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86111" t="-11905" b="-1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246001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515" t="-114634" r="-54545" b="-317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997568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AD5F25B-0151-0D4A-658B-2C4F84B3BE07}"/>
                  </a:ext>
                </a:extLst>
              </p:cNvPr>
              <p:cNvSpPr txBox="1"/>
              <p:nvPr/>
            </p:nvSpPr>
            <p:spPr>
              <a:xfrm>
                <a:off x="381002" y="3996993"/>
                <a:ext cx="3246966" cy="2665473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GB" sz="1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Zoe found</a:t>
                </a:r>
                <a:r>
                  <a:rPr lang="en-GB" sz="1800" baseline="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the square root of</a:t>
                </a:r>
                <a:r>
                  <a:rPr lang="en-GB" sz="1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the mean of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12</m:t>
                    </m:r>
                  </m:oMath>
                </a14:m>
                <a:r>
                  <a:rPr lang="en-GB" sz="1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27</m:t>
                    </m:r>
                  </m:oMath>
                </a14:m>
                <a:r>
                  <a:rPr lang="en-GB" sz="1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48</m:t>
                    </m:r>
                  </m:oMath>
                </a14:m>
                <a:r>
                  <a:rPr lang="en-GB" sz="1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l"/>
                <a:endParaRPr lang="en-GB" sz="18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/>
                <a:r>
                  <a:rPr lang="en-GB" sz="1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She should have done:</a:t>
                </a:r>
                <a:br>
                  <a:rPr lang="en-GB" sz="1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9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18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/>
                <a:r>
                  <a:rPr lang="en-GB" sz="1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Mean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12</m:t>
                            </m:r>
                          </m:e>
                        </m:rad>
                        <m:r>
                          <a:rPr lang="en-GB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GB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27</m:t>
                            </m:r>
                          </m:e>
                        </m:rad>
                        <m:r>
                          <a:rPr lang="en-GB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GB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48</m:t>
                            </m:r>
                          </m:e>
                        </m:rad>
                      </m:num>
                      <m:den>
                        <m:r>
                          <a:rPr lang="en-GB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8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/>
                <a:r>
                  <a:rPr lang="en-GB" sz="1800" b="0" dirty="0">
                    <a:solidFill>
                      <a:srgbClr val="C00000"/>
                    </a:solidFill>
                    <a:cs typeface="Calibri" panose="020F050202020403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GB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  <m:r>
                          <a:rPr lang="en-GB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+3</m:t>
                        </m:r>
                        <m:rad>
                          <m:radPr>
                            <m:degHide m:val="on"/>
                            <m:ctrlPr>
                              <a:rPr lang="en-GB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  <m:r>
                          <a:rPr lang="en-GB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+4</m:t>
                        </m:r>
                        <m:rad>
                          <m:radPr>
                            <m:degHide m:val="on"/>
                            <m:ctrlPr>
                              <a:rPr lang="en-GB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800" b="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algn="l"/>
                <a:r>
                  <a:rPr lang="en-GB" sz="1800" b="0" dirty="0">
                    <a:solidFill>
                      <a:srgbClr val="C00000"/>
                    </a:solidFill>
                    <a:cs typeface="Calibri" panose="020F050202020403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9</m:t>
                        </m:r>
                        <m:rad>
                          <m:radPr>
                            <m:degHide m:val="on"/>
                            <m:ctrlPr>
                              <a:rPr lang="en-GB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GB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GB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e>
                    </m:rad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GB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GB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27</m:t>
                            </m:r>
                          </m:e>
                        </m:rad>
                      </m:e>
                    </m:d>
                  </m:oMath>
                </a14:m>
                <a:r>
                  <a:rPr lang="en-GB" sz="1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AD5F25B-0151-0D4A-658B-2C4F84B3B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2" y="3996993"/>
                <a:ext cx="3246966" cy="2665473"/>
              </a:xfrm>
              <a:prstGeom prst="rect">
                <a:avLst/>
              </a:prstGeom>
              <a:blipFill>
                <a:blip r:embed="rId6"/>
                <a:stretch>
                  <a:fillRect l="-1953" t="-948" r="-23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B38EF4-4326-032B-A2AE-A4856F04A781}"/>
                  </a:ext>
                </a:extLst>
              </p:cNvPr>
              <p:cNvSpPr txBox="1"/>
              <p:nvPr/>
            </p:nvSpPr>
            <p:spPr>
              <a:xfrm>
                <a:off x="8365066" y="4908140"/>
                <a:ext cx="3598333" cy="1754326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GB" sz="1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upper bound is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120</m:t>
                    </m:r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r>
                  <a:rPr lang="en-GB" sz="1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which would be achieved if the angles were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°, 120°, 120°</m:t>
                    </m:r>
                    <m:r>
                      <a:rPr lang="en-GB" sz="1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GB" sz="1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120</m:t>
                    </m:r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r>
                  <a:rPr lang="en-GB" sz="1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l"/>
                <a:endParaRPr lang="en-GB" sz="18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/>
                <a:r>
                  <a:rPr lang="en-GB" sz="1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But this quadrilateral is not itself</a:t>
                </a:r>
                <a:r>
                  <a:rPr lang="en-GB" sz="1800" baseline="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1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possible due to the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r>
                  <a:rPr lang="en-GB" sz="1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B38EF4-4326-032B-A2AE-A4856F04A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066" y="4908140"/>
                <a:ext cx="3598333" cy="1754326"/>
              </a:xfrm>
              <a:prstGeom prst="rect">
                <a:avLst/>
              </a:prstGeom>
              <a:blipFill>
                <a:blip r:embed="rId7"/>
                <a:stretch>
                  <a:fillRect l="-1408" t="-1439" b="-50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42187B-8972-9E06-B4B8-57BDCD20D5B4}"/>
                  </a:ext>
                </a:extLst>
              </p:cNvPr>
              <p:cNvSpPr txBox="1"/>
              <p:nvPr/>
            </p:nvSpPr>
            <p:spPr>
              <a:xfrm>
                <a:off x="4739217" y="5932781"/>
                <a:ext cx="2713566" cy="800219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25≤</m:t>
                    </m:r>
                  </m:oMath>
                </a14:m>
                <a:r>
                  <a:rPr lang="en-GB" sz="1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Median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&lt;27.5</m:t>
                    </m:r>
                  </m:oMath>
                </a14:m>
                <a:endParaRPr lang="en-GB" sz="18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GB" sz="14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(the third number could also be the median)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42187B-8972-9E06-B4B8-57BDCD20D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217" y="5932781"/>
                <a:ext cx="2713566" cy="800219"/>
              </a:xfrm>
              <a:prstGeom prst="rect">
                <a:avLst/>
              </a:prstGeom>
              <a:blipFill>
                <a:blip r:embed="rId8"/>
                <a:stretch>
                  <a:fillRect t="-3175" b="-9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9313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4062569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4065431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Fractions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Which of the following round to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0.3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one decimal place: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Decimals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Which of the following round to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0.2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one decimal place: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Standard Form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Which of the following round to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0.001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one significant figure: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Surds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Which of the following round to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10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one significant figure: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Substitution</a:t>
                          </a:r>
                        </a:p>
                        <a:p>
                          <a:pPr marL="0" marR="0" lvl="0" indent="0" algn="l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Which of the following round to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40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the nearest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10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when:</a:t>
                          </a:r>
                          <a:endParaRPr lang="en-GB" sz="18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=30</m:t>
                              </m:r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𝑏</m:t>
                              </m:r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=4</m:t>
                              </m:r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𝑐</m:t>
                              </m:r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=−0.5</m:t>
                              </m:r>
                            </m:oMath>
                          </a14:m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Equations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Which of the following have solutions that round to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the nearest</a:t>
                          </a:r>
                          <a:r>
                            <a:rPr lang="en-GB" sz="1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even number</a:t>
                          </a:r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4062569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4065431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741" r="-200938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625" t="-741" r="-100937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25" t="-741" r="-937" b="-10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00741" r="-200938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625" t="-100741" r="-100937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25" t="-100741" r="-937" b="-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4666D38A-AC08-A58F-7BE7-3F1F8BD2EE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9409844"/>
                  </p:ext>
                </p:extLst>
              </p:nvPr>
            </p:nvGraphicFramePr>
            <p:xfrm>
              <a:off x="512112" y="1286085"/>
              <a:ext cx="2864115" cy="18097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54705">
                      <a:extLst>
                        <a:ext uri="{9D8B030D-6E8A-4147-A177-3AD203B41FA5}">
                          <a16:colId xmlns:a16="http://schemas.microsoft.com/office/drawing/2014/main" val="2677083287"/>
                        </a:ext>
                      </a:extLst>
                    </a:gridCol>
                    <a:gridCol w="954705">
                      <a:extLst>
                        <a:ext uri="{9D8B030D-6E8A-4147-A177-3AD203B41FA5}">
                          <a16:colId xmlns:a16="http://schemas.microsoft.com/office/drawing/2014/main" val="224566337"/>
                        </a:ext>
                      </a:extLst>
                    </a:gridCol>
                    <a:gridCol w="954705">
                      <a:extLst>
                        <a:ext uri="{9D8B030D-6E8A-4147-A177-3AD203B41FA5}">
                          <a16:colId xmlns:a16="http://schemas.microsoft.com/office/drawing/2014/main" val="2876008915"/>
                        </a:ext>
                      </a:extLst>
                    </a:gridCol>
                  </a:tblGrid>
                  <a:tr h="60325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99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99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7055272"/>
                      </a:ext>
                    </a:extLst>
                  </a:tr>
                  <a:tr h="60325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0532261"/>
                      </a:ext>
                    </a:extLst>
                  </a:tr>
                  <a:tr h="60325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101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101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106395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4666D38A-AC08-A58F-7BE7-3F1F8BD2EE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9409844"/>
                  </p:ext>
                </p:extLst>
              </p:nvPr>
            </p:nvGraphicFramePr>
            <p:xfrm>
              <a:off x="512112" y="1286085"/>
              <a:ext cx="2864115" cy="18097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54705">
                      <a:extLst>
                        <a:ext uri="{9D8B030D-6E8A-4147-A177-3AD203B41FA5}">
                          <a16:colId xmlns:a16="http://schemas.microsoft.com/office/drawing/2014/main" val="2677083287"/>
                        </a:ext>
                      </a:extLst>
                    </a:gridCol>
                    <a:gridCol w="954705">
                      <a:extLst>
                        <a:ext uri="{9D8B030D-6E8A-4147-A177-3AD203B41FA5}">
                          <a16:colId xmlns:a16="http://schemas.microsoft.com/office/drawing/2014/main" val="224566337"/>
                        </a:ext>
                      </a:extLst>
                    </a:gridCol>
                    <a:gridCol w="954705">
                      <a:extLst>
                        <a:ext uri="{9D8B030D-6E8A-4147-A177-3AD203B41FA5}">
                          <a16:colId xmlns:a16="http://schemas.microsoft.com/office/drawing/2014/main" val="2876008915"/>
                        </a:ext>
                      </a:extLst>
                    </a:gridCol>
                  </a:tblGrid>
                  <a:tr h="603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2083" r="-20266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684" t="-2083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33" t="-2083" r="-1333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055272"/>
                      </a:ext>
                    </a:extLst>
                  </a:tr>
                  <a:tr h="603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04255" r="-202667" b="-1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684" t="-104255" r="-100000" b="-1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33" t="-104255" r="-1333" b="-1042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532261"/>
                      </a:ext>
                    </a:extLst>
                  </a:tr>
                  <a:tr h="603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t="-200000" r="-202667" b="-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684" t="-200000" r="-100000" b="-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33" t="-200000" r="-1333" b="-2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063958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2C58B6A3-45C8-6966-985E-89BA50E09D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6955179"/>
                  </p:ext>
                </p:extLst>
              </p:nvPr>
            </p:nvGraphicFramePr>
            <p:xfrm>
              <a:off x="4933950" y="1268386"/>
              <a:ext cx="2324100" cy="1526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24100">
                      <a:extLst>
                        <a:ext uri="{9D8B030D-6E8A-4147-A177-3AD203B41FA5}">
                          <a16:colId xmlns:a16="http://schemas.microsoft.com/office/drawing/2014/main" val="212463968"/>
                        </a:ext>
                      </a:extLst>
                    </a:gridCol>
                  </a:tblGrid>
                  <a:tr h="3815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0.195+0.045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47264847"/>
                      </a:ext>
                    </a:extLst>
                  </a:tr>
                  <a:tr h="3815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0.195−0.045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6886352"/>
                      </a:ext>
                    </a:extLst>
                  </a:tr>
                  <a:tr h="3815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0.2 × 1.25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73596791"/>
                      </a:ext>
                    </a:extLst>
                  </a:tr>
                  <a:tr h="3815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0.2÷1.25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69751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2C58B6A3-45C8-6966-985E-89BA50E09D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6955179"/>
                  </p:ext>
                </p:extLst>
              </p:nvPr>
            </p:nvGraphicFramePr>
            <p:xfrm>
              <a:off x="4933950" y="1268386"/>
              <a:ext cx="2324100" cy="1526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24100">
                      <a:extLst>
                        <a:ext uri="{9D8B030D-6E8A-4147-A177-3AD203B41FA5}">
                          <a16:colId xmlns:a16="http://schemas.microsoft.com/office/drawing/2014/main" val="212463968"/>
                        </a:ext>
                      </a:extLst>
                    </a:gridCol>
                  </a:tblGrid>
                  <a:tr h="3815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r="-543" b="-2935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7264847"/>
                      </a:ext>
                    </a:extLst>
                  </a:tr>
                  <a:tr h="3815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103333" r="-543" b="-2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6886352"/>
                      </a:ext>
                    </a:extLst>
                  </a:tr>
                  <a:tr h="3815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196774" r="-543" b="-967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3596791"/>
                      </a:ext>
                    </a:extLst>
                  </a:tr>
                  <a:tr h="3815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t="-306667" r="-5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697515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90053CC-21E0-04E5-CDB4-9A3F34BF96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674359"/>
                  </p:ext>
                </p:extLst>
              </p:nvPr>
            </p:nvGraphicFramePr>
            <p:xfrm>
              <a:off x="9124326" y="1358942"/>
              <a:ext cx="2324100" cy="180022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24100">
                      <a:extLst>
                        <a:ext uri="{9D8B030D-6E8A-4147-A177-3AD203B41FA5}">
                          <a16:colId xmlns:a16="http://schemas.microsoft.com/office/drawing/2014/main" val="212463968"/>
                        </a:ext>
                      </a:extLst>
                    </a:gridCol>
                  </a:tblGrid>
                  <a:tr h="4500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9.4×</m:t>
                                </m:r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47264847"/>
                      </a:ext>
                    </a:extLst>
                  </a:tr>
                  <a:tr h="4500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9.5×</m:t>
                                </m:r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6886352"/>
                      </a:ext>
                    </a:extLst>
                  </a:tr>
                  <a:tr h="4500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1.4×</m:t>
                                </m:r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73596791"/>
                      </a:ext>
                    </a:extLst>
                  </a:tr>
                  <a:tr h="4500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1.4×</m:t>
                                </m:r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69751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90053CC-21E0-04E5-CDB4-9A3F34BF96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674359"/>
                  </p:ext>
                </p:extLst>
              </p:nvPr>
            </p:nvGraphicFramePr>
            <p:xfrm>
              <a:off x="9124326" y="1358942"/>
              <a:ext cx="2324100" cy="180022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24100">
                      <a:extLst>
                        <a:ext uri="{9D8B030D-6E8A-4147-A177-3AD203B41FA5}">
                          <a16:colId xmlns:a16="http://schemas.microsoft.com/office/drawing/2014/main" val="212463968"/>
                        </a:ext>
                      </a:extLst>
                    </a:gridCol>
                  </a:tblGrid>
                  <a:tr h="4500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2778" r="-543" b="-297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7264847"/>
                      </a:ext>
                    </a:extLst>
                  </a:tr>
                  <a:tr h="4500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105714" r="-543" b="-2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6886352"/>
                      </a:ext>
                    </a:extLst>
                  </a:tr>
                  <a:tr h="4500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200000" r="-543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3596791"/>
                      </a:ext>
                    </a:extLst>
                  </a:tr>
                  <a:tr h="4500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t="-308571" r="-543" b="-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697515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2">
                <a:extLst>
                  <a:ext uri="{FF2B5EF4-FFF2-40B4-BE49-F238E27FC236}">
                    <a16:creationId xmlns:a16="http://schemas.microsoft.com/office/drawing/2014/main" id="{0C9DCA42-45F3-A4B3-7990-3974977172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5050578"/>
                  </p:ext>
                </p:extLst>
              </p:nvPr>
            </p:nvGraphicFramePr>
            <p:xfrm>
              <a:off x="574409" y="4753184"/>
              <a:ext cx="2864115" cy="18097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54705">
                      <a:extLst>
                        <a:ext uri="{9D8B030D-6E8A-4147-A177-3AD203B41FA5}">
                          <a16:colId xmlns:a16="http://schemas.microsoft.com/office/drawing/2014/main" val="2677083287"/>
                        </a:ext>
                      </a:extLst>
                    </a:gridCol>
                    <a:gridCol w="954705">
                      <a:extLst>
                        <a:ext uri="{9D8B030D-6E8A-4147-A177-3AD203B41FA5}">
                          <a16:colId xmlns:a16="http://schemas.microsoft.com/office/drawing/2014/main" val="224566337"/>
                        </a:ext>
                      </a:extLst>
                    </a:gridCol>
                    <a:gridCol w="954705">
                      <a:extLst>
                        <a:ext uri="{9D8B030D-6E8A-4147-A177-3AD203B41FA5}">
                          <a16:colId xmlns:a16="http://schemas.microsoft.com/office/drawing/2014/main" val="2876008915"/>
                        </a:ext>
                      </a:extLst>
                    </a:gridCol>
                  </a:tblGrid>
                  <a:tr h="60325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200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GB" sz="16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2000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7055272"/>
                      </a:ext>
                    </a:extLst>
                  </a:tr>
                  <a:tr h="60325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GB" sz="16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3000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0532261"/>
                      </a:ext>
                    </a:extLst>
                  </a:tr>
                  <a:tr h="60325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GB" sz="16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4000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106395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2">
                <a:extLst>
                  <a:ext uri="{FF2B5EF4-FFF2-40B4-BE49-F238E27FC236}">
                    <a16:creationId xmlns:a16="http://schemas.microsoft.com/office/drawing/2014/main" id="{0C9DCA42-45F3-A4B3-7990-3974977172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5050578"/>
                  </p:ext>
                </p:extLst>
              </p:nvPr>
            </p:nvGraphicFramePr>
            <p:xfrm>
              <a:off x="574409" y="4753184"/>
              <a:ext cx="2864115" cy="18097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54705">
                      <a:extLst>
                        <a:ext uri="{9D8B030D-6E8A-4147-A177-3AD203B41FA5}">
                          <a16:colId xmlns:a16="http://schemas.microsoft.com/office/drawing/2014/main" val="2677083287"/>
                        </a:ext>
                      </a:extLst>
                    </a:gridCol>
                    <a:gridCol w="954705">
                      <a:extLst>
                        <a:ext uri="{9D8B030D-6E8A-4147-A177-3AD203B41FA5}">
                          <a16:colId xmlns:a16="http://schemas.microsoft.com/office/drawing/2014/main" val="224566337"/>
                        </a:ext>
                      </a:extLst>
                    </a:gridCol>
                    <a:gridCol w="954705">
                      <a:extLst>
                        <a:ext uri="{9D8B030D-6E8A-4147-A177-3AD203B41FA5}">
                          <a16:colId xmlns:a16="http://schemas.microsoft.com/office/drawing/2014/main" val="2876008915"/>
                        </a:ext>
                      </a:extLst>
                    </a:gridCol>
                  </a:tblGrid>
                  <a:tr h="603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2083" r="-20266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98684" t="-2083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333" t="-2083" r="-1333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055272"/>
                      </a:ext>
                    </a:extLst>
                  </a:tr>
                  <a:tr h="603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104255" r="-202667" b="-1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98684" t="-104255" r="-100000" b="-1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333" t="-104255" r="-1333" b="-1042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532261"/>
                      </a:ext>
                    </a:extLst>
                  </a:tr>
                  <a:tr h="603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t="-200000" r="-202667" b="-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98684" t="-200000" r="-100000" b="-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201333" t="-200000" r="-1333" b="-2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063958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91CFB1F-CDD5-8DC3-B18B-963B8ED289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9132447"/>
                  </p:ext>
                </p:extLst>
              </p:nvPr>
            </p:nvGraphicFramePr>
            <p:xfrm>
              <a:off x="4548188" y="5184222"/>
              <a:ext cx="3095624" cy="13811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47812">
                      <a:extLst>
                        <a:ext uri="{9D8B030D-6E8A-4147-A177-3AD203B41FA5}">
                          <a16:colId xmlns:a16="http://schemas.microsoft.com/office/drawing/2014/main" val="2318057201"/>
                        </a:ext>
                      </a:extLst>
                    </a:gridCol>
                    <a:gridCol w="1547812">
                      <a:extLst>
                        <a:ext uri="{9D8B030D-6E8A-4147-A177-3AD203B41FA5}">
                          <a16:colId xmlns:a16="http://schemas.microsoft.com/office/drawing/2014/main" val="661774129"/>
                        </a:ext>
                      </a:extLst>
                    </a:gridCol>
                  </a:tblGrid>
                  <a:tr h="69056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51151932"/>
                      </a:ext>
                    </a:extLst>
                  </a:tr>
                  <a:tr h="69056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318635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91CFB1F-CDD5-8DC3-B18B-963B8ED289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9132447"/>
                  </p:ext>
                </p:extLst>
              </p:nvPr>
            </p:nvGraphicFramePr>
            <p:xfrm>
              <a:off x="4548188" y="5184222"/>
              <a:ext cx="3095624" cy="13811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47812">
                      <a:extLst>
                        <a:ext uri="{9D8B030D-6E8A-4147-A177-3AD203B41FA5}">
                          <a16:colId xmlns:a16="http://schemas.microsoft.com/office/drawing/2014/main" val="2318057201"/>
                        </a:ext>
                      </a:extLst>
                    </a:gridCol>
                    <a:gridCol w="1547812">
                      <a:extLst>
                        <a:ext uri="{9D8B030D-6E8A-4147-A177-3AD203B41FA5}">
                          <a16:colId xmlns:a16="http://schemas.microsoft.com/office/drawing/2014/main" val="661774129"/>
                        </a:ext>
                      </a:extLst>
                    </a:gridCol>
                  </a:tblGrid>
                  <a:tr h="6905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r="-10082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000" r="-82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1151932"/>
                      </a:ext>
                    </a:extLst>
                  </a:tr>
                  <a:tr h="6905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t="-101852" r="-100820" b="-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100000" t="-101852" r="-820" b="-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18635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8567AE9B-5815-12E1-0A97-57C5E115A3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9790443"/>
                  </p:ext>
                </p:extLst>
              </p:nvPr>
            </p:nvGraphicFramePr>
            <p:xfrm>
              <a:off x="8628580" y="5181808"/>
              <a:ext cx="3095624" cy="13811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47812">
                      <a:extLst>
                        <a:ext uri="{9D8B030D-6E8A-4147-A177-3AD203B41FA5}">
                          <a16:colId xmlns:a16="http://schemas.microsoft.com/office/drawing/2014/main" val="2318057201"/>
                        </a:ext>
                      </a:extLst>
                    </a:gridCol>
                    <a:gridCol w="1547812">
                      <a:extLst>
                        <a:ext uri="{9D8B030D-6E8A-4147-A177-3AD203B41FA5}">
                          <a16:colId xmlns:a16="http://schemas.microsoft.com/office/drawing/2014/main" val="661774129"/>
                        </a:ext>
                      </a:extLst>
                    </a:gridCol>
                  </a:tblGrid>
                  <a:tr h="69056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=35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=35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51151932"/>
                      </a:ext>
                    </a:extLst>
                  </a:tr>
                  <a:tr h="69056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+1=35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−1=35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318635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8567AE9B-5815-12E1-0A97-57C5E115A3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9790443"/>
                  </p:ext>
                </p:extLst>
              </p:nvPr>
            </p:nvGraphicFramePr>
            <p:xfrm>
              <a:off x="8628580" y="5181808"/>
              <a:ext cx="3095624" cy="13811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47812">
                      <a:extLst>
                        <a:ext uri="{9D8B030D-6E8A-4147-A177-3AD203B41FA5}">
                          <a16:colId xmlns:a16="http://schemas.microsoft.com/office/drawing/2014/main" val="2318057201"/>
                        </a:ext>
                      </a:extLst>
                    </a:gridCol>
                    <a:gridCol w="1547812">
                      <a:extLst>
                        <a:ext uri="{9D8B030D-6E8A-4147-A177-3AD203B41FA5}">
                          <a16:colId xmlns:a16="http://schemas.microsoft.com/office/drawing/2014/main" val="661774129"/>
                        </a:ext>
                      </a:extLst>
                    </a:gridCol>
                  </a:tblGrid>
                  <a:tr h="6905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0820" r="-82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1151932"/>
                      </a:ext>
                    </a:extLst>
                  </a:tr>
                  <a:tr h="6905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t="-101852" r="-100000" b="-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100820" t="-101852" r="-820" b="-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18635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F90C3FD-3E74-5DCC-DA28-DB693A95455C}"/>
              </a:ext>
            </a:extLst>
          </p:cNvPr>
          <p:cNvSpPr/>
          <p:nvPr/>
        </p:nvSpPr>
        <p:spPr>
          <a:xfrm>
            <a:off x="3563420" y="3069405"/>
            <a:ext cx="5065160" cy="7191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Corbel" panose="020B05030202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Rounding with…</a:t>
            </a:r>
          </a:p>
        </p:txBody>
      </p:sp>
    </p:spTree>
    <p:extLst>
      <p:ext uri="{BB962C8B-B14F-4D97-AF65-F5344CB8AC3E}">
        <p14:creationId xmlns:p14="http://schemas.microsoft.com/office/powerpoint/2010/main" val="2721211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685384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4062569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4065431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Fractions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Which of the following round to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0.3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one decimal place: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Decimals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Which of the following round to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0.2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one decimal place: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Standard Form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Which of the following round to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0.001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one significant figure: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Surds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Which of the following round to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10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one significant figure: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Substitution</a:t>
                          </a:r>
                        </a:p>
                        <a:p>
                          <a:pPr marL="0" marR="0" lvl="0" indent="0" algn="l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Which of the following round to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40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the nearest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10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when:</a:t>
                          </a:r>
                          <a:endParaRPr lang="en-GB" sz="18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=30</m:t>
                              </m:r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𝑏</m:t>
                              </m:r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=4</m:t>
                              </m:r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𝑐</m:t>
                              </m:r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=−0.5</m:t>
                              </m:r>
                            </m:oMath>
                          </a14:m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Equations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Which of the following have solutions that round to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the nearest</a:t>
                          </a:r>
                          <a:r>
                            <a:rPr lang="en-GB" sz="1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even number</a:t>
                          </a:r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685384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4062569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4065431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741" r="-200938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625" t="-741" r="-100937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25" t="-741" r="-937" b="-10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00741" r="-200938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625" t="-100741" r="-100937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25" t="-100741" r="-937" b="-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4666D38A-AC08-A58F-7BE7-3F1F8BD2EE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5413624"/>
                  </p:ext>
                </p:extLst>
              </p:nvPr>
            </p:nvGraphicFramePr>
            <p:xfrm>
              <a:off x="512112" y="1286085"/>
              <a:ext cx="2864115" cy="18097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54705">
                      <a:extLst>
                        <a:ext uri="{9D8B030D-6E8A-4147-A177-3AD203B41FA5}">
                          <a16:colId xmlns:a16="http://schemas.microsoft.com/office/drawing/2014/main" val="2677083287"/>
                        </a:ext>
                      </a:extLst>
                    </a:gridCol>
                    <a:gridCol w="954705">
                      <a:extLst>
                        <a:ext uri="{9D8B030D-6E8A-4147-A177-3AD203B41FA5}">
                          <a16:colId xmlns:a16="http://schemas.microsoft.com/office/drawing/2014/main" val="224566337"/>
                        </a:ext>
                      </a:extLst>
                    </a:gridCol>
                    <a:gridCol w="954705">
                      <a:extLst>
                        <a:ext uri="{9D8B030D-6E8A-4147-A177-3AD203B41FA5}">
                          <a16:colId xmlns:a16="http://schemas.microsoft.com/office/drawing/2014/main" val="2876008915"/>
                        </a:ext>
                      </a:extLst>
                    </a:gridCol>
                  </a:tblGrid>
                  <a:tr h="60325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99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99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055272"/>
                      </a:ext>
                    </a:extLst>
                  </a:tr>
                  <a:tr h="60325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532261"/>
                      </a:ext>
                    </a:extLst>
                  </a:tr>
                  <a:tr h="60325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101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101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106395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4666D38A-AC08-A58F-7BE7-3F1F8BD2EE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5413624"/>
                  </p:ext>
                </p:extLst>
              </p:nvPr>
            </p:nvGraphicFramePr>
            <p:xfrm>
              <a:off x="512112" y="1286085"/>
              <a:ext cx="2864115" cy="18097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54705">
                      <a:extLst>
                        <a:ext uri="{9D8B030D-6E8A-4147-A177-3AD203B41FA5}">
                          <a16:colId xmlns:a16="http://schemas.microsoft.com/office/drawing/2014/main" val="2677083287"/>
                        </a:ext>
                      </a:extLst>
                    </a:gridCol>
                    <a:gridCol w="954705">
                      <a:extLst>
                        <a:ext uri="{9D8B030D-6E8A-4147-A177-3AD203B41FA5}">
                          <a16:colId xmlns:a16="http://schemas.microsoft.com/office/drawing/2014/main" val="224566337"/>
                        </a:ext>
                      </a:extLst>
                    </a:gridCol>
                    <a:gridCol w="954705">
                      <a:extLst>
                        <a:ext uri="{9D8B030D-6E8A-4147-A177-3AD203B41FA5}">
                          <a16:colId xmlns:a16="http://schemas.microsoft.com/office/drawing/2014/main" val="2876008915"/>
                        </a:ext>
                      </a:extLst>
                    </a:gridCol>
                  </a:tblGrid>
                  <a:tr h="603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2083" r="-20266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684" t="-2083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33" t="-2083" r="-1333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055272"/>
                      </a:ext>
                    </a:extLst>
                  </a:tr>
                  <a:tr h="603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04255" r="-202667" b="-1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684" t="-104255" r="-100000" b="-1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33" t="-104255" r="-1333" b="-1042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532261"/>
                      </a:ext>
                    </a:extLst>
                  </a:tr>
                  <a:tr h="603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t="-200000" r="-202667" b="-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684" t="-200000" r="-100000" b="-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33" t="-200000" r="-1333" b="-2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063958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2C58B6A3-45C8-6966-985E-89BA50E09D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5266890"/>
                  </p:ext>
                </p:extLst>
              </p:nvPr>
            </p:nvGraphicFramePr>
            <p:xfrm>
              <a:off x="4933950" y="1268386"/>
              <a:ext cx="2324100" cy="1526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24100">
                      <a:extLst>
                        <a:ext uri="{9D8B030D-6E8A-4147-A177-3AD203B41FA5}">
                          <a16:colId xmlns:a16="http://schemas.microsoft.com/office/drawing/2014/main" val="212463968"/>
                        </a:ext>
                      </a:extLst>
                    </a:gridCol>
                  </a:tblGrid>
                  <a:tr h="3815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0.195+0.045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7264847"/>
                      </a:ext>
                    </a:extLst>
                  </a:tr>
                  <a:tr h="3815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0.195−0.045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6886352"/>
                      </a:ext>
                    </a:extLst>
                  </a:tr>
                  <a:tr h="3815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0.2 × 1.25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73596791"/>
                      </a:ext>
                    </a:extLst>
                  </a:tr>
                  <a:tr h="3815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0.2÷1.25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69751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2C58B6A3-45C8-6966-985E-89BA50E09D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5266890"/>
                  </p:ext>
                </p:extLst>
              </p:nvPr>
            </p:nvGraphicFramePr>
            <p:xfrm>
              <a:off x="4933950" y="1268386"/>
              <a:ext cx="2324100" cy="1526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24100">
                      <a:extLst>
                        <a:ext uri="{9D8B030D-6E8A-4147-A177-3AD203B41FA5}">
                          <a16:colId xmlns:a16="http://schemas.microsoft.com/office/drawing/2014/main" val="212463968"/>
                        </a:ext>
                      </a:extLst>
                    </a:gridCol>
                  </a:tblGrid>
                  <a:tr h="3815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r="-543" b="-2935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7264847"/>
                      </a:ext>
                    </a:extLst>
                  </a:tr>
                  <a:tr h="3815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103333" r="-543" b="-2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6886352"/>
                      </a:ext>
                    </a:extLst>
                  </a:tr>
                  <a:tr h="3815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196774" r="-543" b="-967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3596791"/>
                      </a:ext>
                    </a:extLst>
                  </a:tr>
                  <a:tr h="3815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t="-306667" r="-5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697515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90053CC-21E0-04E5-CDB4-9A3F34BF96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5123015"/>
                  </p:ext>
                </p:extLst>
              </p:nvPr>
            </p:nvGraphicFramePr>
            <p:xfrm>
              <a:off x="9124326" y="1358942"/>
              <a:ext cx="2324100" cy="180022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24100">
                      <a:extLst>
                        <a:ext uri="{9D8B030D-6E8A-4147-A177-3AD203B41FA5}">
                          <a16:colId xmlns:a16="http://schemas.microsoft.com/office/drawing/2014/main" val="212463968"/>
                        </a:ext>
                      </a:extLst>
                    </a:gridCol>
                  </a:tblGrid>
                  <a:tr h="4500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9.4×</m:t>
                                </m:r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47264847"/>
                      </a:ext>
                    </a:extLst>
                  </a:tr>
                  <a:tr h="4500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9.5×</m:t>
                                </m:r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6886352"/>
                      </a:ext>
                    </a:extLst>
                  </a:tr>
                  <a:tr h="4500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1.4×</m:t>
                                </m:r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3596791"/>
                      </a:ext>
                    </a:extLst>
                  </a:tr>
                  <a:tr h="4500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1.4×</m:t>
                                </m:r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8169751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90053CC-21E0-04E5-CDB4-9A3F34BF96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5123015"/>
                  </p:ext>
                </p:extLst>
              </p:nvPr>
            </p:nvGraphicFramePr>
            <p:xfrm>
              <a:off x="9124326" y="1358942"/>
              <a:ext cx="2324100" cy="180022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24100">
                      <a:extLst>
                        <a:ext uri="{9D8B030D-6E8A-4147-A177-3AD203B41FA5}">
                          <a16:colId xmlns:a16="http://schemas.microsoft.com/office/drawing/2014/main" val="212463968"/>
                        </a:ext>
                      </a:extLst>
                    </a:gridCol>
                  </a:tblGrid>
                  <a:tr h="4500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2778" r="-543" b="-297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7264847"/>
                      </a:ext>
                    </a:extLst>
                  </a:tr>
                  <a:tr h="4500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105714" r="-543" b="-2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6886352"/>
                      </a:ext>
                    </a:extLst>
                  </a:tr>
                  <a:tr h="4500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200000" r="-543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3596791"/>
                      </a:ext>
                    </a:extLst>
                  </a:tr>
                  <a:tr h="4500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t="-308571" r="-543" b="-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697515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2">
                <a:extLst>
                  <a:ext uri="{FF2B5EF4-FFF2-40B4-BE49-F238E27FC236}">
                    <a16:creationId xmlns:a16="http://schemas.microsoft.com/office/drawing/2014/main" id="{0C9DCA42-45F3-A4B3-7990-3974977172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7827781"/>
                  </p:ext>
                </p:extLst>
              </p:nvPr>
            </p:nvGraphicFramePr>
            <p:xfrm>
              <a:off x="574409" y="4753184"/>
              <a:ext cx="2864115" cy="18097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54705">
                      <a:extLst>
                        <a:ext uri="{9D8B030D-6E8A-4147-A177-3AD203B41FA5}">
                          <a16:colId xmlns:a16="http://schemas.microsoft.com/office/drawing/2014/main" val="2677083287"/>
                        </a:ext>
                      </a:extLst>
                    </a:gridCol>
                    <a:gridCol w="954705">
                      <a:extLst>
                        <a:ext uri="{9D8B030D-6E8A-4147-A177-3AD203B41FA5}">
                          <a16:colId xmlns:a16="http://schemas.microsoft.com/office/drawing/2014/main" val="224566337"/>
                        </a:ext>
                      </a:extLst>
                    </a:gridCol>
                    <a:gridCol w="954705">
                      <a:extLst>
                        <a:ext uri="{9D8B030D-6E8A-4147-A177-3AD203B41FA5}">
                          <a16:colId xmlns:a16="http://schemas.microsoft.com/office/drawing/2014/main" val="2876008915"/>
                        </a:ext>
                      </a:extLst>
                    </a:gridCol>
                  </a:tblGrid>
                  <a:tr h="60325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200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GB" sz="16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2000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055272"/>
                      </a:ext>
                    </a:extLst>
                  </a:tr>
                  <a:tr h="60325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GB" sz="16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3000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532261"/>
                      </a:ext>
                    </a:extLst>
                  </a:tr>
                  <a:tr h="60325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GB" sz="16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4000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106395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2">
                <a:extLst>
                  <a:ext uri="{FF2B5EF4-FFF2-40B4-BE49-F238E27FC236}">
                    <a16:creationId xmlns:a16="http://schemas.microsoft.com/office/drawing/2014/main" id="{0C9DCA42-45F3-A4B3-7990-3974977172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7827781"/>
                  </p:ext>
                </p:extLst>
              </p:nvPr>
            </p:nvGraphicFramePr>
            <p:xfrm>
              <a:off x="574409" y="4753184"/>
              <a:ext cx="2864115" cy="18097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54705">
                      <a:extLst>
                        <a:ext uri="{9D8B030D-6E8A-4147-A177-3AD203B41FA5}">
                          <a16:colId xmlns:a16="http://schemas.microsoft.com/office/drawing/2014/main" val="2677083287"/>
                        </a:ext>
                      </a:extLst>
                    </a:gridCol>
                    <a:gridCol w="954705">
                      <a:extLst>
                        <a:ext uri="{9D8B030D-6E8A-4147-A177-3AD203B41FA5}">
                          <a16:colId xmlns:a16="http://schemas.microsoft.com/office/drawing/2014/main" val="224566337"/>
                        </a:ext>
                      </a:extLst>
                    </a:gridCol>
                    <a:gridCol w="954705">
                      <a:extLst>
                        <a:ext uri="{9D8B030D-6E8A-4147-A177-3AD203B41FA5}">
                          <a16:colId xmlns:a16="http://schemas.microsoft.com/office/drawing/2014/main" val="2876008915"/>
                        </a:ext>
                      </a:extLst>
                    </a:gridCol>
                  </a:tblGrid>
                  <a:tr h="603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2083" r="-20266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98684" t="-2083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333" t="-2083" r="-1333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055272"/>
                      </a:ext>
                    </a:extLst>
                  </a:tr>
                  <a:tr h="603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104255" r="-202667" b="-1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98684" t="-104255" r="-100000" b="-1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333" t="-104255" r="-1333" b="-1042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532261"/>
                      </a:ext>
                    </a:extLst>
                  </a:tr>
                  <a:tr h="603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t="-200000" r="-202667" b="-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98684" t="-200000" r="-100000" b="-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201333" t="-200000" r="-1333" b="-2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063958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91CFB1F-CDD5-8DC3-B18B-963B8ED289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4546698"/>
                  </p:ext>
                </p:extLst>
              </p:nvPr>
            </p:nvGraphicFramePr>
            <p:xfrm>
              <a:off x="4548188" y="5184222"/>
              <a:ext cx="3095624" cy="13811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47812">
                      <a:extLst>
                        <a:ext uri="{9D8B030D-6E8A-4147-A177-3AD203B41FA5}">
                          <a16:colId xmlns:a16="http://schemas.microsoft.com/office/drawing/2014/main" val="2318057201"/>
                        </a:ext>
                      </a:extLst>
                    </a:gridCol>
                    <a:gridCol w="1547812">
                      <a:extLst>
                        <a:ext uri="{9D8B030D-6E8A-4147-A177-3AD203B41FA5}">
                          <a16:colId xmlns:a16="http://schemas.microsoft.com/office/drawing/2014/main" val="661774129"/>
                        </a:ext>
                      </a:extLst>
                    </a:gridCol>
                  </a:tblGrid>
                  <a:tr h="69056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1151932"/>
                      </a:ext>
                    </a:extLst>
                  </a:tr>
                  <a:tr h="69056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3318635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91CFB1F-CDD5-8DC3-B18B-963B8ED289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4546698"/>
                  </p:ext>
                </p:extLst>
              </p:nvPr>
            </p:nvGraphicFramePr>
            <p:xfrm>
              <a:off x="4548188" y="5184222"/>
              <a:ext cx="3095624" cy="13811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47812">
                      <a:extLst>
                        <a:ext uri="{9D8B030D-6E8A-4147-A177-3AD203B41FA5}">
                          <a16:colId xmlns:a16="http://schemas.microsoft.com/office/drawing/2014/main" val="2318057201"/>
                        </a:ext>
                      </a:extLst>
                    </a:gridCol>
                    <a:gridCol w="1547812">
                      <a:extLst>
                        <a:ext uri="{9D8B030D-6E8A-4147-A177-3AD203B41FA5}">
                          <a16:colId xmlns:a16="http://schemas.microsoft.com/office/drawing/2014/main" val="661774129"/>
                        </a:ext>
                      </a:extLst>
                    </a:gridCol>
                  </a:tblGrid>
                  <a:tr h="6905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r="-10082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000" r="-82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1151932"/>
                      </a:ext>
                    </a:extLst>
                  </a:tr>
                  <a:tr h="6905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t="-101852" r="-100820" b="-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100000" t="-101852" r="-820" b="-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18635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8567AE9B-5815-12E1-0A97-57C5E115A3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583871"/>
                  </p:ext>
                </p:extLst>
              </p:nvPr>
            </p:nvGraphicFramePr>
            <p:xfrm>
              <a:off x="8628580" y="5181808"/>
              <a:ext cx="3095624" cy="13811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47812">
                      <a:extLst>
                        <a:ext uri="{9D8B030D-6E8A-4147-A177-3AD203B41FA5}">
                          <a16:colId xmlns:a16="http://schemas.microsoft.com/office/drawing/2014/main" val="2318057201"/>
                        </a:ext>
                      </a:extLst>
                    </a:gridCol>
                    <a:gridCol w="1547812">
                      <a:extLst>
                        <a:ext uri="{9D8B030D-6E8A-4147-A177-3AD203B41FA5}">
                          <a16:colId xmlns:a16="http://schemas.microsoft.com/office/drawing/2014/main" val="661774129"/>
                        </a:ext>
                      </a:extLst>
                    </a:gridCol>
                  </a:tblGrid>
                  <a:tr h="69056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=35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=35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1151932"/>
                      </a:ext>
                    </a:extLst>
                  </a:tr>
                  <a:tr h="69056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+1=35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−1=35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18635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8567AE9B-5815-12E1-0A97-57C5E115A3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583871"/>
                  </p:ext>
                </p:extLst>
              </p:nvPr>
            </p:nvGraphicFramePr>
            <p:xfrm>
              <a:off x="8628580" y="5181808"/>
              <a:ext cx="3095624" cy="13811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47812">
                      <a:extLst>
                        <a:ext uri="{9D8B030D-6E8A-4147-A177-3AD203B41FA5}">
                          <a16:colId xmlns:a16="http://schemas.microsoft.com/office/drawing/2014/main" val="2318057201"/>
                        </a:ext>
                      </a:extLst>
                    </a:gridCol>
                    <a:gridCol w="1547812">
                      <a:extLst>
                        <a:ext uri="{9D8B030D-6E8A-4147-A177-3AD203B41FA5}">
                          <a16:colId xmlns:a16="http://schemas.microsoft.com/office/drawing/2014/main" val="661774129"/>
                        </a:ext>
                      </a:extLst>
                    </a:gridCol>
                  </a:tblGrid>
                  <a:tr h="6905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0820" r="-82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1151932"/>
                      </a:ext>
                    </a:extLst>
                  </a:tr>
                  <a:tr h="6905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t="-101852" r="-100000" b="-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100820" t="-101852" r="-820" b="-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18635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226852A-22DB-B24B-C83C-6089585717F0}"/>
              </a:ext>
            </a:extLst>
          </p:cNvPr>
          <p:cNvSpPr/>
          <p:nvPr/>
        </p:nvSpPr>
        <p:spPr>
          <a:xfrm>
            <a:off x="3563420" y="3069405"/>
            <a:ext cx="5065160" cy="7191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Corbel" panose="020B05030202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Answers!</a:t>
            </a:r>
          </a:p>
        </p:txBody>
      </p:sp>
    </p:spTree>
    <p:extLst>
      <p:ext uri="{BB962C8B-B14F-4D97-AF65-F5344CB8AC3E}">
        <p14:creationId xmlns:p14="http://schemas.microsoft.com/office/powerpoint/2010/main" val="2852348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5799216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Area</a:t>
                          </a:r>
                        </a:p>
                        <a:p>
                          <a:endParaRPr lang="en-GB" sz="18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parallelogram’s area.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Perimeter</a:t>
                          </a:r>
                        </a:p>
                        <a:p>
                          <a:endParaRPr lang="en-GB" sz="18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parallelogram’s perimeter.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Angles in Polygons</a:t>
                          </a:r>
                        </a:p>
                        <a:p>
                          <a:endParaRPr lang="en-GB" sz="18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does the regular polygon have?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Similar Shapes</a:t>
                          </a:r>
                        </a:p>
                        <a:p>
                          <a:pPr algn="ctr"/>
                          <a:endParaRPr lang="en-GB" sz="1800" b="1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18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area of the big triangle.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Pythagoras</a:t>
                          </a:r>
                        </a:p>
                        <a:p>
                          <a:endParaRPr lang="en-GB" sz="18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using</a:t>
                          </a:r>
                          <a:r>
                            <a:rPr lang="en-GB" sz="1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two different methods.</a:t>
                          </a:r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Quadrilaterals</a:t>
                          </a:r>
                        </a:p>
                        <a:p>
                          <a:endParaRPr lang="en-GB" sz="18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This shape has area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47.1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cm</a:t>
                          </a:r>
                          <a:r>
                            <a:rPr lang="en-GB" sz="1800" baseline="30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  <a:r>
                            <a:rPr lang="en-GB" sz="1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r>
                            <a:rPr lang="en-GB" sz="1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Show that it is a rhombus.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5799216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Area</a:t>
                          </a:r>
                        </a:p>
                        <a:p>
                          <a:endParaRPr lang="en-GB" sz="18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parallelogram’s area.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Perimeter</a:t>
                          </a:r>
                        </a:p>
                        <a:p>
                          <a:endParaRPr lang="en-GB" sz="18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parallelogram’s perimeter.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Angles in Polygons</a:t>
                          </a:r>
                        </a:p>
                        <a:p>
                          <a:endParaRPr lang="en-GB" sz="18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does the regular polygon have?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Similar Shapes</a:t>
                          </a:r>
                        </a:p>
                        <a:p>
                          <a:pPr algn="ctr"/>
                          <a:endParaRPr lang="en-GB" sz="1800" b="1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18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area of the big triangle.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625" t="-100741" r="-100937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25" t="-100741" r="-937" b="-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9AE1515-75B5-F0BA-4CE3-609EBA8D7669}"/>
              </a:ext>
            </a:extLst>
          </p:cNvPr>
          <p:cNvSpPr/>
          <p:nvPr/>
        </p:nvSpPr>
        <p:spPr>
          <a:xfrm>
            <a:off x="3563420" y="3069405"/>
            <a:ext cx="5065160" cy="7191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Corbel" panose="020B05030202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Trigonometry with…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2AB3FE-B65F-6D7B-C168-7EE0465AE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366" y="1215035"/>
            <a:ext cx="2561268" cy="16372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4A6DCC-BD49-3EAC-6B4B-43F2B1B2C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5588" y="4798901"/>
            <a:ext cx="1648491" cy="17819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A0E679-83D5-4F65-047E-092DFF287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990" y="4578712"/>
            <a:ext cx="3051430" cy="14891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06CEF8-13FA-578B-0475-E16BCE67B6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954" y="1228856"/>
            <a:ext cx="2932043" cy="1637266"/>
          </a:xfrm>
          <a:prstGeom prst="rect">
            <a:avLst/>
          </a:prstGeom>
        </p:spPr>
      </p:pic>
      <p:pic>
        <p:nvPicPr>
          <p:cNvPr id="8" name="Picture 7" descr="Diagram&#10;&#10;Description automatically generated with low confidence">
            <a:extLst>
              <a:ext uri="{FF2B5EF4-FFF2-40B4-BE49-F238E27FC236}">
                <a16:creationId xmlns:a16="http://schemas.microsoft.com/office/drawing/2014/main" id="{EBD8288B-A073-C1B1-DD3A-0437C07409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418"/>
          <a:stretch/>
        </p:blipFill>
        <p:spPr>
          <a:xfrm>
            <a:off x="8999238" y="1215035"/>
            <a:ext cx="2822103" cy="21267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18C073-6FD0-3473-2F75-58B05CE98C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9140" y="5015569"/>
            <a:ext cx="2625143" cy="156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87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6026483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Area</a:t>
                          </a:r>
                        </a:p>
                        <a:p>
                          <a:endParaRPr lang="en-GB" sz="18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parallelogram’s area.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Perimeter</a:t>
                          </a:r>
                          <a:endParaRPr lang="en-GB" sz="18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parallelogram’s perimeter.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Angles in Polygons</a:t>
                          </a:r>
                        </a:p>
                        <a:p>
                          <a:endParaRPr lang="en-GB" sz="18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does the regular polygon have?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Similar Shapes</a:t>
                          </a:r>
                        </a:p>
                        <a:p>
                          <a:pPr algn="ctr"/>
                          <a:endParaRPr lang="en-GB" sz="1800" b="1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18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area of the big triangle.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Pythagoras</a:t>
                          </a:r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Quadrilaterals</a:t>
                          </a:r>
                          <a:endParaRPr lang="en-GB" sz="18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This shape has area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47.1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cm</a:t>
                          </a:r>
                          <a:r>
                            <a:rPr lang="en-GB" sz="1800" baseline="30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  <a:r>
                            <a:rPr lang="en-GB" sz="1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r>
                            <a:rPr lang="en-GB" sz="1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Show that it is a rhombus.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6026483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Area</a:t>
                          </a:r>
                        </a:p>
                        <a:p>
                          <a:endParaRPr lang="en-GB" sz="18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parallelogram’s area.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Perimeter</a:t>
                          </a:r>
                          <a:endParaRPr lang="en-GB" sz="18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parallelogram’s perimeter.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Angles in Polygons</a:t>
                          </a:r>
                        </a:p>
                        <a:p>
                          <a:endParaRPr lang="en-GB" sz="18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does the regular polygon have?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Similar Shapes</a:t>
                          </a:r>
                        </a:p>
                        <a:p>
                          <a:pPr algn="ctr"/>
                          <a:endParaRPr lang="en-GB" sz="1800" b="1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18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area of the big triangle.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Pythagoras</a:t>
                          </a:r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25" t="-100741" r="-937" b="-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42AB3FE-B65F-6D7B-C168-7EE0465AE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366" y="716070"/>
            <a:ext cx="2561268" cy="16372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4A6DCC-BD49-3EAC-6B4B-43F2B1B2C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7119" y="3708321"/>
            <a:ext cx="1260506" cy="13625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A0E679-83D5-4F65-047E-092DFF287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54" y="4309034"/>
            <a:ext cx="3051430" cy="14891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06CEF8-13FA-578B-0475-E16BCE67B6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954" y="1228856"/>
            <a:ext cx="2932043" cy="1637266"/>
          </a:xfrm>
          <a:prstGeom prst="rect">
            <a:avLst/>
          </a:prstGeom>
        </p:spPr>
      </p:pic>
      <p:pic>
        <p:nvPicPr>
          <p:cNvPr id="8" name="Picture 7" descr="Diagram&#10;&#10;Description automatically generated with low confidence">
            <a:extLst>
              <a:ext uri="{FF2B5EF4-FFF2-40B4-BE49-F238E27FC236}">
                <a16:creationId xmlns:a16="http://schemas.microsoft.com/office/drawing/2014/main" id="{EBD8288B-A073-C1B1-DD3A-0437C07409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418"/>
          <a:stretch/>
        </p:blipFill>
        <p:spPr>
          <a:xfrm>
            <a:off x="8453364" y="995720"/>
            <a:ext cx="2822103" cy="21267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18C073-6FD0-3473-2F75-58B05CE98C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9140" y="4023891"/>
            <a:ext cx="2625143" cy="1565272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44EFAF4-3231-4119-6A79-0281CB0404F0}"/>
              </a:ext>
            </a:extLst>
          </p:cNvPr>
          <p:cNvSpPr/>
          <p:nvPr/>
        </p:nvSpPr>
        <p:spPr>
          <a:xfrm>
            <a:off x="3563420" y="3069405"/>
            <a:ext cx="5065160" cy="7191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Corbel" panose="020B05030202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Answers!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33DEBA-7212-4158-59BE-77370409D54F}"/>
                  </a:ext>
                </a:extLst>
              </p:cNvPr>
              <p:cNvSpPr txBox="1"/>
              <p:nvPr/>
            </p:nvSpPr>
            <p:spPr>
              <a:xfrm>
                <a:off x="99407" y="2821163"/>
                <a:ext cx="3364606" cy="496483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103.9</m:t>
                    </m:r>
                  </m:oMath>
                </a14:m>
                <a:r>
                  <a:rPr lang="en-GB" sz="24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cm</a:t>
                </a:r>
                <a:r>
                  <a:rPr lang="en-GB" sz="2400" baseline="300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GB" sz="24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60</m:t>
                    </m:r>
                    <m:rad>
                      <m:radPr>
                        <m:degHide m:val="on"/>
                        <m:ctrlP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sz="24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cm</a:t>
                </a:r>
                <a:r>
                  <a:rPr lang="en-GB" sz="2400" baseline="300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33DEBA-7212-4158-59BE-77370409D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07" y="2821163"/>
                <a:ext cx="3364606" cy="496483"/>
              </a:xfrm>
              <a:prstGeom prst="rect">
                <a:avLst/>
              </a:prstGeom>
              <a:blipFill>
                <a:blip r:embed="rId9"/>
                <a:stretch>
                  <a:fillRect t="-2500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29336E-5AE1-2D04-FC64-E21371EF8C87}"/>
                  </a:ext>
                </a:extLst>
              </p:cNvPr>
              <p:cNvSpPr txBox="1"/>
              <p:nvPr/>
            </p:nvSpPr>
            <p:spPr>
              <a:xfrm>
                <a:off x="4735266" y="2359498"/>
                <a:ext cx="2721467" cy="461665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lvl="0" algn="ctr" defTabSz="721827">
                  <a:defRPr/>
                </a:pP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48.5</m:t>
                    </m:r>
                  </m:oMath>
                </a14:m>
                <a:r>
                  <a:rPr lang="en-GB" sz="24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cm</a:t>
                </a:r>
                <a:endParaRPr lang="en-GB" sz="2400" baseline="300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29336E-5AE1-2D04-FC64-E21371EF8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266" y="2359498"/>
                <a:ext cx="2721467" cy="461665"/>
              </a:xfrm>
              <a:prstGeom prst="rect">
                <a:avLst/>
              </a:prstGeom>
              <a:blipFill>
                <a:blip r:embed="rId10"/>
                <a:stretch>
                  <a:fillRect t="-7895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9754AB0-C3CE-E613-D678-6B1EC7B0D8BC}"/>
                  </a:ext>
                </a:extLst>
              </p:cNvPr>
              <p:cNvSpPr txBox="1"/>
              <p:nvPr/>
            </p:nvSpPr>
            <p:spPr>
              <a:xfrm>
                <a:off x="9625211" y="2776608"/>
                <a:ext cx="2324920" cy="461665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lvl="0" algn="ctr" defTabSz="721827">
                  <a:defRPr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12</m:t>
                    </m:r>
                  </m:oMath>
                </a14:m>
                <a:r>
                  <a:rPr lang="en-GB" sz="24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sides</a:t>
                </a:r>
                <a:endParaRPr lang="en-GB" sz="2400" baseline="300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9754AB0-C3CE-E613-D678-6B1EC7B0D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211" y="2776608"/>
                <a:ext cx="2324920" cy="461665"/>
              </a:xfrm>
              <a:prstGeom prst="rect">
                <a:avLst/>
              </a:prstGeom>
              <a:blipFill>
                <a:blip r:embed="rId11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1FBCE37-13C7-615B-844A-4A19AA4BF31A}"/>
                  </a:ext>
                </a:extLst>
              </p:cNvPr>
              <p:cNvSpPr txBox="1"/>
              <p:nvPr/>
            </p:nvSpPr>
            <p:spPr>
              <a:xfrm>
                <a:off x="649403" y="5837267"/>
                <a:ext cx="2625143" cy="830997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 b="0" i="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s.f.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=4</m:t>
                    </m:r>
                  </m:oMath>
                </a14:m>
                <a:endParaRPr lang="en-GB" sz="24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:r>
                  <a:rPr lang="en-GB" sz="2400" b="0" dirty="0">
                    <a:solidFill>
                      <a:srgbClr val="C00000"/>
                    </a:solidFill>
                  </a:rPr>
                  <a:t>Area 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480</m:t>
                    </m:r>
                  </m:oMath>
                </a14:m>
                <a:r>
                  <a:rPr lang="en-GB" sz="24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cm</a:t>
                </a:r>
                <a:r>
                  <a:rPr lang="en-GB" sz="2400" baseline="300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1FBCE37-13C7-615B-844A-4A19AA4BF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03" y="5837267"/>
                <a:ext cx="2625143" cy="830997"/>
              </a:xfrm>
              <a:prstGeom prst="rect">
                <a:avLst/>
              </a:prstGeom>
              <a:blipFill>
                <a:blip r:embed="rId12"/>
                <a:stretch>
                  <a:fillRect t="-5970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3E98CA5-9456-51C0-E02A-C2A115F2E331}"/>
                  </a:ext>
                </a:extLst>
              </p:cNvPr>
              <p:cNvSpPr txBox="1"/>
              <p:nvPr/>
            </p:nvSpPr>
            <p:spPr>
              <a:xfrm>
                <a:off x="6375834" y="4806527"/>
                <a:ext cx="374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3E98CA5-9456-51C0-E02A-C2A115F2E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834" y="4806527"/>
                <a:ext cx="37414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E20A40-4972-78FF-C39F-BDD55369A90C}"/>
                  </a:ext>
                </a:extLst>
              </p:cNvPr>
              <p:cNvSpPr txBox="1"/>
              <p:nvPr/>
            </p:nvSpPr>
            <p:spPr>
              <a:xfrm>
                <a:off x="4239108" y="5539104"/>
                <a:ext cx="3713781" cy="1205651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800" b="1" baseline="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e.g. </a:t>
                </a:r>
                <a14:m>
                  <m:oMath xmlns:m="http://schemas.openxmlformats.org/officeDocument/2006/math">
                    <m:r>
                      <a:rPr lang="en-GB" sz="1800" b="0" i="1" baseline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𝜃</m:t>
                    </m:r>
                    <m:r>
                      <a:rPr lang="en-GB" sz="1800" b="0" i="1" baseline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GB" sz="1800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800" b="0" i="1" baseline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800" b="0" i="0" baseline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GB" sz="1800" b="0" i="1" baseline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GB" sz="1800" b="0" i="1" baseline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1800" b="0" i="1" baseline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GB" sz="1800" b="0" i="1" baseline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en-GB" sz="1800" b="0" i="1" baseline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GB" sz="1800" b="0" i="1" baseline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=36.9</m:t>
                    </m:r>
                    <m:r>
                      <a:rPr lang="en-GB" sz="1800" b="0" i="1" baseline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endParaRPr lang="en-GB" sz="1800" baseline="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1800" b="0" i="1" baseline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1800" b="0" i="1" baseline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1800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9</m:t>
                        </m:r>
                      </m:num>
                      <m:den>
                        <m:func>
                          <m:funcPr>
                            <m:ctrlPr>
                              <a:rPr lang="en-GB" sz="1800" b="0" i="1" baseline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800" b="0" i="0" baseline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1800" b="0" i="1" baseline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sz="1800" b="0" i="1" baseline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36.9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en-GB" sz="1800" b="0" i="1" baseline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=15</m:t>
                    </m:r>
                  </m:oMath>
                </a14:m>
                <a:r>
                  <a:rPr lang="en-GB" sz="1800" baseline="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cm</a:t>
                </a:r>
              </a:p>
              <a:p>
                <a:pPr algn="ctr"/>
                <a:r>
                  <a:rPr lang="en-GB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(and using Pythagoras)</a:t>
                </a:r>
                <a:endParaRPr lang="en-GB" sz="1800" baseline="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E20A40-4972-78FF-C39F-BDD55369A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108" y="5539104"/>
                <a:ext cx="3713781" cy="1205651"/>
              </a:xfrm>
              <a:prstGeom prst="rect">
                <a:avLst/>
              </a:prstGeom>
              <a:blipFill>
                <a:blip r:embed="rId14"/>
                <a:stretch>
                  <a:fillRect b="-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1F16D8E-863A-67D1-5BC4-4739422A9ECE}"/>
                  </a:ext>
                </a:extLst>
              </p:cNvPr>
              <p:cNvSpPr txBox="1"/>
              <p:nvPr/>
            </p:nvSpPr>
            <p:spPr>
              <a:xfrm>
                <a:off x="8453364" y="4955071"/>
                <a:ext cx="3457442" cy="1752083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800" b="0" i="1" baseline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r>
                      <a:rPr lang="en-GB" sz="1800" b="0" i="1" baseline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1800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47.1</m:t>
                        </m:r>
                      </m:num>
                      <m:den>
                        <m:r>
                          <a:rPr lang="en-GB" sz="1800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7</m:t>
                        </m:r>
                      </m:den>
                    </m:f>
                    <m:r>
                      <a:rPr lang="en-GB" sz="1800" b="0" i="1" baseline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=6.73</m:t>
                    </m:r>
                  </m:oMath>
                </a14:m>
                <a:r>
                  <a:rPr lang="en-GB" sz="1800" baseline="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cm.</a:t>
                </a:r>
              </a:p>
              <a:p>
                <a:pPr algn="ctr"/>
                <a:r>
                  <a:rPr lang="en-GB" sz="900" baseline="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1800" baseline="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GB" sz="1800" baseline="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Left side </a:t>
                </a:r>
                <a14:m>
                  <m:oMath xmlns:m="http://schemas.openxmlformats.org/officeDocument/2006/math">
                    <m:r>
                      <a:rPr lang="en-GB" sz="1800" b="0" i="1" baseline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1800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6.73</m:t>
                        </m:r>
                      </m:num>
                      <m:den>
                        <m:func>
                          <m:funcPr>
                            <m:ctrlPr>
                              <a:rPr lang="en-GB" sz="1800" b="0" i="1" baseline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800" b="0" i="0" baseline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1800" b="0" i="1" baseline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sz="1800" b="0" i="1" baseline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74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en-GB" sz="1800" b="0" i="1" baseline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=7</m:t>
                    </m:r>
                  </m:oMath>
                </a14:m>
                <a:r>
                  <a:rPr lang="en-GB" sz="1800" baseline="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cm.</a:t>
                </a:r>
              </a:p>
              <a:p>
                <a:pPr algn="ctr"/>
                <a:r>
                  <a:rPr lang="en-GB" sz="10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1800" baseline="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GB" sz="1800" baseline="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All four sides the same length, so it is a rhombus.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1F16D8E-863A-67D1-5BC4-4739422A9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364" y="4955071"/>
                <a:ext cx="3457442" cy="1752083"/>
              </a:xfrm>
              <a:prstGeom prst="rect">
                <a:avLst/>
              </a:prstGeom>
              <a:blipFill>
                <a:blip r:embed="rId15"/>
                <a:stretch>
                  <a:fillRect l="-1099" r="-2564" b="-5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4107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5B2B21F-62C3-964C-111A-C1BA918F6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67594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1512190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2876025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2655779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orbel" panose="020B0503020204020204" pitchFamily="34" charset="0"/>
                        </a:rPr>
                        <a:t>Unit Conversions</a:t>
                      </a:r>
                    </a:p>
                    <a:p>
                      <a:pPr algn="ctr"/>
                      <a:r>
                        <a:rPr lang="en-GB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Find the hypotenuse.</a:t>
                      </a:r>
                    </a:p>
                    <a:p>
                      <a:endParaRPr lang="en-GB" sz="2000" dirty="0">
                        <a:latin typeface="Corbel" panose="020B0503020204020204" pitchFamily="34" charset="0"/>
                      </a:endParaRPr>
                    </a:p>
                    <a:p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orbel" panose="020B0503020204020204" pitchFamily="34" charset="0"/>
                        </a:rPr>
                        <a:t>Fractions</a:t>
                      </a:r>
                    </a:p>
                    <a:p>
                      <a:pPr marL="0" marR="0" lvl="0" indent="0" algn="ctr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Find the hypotenuse.</a:t>
                      </a:r>
                      <a:endParaRPr lang="en-GB" sz="2000" dirty="0">
                        <a:latin typeface="Corbel" panose="020B0503020204020204" pitchFamily="34" charset="0"/>
                      </a:endParaRPr>
                    </a:p>
                    <a:p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orbel" panose="020B0503020204020204" pitchFamily="34" charset="0"/>
                        </a:rPr>
                        <a:t>Recurring Decimals</a:t>
                      </a:r>
                    </a:p>
                    <a:p>
                      <a:pPr marL="0" marR="0" lvl="0" indent="0" algn="ctr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Find the hypotenuse.</a:t>
                      </a:r>
                      <a:endParaRPr lang="en-GB" sz="2000" b="1" dirty="0">
                        <a:latin typeface="Corbel" panose="020B0503020204020204" pitchFamily="34" charset="0"/>
                      </a:endParaRPr>
                    </a:p>
                    <a:p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0986931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pPr marL="0" marR="0" lvl="0" indent="0" algn="ctr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Standard Form</a:t>
                      </a:r>
                    </a:p>
                    <a:p>
                      <a:pPr marL="0" marR="0" lvl="0" indent="0" algn="ctr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Find the hypotenuse.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  <a:p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orbel" panose="020B0503020204020204" pitchFamily="34" charset="0"/>
                        </a:rPr>
                        <a:t>Surds</a:t>
                      </a:r>
                    </a:p>
                    <a:p>
                      <a:pPr marL="0" marR="0" lvl="0" indent="0" algn="ctr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Find the hypotenuse.</a:t>
                      </a:r>
                      <a:endParaRPr lang="en-GB" sz="1800" b="1" dirty="0">
                        <a:latin typeface="Corbel" panose="020B0503020204020204" pitchFamily="34" charset="0"/>
                      </a:endParaRPr>
                    </a:p>
                  </a:txBody>
                  <a:tcPr marT="40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orbel" panose="020B0503020204020204" pitchFamily="34" charset="0"/>
                        </a:rPr>
                        <a:t>Prime Factorisation</a:t>
                      </a:r>
                    </a:p>
                    <a:p>
                      <a:pPr marL="0" marR="0" lvl="0" indent="0" algn="ctr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Find the hypotenuse.</a:t>
                      </a:r>
                      <a:endParaRPr lang="en-GB" sz="2000" dirty="0">
                        <a:latin typeface="Corbel" panose="020B0503020204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281370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9AE1515-75B5-F0BA-4CE3-609EBA8D7669}"/>
              </a:ext>
            </a:extLst>
          </p:cNvPr>
          <p:cNvSpPr/>
          <p:nvPr/>
        </p:nvSpPr>
        <p:spPr>
          <a:xfrm>
            <a:off x="3563420" y="3069405"/>
            <a:ext cx="5065160" cy="7191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Corbel" panose="020B05030202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Pythagoras with…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3">
                <a:extLst>
                  <a:ext uri="{FF2B5EF4-FFF2-40B4-BE49-F238E27FC236}">
                    <a16:creationId xmlns:a16="http://schemas.microsoft.com/office/drawing/2014/main" id="{58EBA71A-A8D7-F7EA-29F8-CC4C677FF9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3008659"/>
                  </p:ext>
                </p:extLst>
              </p:nvPr>
            </p:nvGraphicFramePr>
            <p:xfrm>
              <a:off x="4127926" y="718174"/>
              <a:ext cx="2986437" cy="22385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3">
                <a:extLst>
                  <a:ext uri="{FF2B5EF4-FFF2-40B4-BE49-F238E27FC236}">
                    <a16:creationId xmlns:a16="http://schemas.microsoft.com/office/drawing/2014/main" id="{58EBA71A-A8D7-F7EA-29F8-CC4C677FF9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3008659"/>
                  </p:ext>
                </p:extLst>
              </p:nvPr>
            </p:nvGraphicFramePr>
            <p:xfrm>
              <a:off x="4127926" y="718174"/>
              <a:ext cx="2986437" cy="22385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99" t="-775" r="-209091" b="-395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60775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9057" t="-270833" r="-1258" b="-625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23">
                <a:extLst>
                  <a:ext uri="{FF2B5EF4-FFF2-40B4-BE49-F238E27FC236}">
                    <a16:creationId xmlns:a16="http://schemas.microsoft.com/office/drawing/2014/main" id="{3474CB08-879A-8A51-CF05-57648FBE71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8890234"/>
                  </p:ext>
                </p:extLst>
              </p:nvPr>
            </p:nvGraphicFramePr>
            <p:xfrm>
              <a:off x="214891" y="868733"/>
              <a:ext cx="2986437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oMath>
                          </a14:m>
                          <a:r>
                            <a:rPr lang="en-GB" sz="2400" dirty="0"/>
                            <a:t> m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oMath>
                          </a14:m>
                          <a:r>
                            <a:rPr lang="en-GB" sz="2400" dirty="0"/>
                            <a:t> cm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23">
                <a:extLst>
                  <a:ext uri="{FF2B5EF4-FFF2-40B4-BE49-F238E27FC236}">
                    <a16:creationId xmlns:a16="http://schemas.microsoft.com/office/drawing/2014/main" id="{3474CB08-879A-8A51-CF05-57648FBE71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8890234"/>
                  </p:ext>
                </p:extLst>
              </p:nvPr>
            </p:nvGraphicFramePr>
            <p:xfrm>
              <a:off x="214891" y="868733"/>
              <a:ext cx="2986437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775" r="-209091" b="-372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8125" t="-361111" r="-625" b="-33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23">
                <a:extLst>
                  <a:ext uri="{FF2B5EF4-FFF2-40B4-BE49-F238E27FC236}">
                    <a16:creationId xmlns:a16="http://schemas.microsoft.com/office/drawing/2014/main" id="{627F879A-4F84-C77C-C412-FB98B22905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249739"/>
                  </p:ext>
                </p:extLst>
              </p:nvPr>
            </p:nvGraphicFramePr>
            <p:xfrm>
              <a:off x="8401569" y="967562"/>
              <a:ext cx="2986437" cy="21018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acc>
                                <m:accPr>
                                  <m:chr m:val="̇"/>
                                  <m:ctrlPr>
                                    <a:rPr lang="en-GB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acc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GB" sz="2400" b="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GB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acc>
                                <m:acc>
                                  <m:accPr>
                                    <m:chr m:val="̇"/>
                                    <m:ctrlPr>
                                      <a:rPr lang="en-GB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4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23">
                <a:extLst>
                  <a:ext uri="{FF2B5EF4-FFF2-40B4-BE49-F238E27FC236}">
                    <a16:creationId xmlns:a16="http://schemas.microsoft.com/office/drawing/2014/main" id="{627F879A-4F84-C77C-C412-FB98B22905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249739"/>
                  </p:ext>
                </p:extLst>
              </p:nvPr>
            </p:nvGraphicFramePr>
            <p:xfrm>
              <a:off x="8401569" y="967562"/>
              <a:ext cx="2986437" cy="21018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775" r="-209091" b="-286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71043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8428" t="-351351" r="-125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23">
                <a:extLst>
                  <a:ext uri="{FF2B5EF4-FFF2-40B4-BE49-F238E27FC236}">
                    <a16:creationId xmlns:a16="http://schemas.microsoft.com/office/drawing/2014/main" id="{E381974D-67D0-583D-875C-CA75B2D927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38037"/>
                  </p:ext>
                </p:extLst>
              </p:nvPr>
            </p:nvGraphicFramePr>
            <p:xfrm>
              <a:off x="107445" y="4598632"/>
              <a:ext cx="3201328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88000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23">
                <a:extLst>
                  <a:ext uri="{FF2B5EF4-FFF2-40B4-BE49-F238E27FC236}">
                    <a16:creationId xmlns:a16="http://schemas.microsoft.com/office/drawing/2014/main" id="{E381974D-67D0-583D-875C-CA75B2D927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38037"/>
                  </p:ext>
                </p:extLst>
              </p:nvPr>
            </p:nvGraphicFramePr>
            <p:xfrm>
              <a:off x="107445" y="4598632"/>
              <a:ext cx="3201328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88000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1550" r="-171277" b="-279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59119" t="-363889" r="-125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23">
                <a:extLst>
                  <a:ext uri="{FF2B5EF4-FFF2-40B4-BE49-F238E27FC236}">
                    <a16:creationId xmlns:a16="http://schemas.microsoft.com/office/drawing/2014/main" id="{30816D8F-CEAC-5EA0-05A1-D49B4FDD3C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7215487"/>
                  </p:ext>
                </p:extLst>
              </p:nvPr>
            </p:nvGraphicFramePr>
            <p:xfrm>
              <a:off x="8401568" y="4598632"/>
              <a:ext cx="2986437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4620</m:t>
                              </m:r>
                            </m:oMath>
                          </a14:m>
                          <a:r>
                            <a:rPr lang="en-GB" sz="2400" dirty="0"/>
                            <a:t> 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6160</m:t>
                              </m:r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23">
                <a:extLst>
                  <a:ext uri="{FF2B5EF4-FFF2-40B4-BE49-F238E27FC236}">
                    <a16:creationId xmlns:a16="http://schemas.microsoft.com/office/drawing/2014/main" id="{30816D8F-CEAC-5EA0-05A1-D49B4FDD3C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7215487"/>
                  </p:ext>
                </p:extLst>
              </p:nvPr>
            </p:nvGraphicFramePr>
            <p:xfrm>
              <a:off x="8401568" y="4598632"/>
              <a:ext cx="2986437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1550" r="-209091" b="-279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8428" t="-363889" r="-125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23">
                <a:extLst>
                  <a:ext uri="{FF2B5EF4-FFF2-40B4-BE49-F238E27FC236}">
                    <a16:creationId xmlns:a16="http://schemas.microsoft.com/office/drawing/2014/main" id="{BE8CB762-7891-CE2D-074A-6F2F32BFBCE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227670" y="4603110"/>
              <a:ext cx="2986437" cy="21261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23">
                <a:extLst>
                  <a:ext uri="{FF2B5EF4-FFF2-40B4-BE49-F238E27FC236}">
                    <a16:creationId xmlns:a16="http://schemas.microsoft.com/office/drawing/2014/main" id="{BE8CB762-7891-CE2D-074A-6F2F32BFBCE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227670" y="4603110"/>
              <a:ext cx="2986437" cy="21261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t="-775" r="-209091" b="-3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95364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48125" t="-333333" r="-62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36065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5B2B21F-62C3-964C-111A-C1BA918F689E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1512190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2876025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2655779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orbel" panose="020B0503020204020204" pitchFamily="34" charset="0"/>
                        </a:rPr>
                        <a:t>Unit Conversions</a:t>
                      </a:r>
                    </a:p>
                    <a:p>
                      <a:pPr algn="ctr"/>
                      <a:r>
                        <a:rPr lang="en-GB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Find the hypotenuse.</a:t>
                      </a:r>
                    </a:p>
                    <a:p>
                      <a:endParaRPr lang="en-GB" sz="2000" dirty="0">
                        <a:latin typeface="Corbel" panose="020B0503020204020204" pitchFamily="34" charset="0"/>
                      </a:endParaRPr>
                    </a:p>
                    <a:p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orbel" panose="020B0503020204020204" pitchFamily="34" charset="0"/>
                        </a:rPr>
                        <a:t>Fractions</a:t>
                      </a:r>
                    </a:p>
                    <a:p>
                      <a:pPr marL="0" marR="0" lvl="0" indent="0" algn="ctr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Find the hypotenuse.</a:t>
                      </a:r>
                      <a:endParaRPr lang="en-GB" sz="2000" dirty="0">
                        <a:latin typeface="Corbel" panose="020B0503020204020204" pitchFamily="34" charset="0"/>
                      </a:endParaRPr>
                    </a:p>
                    <a:p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orbel" panose="020B0503020204020204" pitchFamily="34" charset="0"/>
                        </a:rPr>
                        <a:t>Recurring Decimals</a:t>
                      </a:r>
                    </a:p>
                    <a:p>
                      <a:pPr marL="0" marR="0" lvl="0" indent="0" algn="ctr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Find the hypotenuse.</a:t>
                      </a:r>
                      <a:endParaRPr lang="en-GB" sz="2000" b="1" dirty="0">
                        <a:latin typeface="Corbel" panose="020B0503020204020204" pitchFamily="34" charset="0"/>
                      </a:endParaRPr>
                    </a:p>
                    <a:p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0986931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pPr marL="0" marR="0" lvl="0" indent="0" algn="ctr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Standard Form</a:t>
                      </a:r>
                    </a:p>
                    <a:p>
                      <a:pPr marL="0" marR="0" lvl="0" indent="0" algn="ctr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Find the hypotenuse.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  <a:p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orbel" panose="020B0503020204020204" pitchFamily="34" charset="0"/>
                        </a:rPr>
                        <a:t>Surds</a:t>
                      </a:r>
                    </a:p>
                    <a:p>
                      <a:pPr marL="0" marR="0" lvl="0" indent="0" algn="ctr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Find the hypotenuse.</a:t>
                      </a:r>
                      <a:endParaRPr lang="en-GB" sz="1800" b="1" dirty="0">
                        <a:latin typeface="Corbel" panose="020B0503020204020204" pitchFamily="34" charset="0"/>
                      </a:endParaRPr>
                    </a:p>
                  </a:txBody>
                  <a:tcPr marT="40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orbel" panose="020B0503020204020204" pitchFamily="34" charset="0"/>
                        </a:rPr>
                        <a:t>Prime Factorisation</a:t>
                      </a:r>
                    </a:p>
                    <a:p>
                      <a:pPr marL="0" marR="0" lvl="0" indent="0" algn="ctr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Find the hypotenuse.</a:t>
                      </a:r>
                      <a:endParaRPr lang="en-GB" sz="2000" dirty="0">
                        <a:latin typeface="Corbel" panose="020B0503020204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281370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9AE1515-75B5-F0BA-4CE3-609EBA8D7669}"/>
              </a:ext>
            </a:extLst>
          </p:cNvPr>
          <p:cNvSpPr/>
          <p:nvPr/>
        </p:nvSpPr>
        <p:spPr>
          <a:xfrm>
            <a:off x="3563420" y="3069405"/>
            <a:ext cx="5065160" cy="7191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Corbel" panose="020B05030202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Answers!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3">
                <a:extLst>
                  <a:ext uri="{FF2B5EF4-FFF2-40B4-BE49-F238E27FC236}">
                    <a16:creationId xmlns:a16="http://schemas.microsoft.com/office/drawing/2014/main" id="{58EBA71A-A8D7-F7EA-29F8-CC4C677FF99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27926" y="718174"/>
              <a:ext cx="2986437" cy="22385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3">
                <a:extLst>
                  <a:ext uri="{FF2B5EF4-FFF2-40B4-BE49-F238E27FC236}">
                    <a16:creationId xmlns:a16="http://schemas.microsoft.com/office/drawing/2014/main" id="{58EBA71A-A8D7-F7EA-29F8-CC4C677FF99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27926" y="718174"/>
              <a:ext cx="2986437" cy="22385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99" t="-775" r="-209091" b="-395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60775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9057" t="-270833" r="-1258" b="-625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3">
                <a:extLst>
                  <a:ext uri="{FF2B5EF4-FFF2-40B4-BE49-F238E27FC236}">
                    <a16:creationId xmlns:a16="http://schemas.microsoft.com/office/drawing/2014/main" id="{8B7B5C59-BDEC-349C-63CC-4F53C4D99B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6966192"/>
                  </p:ext>
                </p:extLst>
              </p:nvPr>
            </p:nvGraphicFramePr>
            <p:xfrm>
              <a:off x="107445" y="4598632"/>
              <a:ext cx="3201328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88000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3">
                <a:extLst>
                  <a:ext uri="{FF2B5EF4-FFF2-40B4-BE49-F238E27FC236}">
                    <a16:creationId xmlns:a16="http://schemas.microsoft.com/office/drawing/2014/main" id="{8B7B5C59-BDEC-349C-63CC-4F53C4D99B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6966192"/>
                  </p:ext>
                </p:extLst>
              </p:nvPr>
            </p:nvGraphicFramePr>
            <p:xfrm>
              <a:off x="107445" y="4598632"/>
              <a:ext cx="3201328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88000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550" r="-171277" b="-279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9119" t="-363889" r="-125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23">
                <a:extLst>
                  <a:ext uri="{FF2B5EF4-FFF2-40B4-BE49-F238E27FC236}">
                    <a16:creationId xmlns:a16="http://schemas.microsoft.com/office/drawing/2014/main" id="{76D77C7D-B539-A2D3-86F1-176B6F8F8F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320242"/>
                  </p:ext>
                </p:extLst>
              </p:nvPr>
            </p:nvGraphicFramePr>
            <p:xfrm>
              <a:off x="8401568" y="4598632"/>
              <a:ext cx="2986437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4620</m:t>
                              </m:r>
                            </m:oMath>
                          </a14:m>
                          <a:r>
                            <a:rPr lang="en-GB" sz="2400" dirty="0"/>
                            <a:t> 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6160</m:t>
                              </m:r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23">
                <a:extLst>
                  <a:ext uri="{FF2B5EF4-FFF2-40B4-BE49-F238E27FC236}">
                    <a16:creationId xmlns:a16="http://schemas.microsoft.com/office/drawing/2014/main" id="{76D77C7D-B539-A2D3-86F1-176B6F8F8F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320242"/>
                  </p:ext>
                </p:extLst>
              </p:nvPr>
            </p:nvGraphicFramePr>
            <p:xfrm>
              <a:off x="8401568" y="4598632"/>
              <a:ext cx="2986437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550" r="-209091" b="-279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8428" t="-363889" r="-125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23">
                <a:extLst>
                  <a:ext uri="{FF2B5EF4-FFF2-40B4-BE49-F238E27FC236}">
                    <a16:creationId xmlns:a16="http://schemas.microsoft.com/office/drawing/2014/main" id="{3474CB08-879A-8A51-CF05-57648FBE716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4891" y="868733"/>
              <a:ext cx="2986437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oMath>
                          </a14:m>
                          <a:r>
                            <a:rPr lang="en-GB" sz="2400" dirty="0"/>
                            <a:t> m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oMath>
                          </a14:m>
                          <a:r>
                            <a:rPr lang="en-GB" sz="2400" dirty="0"/>
                            <a:t> cm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23">
                <a:extLst>
                  <a:ext uri="{FF2B5EF4-FFF2-40B4-BE49-F238E27FC236}">
                    <a16:creationId xmlns:a16="http://schemas.microsoft.com/office/drawing/2014/main" id="{3474CB08-879A-8A51-CF05-57648FBE716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4891" y="868733"/>
              <a:ext cx="2986437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775" r="-209091" b="-372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8125" t="-361111" r="-625" b="-33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23">
                <a:extLst>
                  <a:ext uri="{FF2B5EF4-FFF2-40B4-BE49-F238E27FC236}">
                    <a16:creationId xmlns:a16="http://schemas.microsoft.com/office/drawing/2014/main" id="{627F879A-4F84-C77C-C412-FB98B229055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401569" y="967562"/>
              <a:ext cx="2986437" cy="21018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acc>
                                <m:accPr>
                                  <m:chr m:val="̇"/>
                                  <m:ctrlPr>
                                    <a:rPr lang="en-GB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acc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GB" sz="2400" b="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GB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acc>
                                <m:acc>
                                  <m:accPr>
                                    <m:chr m:val="̇"/>
                                    <m:ctrlPr>
                                      <a:rPr lang="en-GB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4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23">
                <a:extLst>
                  <a:ext uri="{FF2B5EF4-FFF2-40B4-BE49-F238E27FC236}">
                    <a16:creationId xmlns:a16="http://schemas.microsoft.com/office/drawing/2014/main" id="{627F879A-4F84-C77C-C412-FB98B229055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401569" y="967562"/>
              <a:ext cx="2986437" cy="21018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775" r="-209091" b="-286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71043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8428" t="-351351" r="-125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23">
                <a:extLst>
                  <a:ext uri="{FF2B5EF4-FFF2-40B4-BE49-F238E27FC236}">
                    <a16:creationId xmlns:a16="http://schemas.microsoft.com/office/drawing/2014/main" id="{5FA1B1ED-0CF4-4654-CA57-5B661BE3F0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227670" y="4603110"/>
              <a:ext cx="2986437" cy="21261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23">
                <a:extLst>
                  <a:ext uri="{FF2B5EF4-FFF2-40B4-BE49-F238E27FC236}">
                    <a16:creationId xmlns:a16="http://schemas.microsoft.com/office/drawing/2014/main" id="{5FA1B1ED-0CF4-4654-CA57-5B661BE3F0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227670" y="4603110"/>
              <a:ext cx="2986437" cy="21261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t="-775" r="-209091" b="-3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95364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48125" t="-333333" r="-62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71736E-42CB-9D64-8419-ED9E758358A4}"/>
                  </a:ext>
                </a:extLst>
              </p:cNvPr>
              <p:cNvSpPr txBox="1"/>
              <p:nvPr/>
            </p:nvSpPr>
            <p:spPr>
              <a:xfrm>
                <a:off x="1652303" y="1208692"/>
                <a:ext cx="2192628" cy="584775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GB" sz="3200" dirty="0">
                    <a:solidFill>
                      <a:srgbClr val="C00000"/>
                    </a:solidFill>
                    <a:latin typeface="Corbel" panose="020B0503020204020204" pitchFamily="34" charset="0"/>
                  </a:rPr>
                  <a:t> cm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71736E-42CB-9D64-8419-ED9E75835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303" y="1208692"/>
                <a:ext cx="2192628" cy="584775"/>
              </a:xfrm>
              <a:prstGeom prst="rect">
                <a:avLst/>
              </a:prstGeom>
              <a:blipFill>
                <a:blip r:embed="rId8"/>
                <a:stretch>
                  <a:fillRect t="-14894" r="-2312" b="-297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F0FAF1-A45F-4FE2-8C2E-A22D6A232FCE}"/>
                  </a:ext>
                </a:extLst>
              </p:cNvPr>
              <p:cNvSpPr txBox="1"/>
              <p:nvPr/>
            </p:nvSpPr>
            <p:spPr>
              <a:xfrm>
                <a:off x="5780229" y="870380"/>
                <a:ext cx="2192628" cy="1151506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 tIns="108000" bIns="10800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3200" dirty="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F0FAF1-A45F-4FE2-8C2E-A22D6A232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229" y="870380"/>
                <a:ext cx="2192628" cy="1151506"/>
              </a:xfrm>
              <a:prstGeom prst="rect">
                <a:avLst/>
              </a:prstGeom>
              <a:blipFill>
                <a:blip r:embed="rId9"/>
                <a:stretch>
                  <a:fillRect b="-1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E6EE28-481B-10F2-697D-2C87685BD9EA}"/>
                  </a:ext>
                </a:extLst>
              </p:cNvPr>
              <p:cNvSpPr txBox="1"/>
              <p:nvPr/>
            </p:nvSpPr>
            <p:spPr>
              <a:xfrm>
                <a:off x="9894787" y="1405574"/>
                <a:ext cx="2094615" cy="603563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=0.</m:t>
                      </m:r>
                      <m:acc>
                        <m:accPr>
                          <m:chr m:val="̇"/>
                          <m:ctrlPr>
                            <a:rPr lang="en-GB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en-GB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GB" sz="3200" dirty="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E6EE28-481B-10F2-697D-2C87685BD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4787" y="1405574"/>
                <a:ext cx="2094615" cy="603563"/>
              </a:xfrm>
              <a:prstGeom prst="rect">
                <a:avLst/>
              </a:prstGeom>
              <a:blipFill>
                <a:blip r:embed="rId10"/>
                <a:stretch>
                  <a:fillRect t="-61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573C9AF-445F-C9B5-7A87-82E91E67CA7B}"/>
                  </a:ext>
                </a:extLst>
              </p:cNvPr>
              <p:cNvSpPr txBox="1"/>
              <p:nvPr/>
            </p:nvSpPr>
            <p:spPr>
              <a:xfrm>
                <a:off x="1558102" y="5057857"/>
                <a:ext cx="2381030" cy="584775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=5×</m:t>
                      </m:r>
                      <m:sSup>
                        <m:sSupPr>
                          <m:ctrlPr>
                            <a:rPr lang="en-GB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3200" dirty="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573C9AF-445F-C9B5-7A87-82E91E67C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102" y="5057857"/>
                <a:ext cx="2381030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6579637-D035-6B05-3DF8-1D69785F3B74}"/>
                  </a:ext>
                </a:extLst>
              </p:cNvPr>
              <p:cNvSpPr txBox="1"/>
              <p:nvPr/>
            </p:nvSpPr>
            <p:spPr>
              <a:xfrm>
                <a:off x="5591827" y="4979345"/>
                <a:ext cx="2381030" cy="652871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rad>
                        <m:radPr>
                          <m:degHide m:val="on"/>
                          <m:ctrlPr>
                            <a:rPr lang="en-GB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GB" sz="3200" dirty="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6579637-D035-6B05-3DF8-1D69785F3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827" y="4979345"/>
                <a:ext cx="2381030" cy="65287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B9F327-1E4F-753F-082B-F2475CB1706D}"/>
                  </a:ext>
                </a:extLst>
              </p:cNvPr>
              <p:cNvSpPr txBox="1"/>
              <p:nvPr/>
            </p:nvSpPr>
            <p:spPr>
              <a:xfrm>
                <a:off x="9703525" y="4770257"/>
                <a:ext cx="2381030" cy="584775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=7700</m:t>
                      </m:r>
                    </m:oMath>
                  </m:oMathPara>
                </a14:m>
                <a:endParaRPr lang="en-GB" sz="3200" dirty="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B9F327-1E4F-753F-082B-F2475CB17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3525" y="4770257"/>
                <a:ext cx="2381030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1578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2732832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latin typeface="Corbel" panose="020B0503020204020204" pitchFamily="34" charset="0"/>
                            </a:rPr>
                            <a:t>Ratio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 regular polygon has interior and exterior angles in the ratio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5 :1</m:t>
                                </m:r>
                              </m:oMath>
                            </m:oMathPara>
                          </a14:m>
                          <a:endParaRPr lang="en-GB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b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does it have?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latin typeface="Corbel" panose="020B0503020204020204" pitchFamily="34" charset="0"/>
                            </a:rPr>
                            <a:t>Percentages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 regular polygon has exterior angles that are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2.5%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of</a:t>
                          </a:r>
                          <a:r>
                            <a:rPr lang="en-GB" sz="20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the size of the sum of its interior angles.</a:t>
                          </a:r>
                        </a:p>
                        <a:p>
                          <a:endParaRPr lang="en-GB" sz="2000" baseline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20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does it have?</a:t>
                          </a:r>
                          <a:endParaRPr lang="en-GB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latin typeface="Corbel" panose="020B0503020204020204" pitchFamily="34" charset="0"/>
                            </a:rPr>
                            <a:t>Bounds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 regular polygon has interior angles that round to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150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significant figures.</a:t>
                          </a:r>
                        </a:p>
                        <a:p>
                          <a:endParaRPr lang="en-GB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could it have?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latin typeface="Corbel" panose="020B0503020204020204" pitchFamily="34" charset="0"/>
                            </a:rPr>
                            <a:t>Simultaneous Equations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 regular polygon’s interior angles are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120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bigger than its exterior angles.</a:t>
                          </a:r>
                        </a:p>
                        <a:p>
                          <a:endParaRPr lang="en-GB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does it have?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latin typeface="Corbel" panose="020B0503020204020204" pitchFamily="34" charset="0"/>
                            </a:rPr>
                            <a:t>Averages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 polygon has one right angle. The mean of its other angles is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150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endParaRPr lang="en-GB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does it have?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latin typeface="Corbel" panose="020B0503020204020204" pitchFamily="34" charset="0"/>
                            </a:rPr>
                            <a:t> Sequences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 polygon has angles that form an arithmetic sequence.</a:t>
                          </a:r>
                        </a:p>
                        <a:p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Its smallest angle is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135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and its largest angle is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177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endParaRPr lang="en-GB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does it have?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2732832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111" r="-200938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625" t="-1111" r="-100937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25" t="-1111" r="-937" b="-10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01111" r="-200938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625" t="-101111" r="-100937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25" t="-101111" r="-937" b="-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9AE1515-75B5-F0BA-4CE3-609EBA8D7669}"/>
              </a:ext>
            </a:extLst>
          </p:cNvPr>
          <p:cNvSpPr/>
          <p:nvPr/>
        </p:nvSpPr>
        <p:spPr>
          <a:xfrm>
            <a:off x="3563420" y="3069405"/>
            <a:ext cx="5065160" cy="7191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Corbel" panose="020B05030202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Angles in polygons with…</a:t>
            </a:r>
          </a:p>
        </p:txBody>
      </p:sp>
    </p:spTree>
    <p:extLst>
      <p:ext uri="{BB962C8B-B14F-4D97-AF65-F5344CB8AC3E}">
        <p14:creationId xmlns:p14="http://schemas.microsoft.com/office/powerpoint/2010/main" val="47559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2087</Words>
  <Application>Microsoft Macintosh PowerPoint</Application>
  <PresentationFormat>Widescreen</PresentationFormat>
  <Paragraphs>474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Corbel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Day (Staff)</dc:creator>
  <cp:lastModifiedBy>Day, Nathan (NOT) Staff</cp:lastModifiedBy>
  <cp:revision>4</cp:revision>
  <dcterms:created xsi:type="dcterms:W3CDTF">2023-01-01T23:32:58Z</dcterms:created>
  <dcterms:modified xsi:type="dcterms:W3CDTF">2026-06-05T10:02:17Z</dcterms:modified>
</cp:coreProperties>
</file>