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5" r:id="rId3"/>
    <p:sldId id="264" r:id="rId4"/>
    <p:sldId id="26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1" autoAdjust="0"/>
    <p:restoredTop sz="94660"/>
  </p:normalViewPr>
  <p:slideViewPr>
    <p:cSldViewPr snapToGrid="0">
      <p:cViewPr varScale="1">
        <p:scale>
          <a:sx n="219" d="100"/>
          <a:sy n="219" d="100"/>
        </p:scale>
        <p:origin x="23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CDF2-A2F5-458A-99E9-00647BB1EFA2}" type="datetimeFigureOut">
              <a:rPr lang="en-GB" smtClean="0"/>
              <a:t>11/04/2023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EFB1C-8AF5-4B11-8D45-016CBDE1D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84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CDF2-A2F5-458A-99E9-00647BB1EFA2}" type="datetimeFigureOut">
              <a:rPr lang="en-GB" smtClean="0"/>
              <a:t>11/04/2023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EFB1C-8AF5-4B11-8D45-016CBDE1D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100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CDF2-A2F5-458A-99E9-00647BB1EFA2}" type="datetimeFigureOut">
              <a:rPr lang="en-GB" smtClean="0"/>
              <a:t>11/04/2023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EFB1C-8AF5-4B11-8D45-016CBDE1D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96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CDF2-A2F5-458A-99E9-00647BB1EFA2}" type="datetimeFigureOut">
              <a:rPr lang="en-GB" smtClean="0"/>
              <a:t>11/04/2023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EFB1C-8AF5-4B11-8D45-016CBDE1D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453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CDF2-A2F5-458A-99E9-00647BB1EFA2}" type="datetimeFigureOut">
              <a:rPr lang="en-GB" smtClean="0"/>
              <a:t>11/04/2023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EFB1C-8AF5-4B11-8D45-016CBDE1D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03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CDF2-A2F5-458A-99E9-00647BB1EFA2}" type="datetimeFigureOut">
              <a:rPr lang="en-GB" smtClean="0"/>
              <a:t>11/04/2023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EFB1C-8AF5-4B11-8D45-016CBDE1D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106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CDF2-A2F5-458A-99E9-00647BB1EFA2}" type="datetimeFigureOut">
              <a:rPr lang="en-GB" smtClean="0"/>
              <a:t>11/04/2023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EFB1C-8AF5-4B11-8D45-016CBDE1D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022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CDF2-A2F5-458A-99E9-00647BB1EFA2}" type="datetimeFigureOut">
              <a:rPr lang="en-GB" smtClean="0"/>
              <a:t>11/04/2023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EFB1C-8AF5-4B11-8D45-016CBDE1D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36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CDF2-A2F5-458A-99E9-00647BB1EFA2}" type="datetimeFigureOut">
              <a:rPr lang="en-GB" smtClean="0"/>
              <a:t>11/04/2023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EFB1C-8AF5-4B11-8D45-016CBDE1D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26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CDF2-A2F5-458A-99E9-00647BB1EFA2}" type="datetimeFigureOut">
              <a:rPr lang="en-GB" smtClean="0"/>
              <a:t>11/04/2023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EFB1C-8AF5-4B11-8D45-016CBDE1D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62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CDF2-A2F5-458A-99E9-00647BB1EFA2}" type="datetimeFigureOut">
              <a:rPr lang="en-GB" smtClean="0"/>
              <a:t>11/04/2023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EFB1C-8AF5-4B11-8D45-016CBDE1D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888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5CDF2-A2F5-458A-99E9-00647BB1EFA2}" type="datetimeFigureOut">
              <a:rPr lang="en-GB" smtClean="0"/>
              <a:t>11/04/2023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EFB1C-8AF5-4B11-8D45-016CBDE1D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49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C979E7-4C3C-4F7D-BC67-0CD21BBE65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444" t="8127" r="2444" b="36785"/>
          <a:stretch/>
        </p:blipFill>
        <p:spPr>
          <a:xfrm>
            <a:off x="73848" y="41565"/>
            <a:ext cx="9832152" cy="1401311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5780185-BDD4-47C2-81EF-9445C374A8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979210"/>
              </p:ext>
            </p:extLst>
          </p:nvPr>
        </p:nvGraphicFramePr>
        <p:xfrm>
          <a:off x="122913" y="1442876"/>
          <a:ext cx="4726179" cy="53395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7014">
                  <a:extLst>
                    <a:ext uri="{9D8B030D-6E8A-4147-A177-3AD203B41FA5}">
                      <a16:colId xmlns:a16="http://schemas.microsoft.com/office/drawing/2014/main" val="2817933290"/>
                    </a:ext>
                  </a:extLst>
                </a:gridCol>
                <a:gridCol w="2597835">
                  <a:extLst>
                    <a:ext uri="{9D8B030D-6E8A-4147-A177-3AD203B41FA5}">
                      <a16:colId xmlns:a16="http://schemas.microsoft.com/office/drawing/2014/main" val="2663037740"/>
                    </a:ext>
                  </a:extLst>
                </a:gridCol>
                <a:gridCol w="1101330">
                  <a:extLst>
                    <a:ext uri="{9D8B030D-6E8A-4147-A177-3AD203B41FA5}">
                      <a16:colId xmlns:a16="http://schemas.microsoft.com/office/drawing/2014/main" val="2689317287"/>
                    </a:ext>
                  </a:extLst>
                </a:gridCol>
              </a:tblGrid>
              <a:tr h="4007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 of cubes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Possible cuboids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 of cuboids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379382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972584182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826249239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178304670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11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307301173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12, 1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6, 1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4, 2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n-GB" sz="1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994352583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144709288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14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407082871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301553636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426294501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281797637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18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222494184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19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901967575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21060172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F263747-13A6-49FB-A263-170A62007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248680"/>
              </p:ext>
            </p:extLst>
          </p:nvPr>
        </p:nvGraphicFramePr>
        <p:xfrm>
          <a:off x="5056908" y="1442876"/>
          <a:ext cx="4726179" cy="5325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1330">
                  <a:extLst>
                    <a:ext uri="{9D8B030D-6E8A-4147-A177-3AD203B41FA5}">
                      <a16:colId xmlns:a16="http://schemas.microsoft.com/office/drawing/2014/main" val="2817933290"/>
                    </a:ext>
                  </a:extLst>
                </a:gridCol>
                <a:gridCol w="2523519">
                  <a:extLst>
                    <a:ext uri="{9D8B030D-6E8A-4147-A177-3AD203B41FA5}">
                      <a16:colId xmlns:a16="http://schemas.microsoft.com/office/drawing/2014/main" val="2663037740"/>
                    </a:ext>
                  </a:extLst>
                </a:gridCol>
                <a:gridCol w="1101330">
                  <a:extLst>
                    <a:ext uri="{9D8B030D-6E8A-4147-A177-3AD203B41FA5}">
                      <a16:colId xmlns:a16="http://schemas.microsoft.com/office/drawing/2014/main" val="2689317287"/>
                    </a:ext>
                  </a:extLst>
                </a:gridCol>
              </a:tblGrid>
              <a:tr h="4007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 of cubes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Possible cuboids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 of cuboids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37938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40708287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30155363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36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42629450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48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281797637"/>
                  </a:ext>
                </a:extLst>
              </a:tr>
              <a:tr h="1152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222494184"/>
                  </a:ext>
                </a:extLst>
              </a:tr>
              <a:tr h="1152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72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210601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602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C979E7-4C3C-4F7D-BC67-0CD21BBE65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2444" t="8127" r="2444" b="36785"/>
          <a:stretch/>
        </p:blipFill>
        <p:spPr>
          <a:xfrm>
            <a:off x="73848" y="41565"/>
            <a:ext cx="9832152" cy="1401311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5780185-BDD4-47C2-81EF-9445C374A8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805092"/>
              </p:ext>
            </p:extLst>
          </p:nvPr>
        </p:nvGraphicFramePr>
        <p:xfrm>
          <a:off x="122913" y="1442876"/>
          <a:ext cx="4726179" cy="53395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7014">
                  <a:extLst>
                    <a:ext uri="{9D8B030D-6E8A-4147-A177-3AD203B41FA5}">
                      <a16:colId xmlns:a16="http://schemas.microsoft.com/office/drawing/2014/main" val="2817933290"/>
                    </a:ext>
                  </a:extLst>
                </a:gridCol>
                <a:gridCol w="2597835">
                  <a:extLst>
                    <a:ext uri="{9D8B030D-6E8A-4147-A177-3AD203B41FA5}">
                      <a16:colId xmlns:a16="http://schemas.microsoft.com/office/drawing/2014/main" val="2663037740"/>
                    </a:ext>
                  </a:extLst>
                </a:gridCol>
                <a:gridCol w="1101330">
                  <a:extLst>
                    <a:ext uri="{9D8B030D-6E8A-4147-A177-3AD203B41FA5}">
                      <a16:colId xmlns:a16="http://schemas.microsoft.com/office/drawing/2014/main" val="2689317287"/>
                    </a:ext>
                  </a:extLst>
                </a:gridCol>
              </a:tblGrid>
              <a:tr h="4007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 of cubes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Possible cuboids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 of cuboids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379382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4×2×1, 2×2×2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972584182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3×3×1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826249239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5×2×1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178304670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11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11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307301173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12, 1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6, 1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4, 2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</a:t>
                      </a:r>
                      <a:r>
                        <a:rPr lang="en-US" sz="12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n-GB" sz="1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994352583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144709288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14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14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7×2×1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407082871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5×3×1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301553636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8×2×1, 4×4×1, 4×2×1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426294501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281797637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18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18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9×2×1, 6×3×1, 3×3×2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222494184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19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19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901967575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10×2×1, 5×4×1, 5×2×2 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21060172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F263747-13A6-49FB-A263-170A62007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012547"/>
              </p:ext>
            </p:extLst>
          </p:nvPr>
        </p:nvGraphicFramePr>
        <p:xfrm>
          <a:off x="5056908" y="1442876"/>
          <a:ext cx="4726179" cy="5325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1330">
                  <a:extLst>
                    <a:ext uri="{9D8B030D-6E8A-4147-A177-3AD203B41FA5}">
                      <a16:colId xmlns:a16="http://schemas.microsoft.com/office/drawing/2014/main" val="2817933290"/>
                    </a:ext>
                  </a:extLst>
                </a:gridCol>
                <a:gridCol w="2523519">
                  <a:extLst>
                    <a:ext uri="{9D8B030D-6E8A-4147-A177-3AD203B41FA5}">
                      <a16:colId xmlns:a16="http://schemas.microsoft.com/office/drawing/2014/main" val="2663037740"/>
                    </a:ext>
                  </a:extLst>
                </a:gridCol>
                <a:gridCol w="1101330">
                  <a:extLst>
                    <a:ext uri="{9D8B030D-6E8A-4147-A177-3AD203B41FA5}">
                      <a16:colId xmlns:a16="http://schemas.microsoft.com/office/drawing/2014/main" val="2689317287"/>
                    </a:ext>
                  </a:extLst>
                </a:gridCol>
              </a:tblGrid>
              <a:tr h="4007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 of cubes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Possible cuboids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 of cuboids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37938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12×2×1, 8×3×1,</a:t>
                      </a:r>
                      <a:b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</a:b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6×4×1, 6×2×2, 4×3×2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40708287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15×2×1, 10×3×1</a:t>
                      </a:r>
                      <a:b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</a:b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6×5×1, 5×3×2, 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30155363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36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36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18×2×1, 12×3×1, 9×4×1</a:t>
                      </a:r>
                      <a:b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</a:b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6×6×1, 9×2×2, 6×3×2, 4×3×3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42629450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48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48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24×2×1, 16×3×1,</a:t>
                      </a:r>
                    </a:p>
                    <a:p>
                      <a:pPr algn="ctr"/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12×4×1, 8×6×1, 12×2×2,</a:t>
                      </a:r>
                    </a:p>
                    <a:p>
                      <a:pPr algn="ctr"/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8×3×2, 6×4×2, 4×4×3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281797637"/>
                  </a:ext>
                </a:extLst>
              </a:tr>
              <a:tr h="1152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30×2×1, 20×3×1,</a:t>
                      </a:r>
                      <a:b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</a:b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15×4×1, 12×5×1, 10×6×1,</a:t>
                      </a:r>
                      <a:b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</a:b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15×2×2, 10×3×2,</a:t>
                      </a:r>
                      <a:b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</a:b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6×5×2, 5×4×3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222494184"/>
                  </a:ext>
                </a:extLst>
              </a:tr>
              <a:tr h="1152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72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72</a:t>
                      </a: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×1×1, 36×2×1, 24×3×1,</a:t>
                      </a:r>
                      <a:b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</a:b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18×4×1, 12×6×1, 9×8×1,</a:t>
                      </a:r>
                      <a:b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</a:b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18×2×2, 12×3×2, 9×4×2,</a:t>
                      </a:r>
                      <a:b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</a:br>
                      <a:r>
                        <a:rPr lang="en-GB" sz="1200" b="0" i="0" kern="1200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8×3×3, 6×6×2, 6×4×3</a:t>
                      </a:r>
                      <a:endParaRPr lang="en-GB" sz="12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210601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080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5780185-BDD4-47C2-81EF-9445C374A8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407136"/>
              </p:ext>
            </p:extLst>
          </p:nvPr>
        </p:nvGraphicFramePr>
        <p:xfrm>
          <a:off x="122913" y="1442876"/>
          <a:ext cx="4726179" cy="53395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742">
                  <a:extLst>
                    <a:ext uri="{9D8B030D-6E8A-4147-A177-3AD203B41FA5}">
                      <a16:colId xmlns:a16="http://schemas.microsoft.com/office/drawing/2014/main" val="2817933290"/>
                    </a:ext>
                  </a:extLst>
                </a:gridCol>
                <a:gridCol w="2410690">
                  <a:extLst>
                    <a:ext uri="{9D8B030D-6E8A-4147-A177-3AD203B41FA5}">
                      <a16:colId xmlns:a16="http://schemas.microsoft.com/office/drawing/2014/main" val="2663037740"/>
                    </a:ext>
                  </a:extLst>
                </a:gridCol>
                <a:gridCol w="1357747">
                  <a:extLst>
                    <a:ext uri="{9D8B030D-6E8A-4147-A177-3AD203B41FA5}">
                      <a16:colId xmlns:a16="http://schemas.microsoft.com/office/drawing/2014/main" val="2689317287"/>
                    </a:ext>
                  </a:extLst>
                </a:gridCol>
              </a:tblGrid>
              <a:tr h="4007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Factors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 of</a:t>
                      </a:r>
                      <a:br>
                        <a:rPr lang="en-US" sz="1200" dirty="0">
                          <a:latin typeface="Corbel" panose="020B0503020204020204" pitchFamily="34" charset="0"/>
                        </a:rPr>
                      </a:br>
                      <a:r>
                        <a:rPr lang="en-US" sz="1200" dirty="0">
                          <a:latin typeface="Corbel" panose="020B0503020204020204" pitchFamily="34" charset="0"/>
                        </a:rPr>
                        <a:t>non-prime factors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379382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972584182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826249239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178304670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11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307301173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u="sng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r>
                        <a:rPr lang="en-US" sz="1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3, </a:t>
                      </a:r>
                      <a:r>
                        <a:rPr lang="en-US" sz="1800" b="1" i="1" u="sng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r>
                        <a:rPr lang="en-US" sz="1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US" sz="1800" b="1" i="1" u="sng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r>
                        <a:rPr lang="en-US" sz="1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US" sz="1800" b="1" i="1" u="sng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  <a:endParaRPr lang="en-GB" sz="1800" b="1" i="1" u="sng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994352583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144709288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14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407082871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301553636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426294501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281797637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18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222494184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19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901967575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21060172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F263747-13A6-49FB-A263-170A62007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957476"/>
              </p:ext>
            </p:extLst>
          </p:nvPr>
        </p:nvGraphicFramePr>
        <p:xfrm>
          <a:off x="5056908" y="1442876"/>
          <a:ext cx="4726179" cy="5325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9819">
                  <a:extLst>
                    <a:ext uri="{9D8B030D-6E8A-4147-A177-3AD203B41FA5}">
                      <a16:colId xmlns:a16="http://schemas.microsoft.com/office/drawing/2014/main" val="281793329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663037740"/>
                    </a:ext>
                  </a:extLst>
                </a:gridCol>
                <a:gridCol w="1317960">
                  <a:extLst>
                    <a:ext uri="{9D8B030D-6E8A-4147-A177-3AD203B41FA5}">
                      <a16:colId xmlns:a16="http://schemas.microsoft.com/office/drawing/2014/main" val="2689317287"/>
                    </a:ext>
                  </a:extLst>
                </a:gridCol>
              </a:tblGrid>
              <a:tr h="4007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Factors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 of</a:t>
                      </a:r>
                      <a:br>
                        <a:rPr lang="en-US" sz="1200" dirty="0">
                          <a:latin typeface="Corbel" panose="020B0503020204020204" pitchFamily="34" charset="0"/>
                        </a:rPr>
                      </a:br>
                      <a:r>
                        <a:rPr lang="en-US" sz="1200" dirty="0">
                          <a:latin typeface="Corbel" panose="020B0503020204020204" pitchFamily="34" charset="0"/>
                        </a:rPr>
                        <a:t>non-prime factors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37938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40708287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30155363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36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42629450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48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281797637"/>
                  </a:ext>
                </a:extLst>
              </a:tr>
              <a:tr h="1152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222494184"/>
                  </a:ext>
                </a:extLst>
              </a:tr>
              <a:tr h="1152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72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210601725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743A810-7803-42D0-81EC-0359BA8C33C9}"/>
                  </a:ext>
                </a:extLst>
              </p:cNvPr>
              <p:cNvSpPr txBox="1"/>
              <p:nvPr/>
            </p:nvSpPr>
            <p:spPr>
              <a:xfrm>
                <a:off x="122913" y="96982"/>
                <a:ext cx="9660174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sz="2400" dirty="0">
                    <a:latin typeface="Corbel" panose="020B0503020204020204" pitchFamily="34" charset="0"/>
                  </a:rPr>
                  <a:t> has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400" dirty="0">
                    <a:latin typeface="Corbel" panose="020B0503020204020204" pitchFamily="34" charset="0"/>
                  </a:rPr>
                  <a:t> factors that are not prime:</a:t>
                </a:r>
              </a:p>
              <a:p>
                <a:r>
                  <a:rPr lang="en-US" sz="1600" dirty="0">
                    <a:latin typeface="Corbel" panose="020B0503020204020204" pitchFamily="34" charset="0"/>
                  </a:rPr>
                  <a:t> </a:t>
                </a:r>
                <a:endParaRPr lang="en-US" sz="2400" dirty="0">
                  <a:latin typeface="Corbel" panose="020B0503020204020204" pitchFamily="34" charset="0"/>
                </a:endParaRPr>
              </a:p>
              <a:p>
                <a:r>
                  <a:rPr lang="en-US" sz="2400" dirty="0">
                    <a:latin typeface="Corbel" panose="020B0503020204020204" pitchFamily="34" charset="0"/>
                  </a:rPr>
                  <a:t>Factors of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sz="2400" dirty="0">
                    <a:latin typeface="Corbel" panose="020B0503020204020204" pitchFamily="34" charset="0"/>
                  </a:rPr>
                  <a:t>: </a:t>
                </a:r>
                <a:r>
                  <a:rPr lang="en-US" sz="2400" b="1" i="1" u="sng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2, 3, </a:t>
                </a:r>
                <a:r>
                  <a:rPr lang="en-US" sz="2400" b="1" i="1" u="sng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4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:r>
                  <a:rPr lang="en-US" sz="2400" b="1" i="1" u="sng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6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:r>
                  <a:rPr lang="en-US" sz="2400" b="1" i="1" u="sng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12</a:t>
                </a:r>
                <a:endParaRPr lang="en-GB" sz="2400" b="1" i="1" u="sng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743A810-7803-42D0-81EC-0359BA8C33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13" y="96982"/>
                <a:ext cx="9660174" cy="1077218"/>
              </a:xfrm>
              <a:prstGeom prst="rect">
                <a:avLst/>
              </a:prstGeom>
              <a:blipFill>
                <a:blip r:embed="rId2"/>
                <a:stretch>
                  <a:fillRect l="-1050" t="-3488" b="-104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556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5780185-BDD4-47C2-81EF-9445C374A8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174101"/>
              </p:ext>
            </p:extLst>
          </p:nvPr>
        </p:nvGraphicFramePr>
        <p:xfrm>
          <a:off x="122913" y="1442876"/>
          <a:ext cx="4726179" cy="53395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7742">
                  <a:extLst>
                    <a:ext uri="{9D8B030D-6E8A-4147-A177-3AD203B41FA5}">
                      <a16:colId xmlns:a16="http://schemas.microsoft.com/office/drawing/2014/main" val="2817933290"/>
                    </a:ext>
                  </a:extLst>
                </a:gridCol>
                <a:gridCol w="2410690">
                  <a:extLst>
                    <a:ext uri="{9D8B030D-6E8A-4147-A177-3AD203B41FA5}">
                      <a16:colId xmlns:a16="http://schemas.microsoft.com/office/drawing/2014/main" val="2663037740"/>
                    </a:ext>
                  </a:extLst>
                </a:gridCol>
                <a:gridCol w="1357747">
                  <a:extLst>
                    <a:ext uri="{9D8B030D-6E8A-4147-A177-3AD203B41FA5}">
                      <a16:colId xmlns:a16="http://schemas.microsoft.com/office/drawing/2014/main" val="2689317287"/>
                    </a:ext>
                  </a:extLst>
                </a:gridCol>
              </a:tblGrid>
              <a:tr h="4007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Factors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 of</a:t>
                      </a:r>
                      <a:br>
                        <a:rPr lang="en-US" sz="1200" dirty="0">
                          <a:latin typeface="Corbel" panose="020B0503020204020204" pitchFamily="34" charset="0"/>
                        </a:rPr>
                      </a:br>
                      <a:r>
                        <a:rPr lang="en-US" sz="1200" dirty="0">
                          <a:latin typeface="Corbel" panose="020B0503020204020204" pitchFamily="34" charset="0"/>
                        </a:rPr>
                        <a:t>non-prime factors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379382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</a:t>
                      </a:r>
                      <a:r>
                        <a:rPr lang="en-GB" sz="1400" b="1" u="sng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972584182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3,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9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826249239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5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10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178304670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11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11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307301173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u="sng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r>
                        <a:rPr lang="en-US" sz="1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3, </a:t>
                      </a:r>
                      <a:r>
                        <a:rPr lang="en-US" sz="1800" b="1" i="1" u="sng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r>
                        <a:rPr lang="en-US" sz="1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US" sz="1800" b="1" i="1" u="sng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r>
                        <a:rPr lang="en-US" sz="1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US" sz="1800" b="1" i="1" u="sng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  <a:endParaRPr lang="en-GB" sz="1800" b="1" i="1" u="sng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b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994352583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13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144709288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14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7,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14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407082871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3, 5,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15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301553636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8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16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426294501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17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281797637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18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3,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9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18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222494184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19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19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901967575"/>
                  </a:ext>
                </a:extLst>
              </a:tr>
              <a:tr h="3777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endPara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5,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10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20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21060172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F263747-13A6-49FB-A263-170A62007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252944"/>
              </p:ext>
            </p:extLst>
          </p:nvPr>
        </p:nvGraphicFramePr>
        <p:xfrm>
          <a:off x="5056908" y="1442876"/>
          <a:ext cx="4726179" cy="5325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9819">
                  <a:extLst>
                    <a:ext uri="{9D8B030D-6E8A-4147-A177-3AD203B41FA5}">
                      <a16:colId xmlns:a16="http://schemas.microsoft.com/office/drawing/2014/main" val="281793329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663037740"/>
                    </a:ext>
                  </a:extLst>
                </a:gridCol>
                <a:gridCol w="1317960">
                  <a:extLst>
                    <a:ext uri="{9D8B030D-6E8A-4147-A177-3AD203B41FA5}">
                      <a16:colId xmlns:a16="http://schemas.microsoft.com/office/drawing/2014/main" val="2689317287"/>
                    </a:ext>
                  </a:extLst>
                </a:gridCol>
              </a:tblGrid>
              <a:tr h="4007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Factors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orbel" panose="020B0503020204020204" pitchFamily="34" charset="0"/>
                        </a:rPr>
                        <a:t>Number of</a:t>
                      </a:r>
                      <a:br>
                        <a:rPr lang="en-US" sz="1200" dirty="0">
                          <a:latin typeface="Corbel" panose="020B0503020204020204" pitchFamily="34" charset="0"/>
                        </a:rPr>
                      </a:br>
                      <a:r>
                        <a:rPr lang="en-US" sz="1200" dirty="0">
                          <a:latin typeface="Corbel" panose="020B0503020204020204" pitchFamily="34" charset="0"/>
                        </a:rPr>
                        <a:t>non-prime factors</a:t>
                      </a:r>
                      <a:endParaRPr lang="en-GB" sz="1200" dirty="0">
                        <a:latin typeface="Corbel" panose="020B0503020204020204" pitchFamily="34" charset="0"/>
                      </a:endParaRPr>
                    </a:p>
                  </a:txBody>
                  <a:tcPr marL="63305" marR="63305" marT="31652" marB="31652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37938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3,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8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12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24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40708287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3, 5,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10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15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30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30155363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36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3,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9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12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18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36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42629450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48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3,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8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12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16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24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48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2281797637"/>
                  </a:ext>
                </a:extLst>
              </a:tr>
              <a:tr h="1152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3,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5,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10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12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15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20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30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60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3222494184"/>
                  </a:ext>
                </a:extLst>
              </a:tr>
              <a:tr h="11520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72</a:t>
                      </a:r>
                      <a:endPara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2, 3,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4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6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8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9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12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18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24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36</a:t>
                      </a:r>
                      <a:r>
                        <a:rPr lang="en-GB" sz="14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, </a:t>
                      </a:r>
                      <a:r>
                        <a:rPr lang="en-GB" sz="1400" b="1" u="sng" kern="12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a:t>72</a:t>
                      </a:r>
                    </a:p>
                  </a:txBody>
                  <a:tcPr marL="63305" marR="63305" marT="31652" marB="3165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</a:p>
                  </a:txBody>
                  <a:tcPr marL="63305" marR="63305" marT="31652" marB="31652" anchor="ctr"/>
                </a:tc>
                <a:extLst>
                  <a:ext uri="{0D108BD9-81ED-4DB2-BD59-A6C34878D82A}">
                    <a16:rowId xmlns:a16="http://schemas.microsoft.com/office/drawing/2014/main" val="1210601725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743A810-7803-42D0-81EC-0359BA8C33C9}"/>
                  </a:ext>
                </a:extLst>
              </p:cNvPr>
              <p:cNvSpPr txBox="1"/>
              <p:nvPr/>
            </p:nvSpPr>
            <p:spPr>
              <a:xfrm>
                <a:off x="122913" y="96982"/>
                <a:ext cx="9660174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sz="2400" dirty="0">
                    <a:latin typeface="Corbel" panose="020B0503020204020204" pitchFamily="34" charset="0"/>
                  </a:rPr>
                  <a:t> has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400" dirty="0">
                    <a:latin typeface="Corbel" panose="020B0503020204020204" pitchFamily="34" charset="0"/>
                  </a:rPr>
                  <a:t> factors that are not prime:</a:t>
                </a:r>
              </a:p>
              <a:p>
                <a:r>
                  <a:rPr lang="en-US" sz="1600" dirty="0">
                    <a:latin typeface="Corbel" panose="020B0503020204020204" pitchFamily="34" charset="0"/>
                  </a:rPr>
                  <a:t> </a:t>
                </a:r>
                <a:endParaRPr lang="en-US" sz="2400" dirty="0">
                  <a:latin typeface="Corbel" panose="020B0503020204020204" pitchFamily="34" charset="0"/>
                </a:endParaRPr>
              </a:p>
              <a:p>
                <a:r>
                  <a:rPr lang="en-US" sz="2400" dirty="0">
                    <a:latin typeface="Corbel" panose="020B0503020204020204" pitchFamily="34" charset="0"/>
                  </a:rPr>
                  <a:t>Factors of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sz="2400" dirty="0">
                    <a:latin typeface="Corbel" panose="020B0503020204020204" pitchFamily="34" charset="0"/>
                  </a:rPr>
                  <a:t>: </a:t>
                </a:r>
                <a:r>
                  <a:rPr lang="en-US" sz="2400" b="1" i="1" u="sng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2, 3, </a:t>
                </a:r>
                <a:r>
                  <a:rPr lang="en-US" sz="2400" b="1" i="1" u="sng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4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:r>
                  <a:rPr lang="en-US" sz="2400" b="1" i="1" u="sng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6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:r>
                  <a:rPr lang="en-US" sz="2400" b="1" i="1" u="sng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12</a:t>
                </a:r>
                <a:endParaRPr lang="en-GB" sz="2400" b="1" i="1" u="sng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743A810-7803-42D0-81EC-0359BA8C33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13" y="96982"/>
                <a:ext cx="9660174" cy="1077218"/>
              </a:xfrm>
              <a:prstGeom prst="rect">
                <a:avLst/>
              </a:prstGeom>
              <a:blipFill>
                <a:blip r:embed="rId2"/>
                <a:stretch>
                  <a:fillRect l="-1050" t="-3488" b="-104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8547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1100</TotalTime>
  <Words>626</Words>
  <Application>Microsoft Macintosh PowerPoint</Application>
  <PresentationFormat>A4 Paper (210x297 mm)</PresentationFormat>
  <Paragraphs>188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Corbel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Day</dc:creator>
  <cp:lastModifiedBy>N Day (Staff)</cp:lastModifiedBy>
  <cp:revision>3</cp:revision>
  <dcterms:created xsi:type="dcterms:W3CDTF">2023-02-22T15:42:58Z</dcterms:created>
  <dcterms:modified xsi:type="dcterms:W3CDTF">2023-04-11T19:16:32Z</dcterms:modified>
</cp:coreProperties>
</file>