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264" r:id="rId3"/>
    <p:sldId id="265" r:id="rId4"/>
    <p:sldId id="27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FFB"/>
    <a:srgbClr val="E3F7FF"/>
    <a:srgbClr val="222F5D"/>
    <a:srgbClr val="232F5D"/>
    <a:srgbClr val="469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7"/>
    <p:restoredTop sz="96327"/>
  </p:normalViewPr>
  <p:slideViewPr>
    <p:cSldViewPr snapToGrid="0">
      <p:cViewPr varScale="1">
        <p:scale>
          <a:sx n="127" d="100"/>
          <a:sy n="127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5114B3-0F55-3AF6-32C0-9AB79E6FD8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6E8FE-CAC3-3B82-01BA-D45A8491CE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23D5A-49C6-A843-BA99-FE7A8D0269A1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E2BE4-10E1-0944-2C7C-C32CB7397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CE33C-87D9-8F52-6234-43EA67B997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8C89F-1521-C349-8960-37FB248BE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F056B-F160-C245-AD88-B084EEA0804B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30F08-3E05-5B4E-9F54-2987F9A1F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10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 userDrawn="1"/>
        </p:nvSpPr>
        <p:spPr>
          <a:xfrm>
            <a:off x="0" y="0"/>
            <a:ext cx="12192000" cy="504497"/>
          </a:xfrm>
          <a:prstGeom prst="rect">
            <a:avLst/>
          </a:prstGeom>
          <a:solidFill>
            <a:srgbClr val="232F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b="1" dirty="0">
              <a:solidFill>
                <a:srgbClr val="4695C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FC6293-9AA0-DB7B-356C-09B21436EA81}"/>
              </a:ext>
            </a:extLst>
          </p:cNvPr>
          <p:cNvCxnSpPr/>
          <p:nvPr userDrawn="1"/>
        </p:nvCxnSpPr>
        <p:spPr>
          <a:xfrm flipV="1">
            <a:off x="1011116" y="-295603"/>
            <a:ext cx="0" cy="800100"/>
          </a:xfrm>
          <a:prstGeom prst="line">
            <a:avLst/>
          </a:prstGeom>
          <a:ln w="38100">
            <a:solidFill>
              <a:srgbClr val="E3F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6E1B3A-D94E-D189-4360-C21910BAF391}"/>
              </a:ext>
            </a:extLst>
          </p:cNvPr>
          <p:cNvCxnSpPr/>
          <p:nvPr userDrawn="1"/>
        </p:nvCxnSpPr>
        <p:spPr>
          <a:xfrm flipV="1">
            <a:off x="9948077" y="-295603"/>
            <a:ext cx="0" cy="800100"/>
          </a:xfrm>
          <a:prstGeom prst="line">
            <a:avLst/>
          </a:prstGeom>
          <a:ln w="38100">
            <a:solidFill>
              <a:srgbClr val="E3F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5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3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42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B176C4-6096-54D9-1D20-3479583E143C}"/>
              </a:ext>
            </a:extLst>
          </p:cNvPr>
          <p:cNvSpPr/>
          <p:nvPr userDrawn="1"/>
        </p:nvSpPr>
        <p:spPr>
          <a:xfrm>
            <a:off x="0" y="7084"/>
            <a:ext cx="12192000" cy="6850915"/>
          </a:xfrm>
          <a:prstGeom prst="rect">
            <a:avLst/>
          </a:prstGeom>
          <a:noFill/>
          <a:ln w="38100">
            <a:solidFill>
              <a:srgbClr val="232F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5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F1D828-75E3-01AB-FDD2-51063B6DEF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4138"/>
            <a:ext cx="366713" cy="365125"/>
          </a:xfrm>
          <a:prstGeom prst="roundRect">
            <a:avLst>
              <a:gd name="adj" fmla="val 24660"/>
            </a:avLst>
          </a:prstGeom>
        </p:spPr>
        <p:txBody>
          <a:bodyPr/>
          <a:lstStyle/>
          <a:p>
            <a:fld id="{EC699FB4-B08A-094C-8499-91A889F7C6ED}" type="slidenum">
              <a:rPr lang="en-GB" smtClean="0"/>
              <a:t>1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4D3D65-211F-EE4A-2007-E3282FAF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1" y="239190"/>
            <a:ext cx="11595798" cy="60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0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 – Rectangular Islands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D3ADDE-C64F-E8B4-5735-C1F975120490}"/>
                  </a:ext>
                </a:extLst>
              </p:cNvPr>
              <p:cNvSpPr txBox="1"/>
              <p:nvPr/>
            </p:nvSpPr>
            <p:spPr>
              <a:xfrm>
                <a:off x="86967" y="621053"/>
                <a:ext cx="11820111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Imagine you have an </a:t>
                </a:r>
                <a14:m>
                  <m:oMath xmlns:m="http://schemas.openxmlformats.org/officeDocument/2006/math">
                    <m:r>
                      <a:rPr lang="en-GB" sz="38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  <a:sym typeface="Poppins Light"/>
                      </a:rPr>
                      <m:t>𝑚</m:t>
                    </m:r>
                  </m:oMath>
                </a14:m>
                <a: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38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  <a:sym typeface="Poppins Light"/>
                      </a:rPr>
                      <m:t>𝑛</m:t>
                    </m:r>
                  </m:oMath>
                </a14:m>
                <a: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 rectangular island.</a:t>
                </a:r>
                <a:b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</a:br>
                <a: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Write an expression for the: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Amount of land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Amount of beach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38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Perimeter of land</a:t>
                </a:r>
              </a:p>
              <a:p>
                <a:pPr marL="571500" indent="-571500">
                  <a:buFontTx/>
                  <a:buChar char="-"/>
                </a:pPr>
                <a:r>
                  <a:rPr lang="en-GB" sz="36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Fraction of the total island that is land</a:t>
                </a:r>
                <a:endParaRPr lang="en-GB" sz="38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  <a:sym typeface="Poppins Light"/>
                </a:endParaRP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endParaRPr lang="en-GB" sz="38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  <a:sym typeface="Poppins Ligh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D3ADDE-C64F-E8B4-5735-C1F97512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7" y="621053"/>
                <a:ext cx="11820111" cy="4154984"/>
              </a:xfrm>
              <a:prstGeom prst="rect">
                <a:avLst/>
              </a:prstGeom>
              <a:blipFill>
                <a:blip r:embed="rId2"/>
                <a:stretch>
                  <a:fillRect l="-1717" t="-2439" r="-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81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7 – Rectangular Proof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Find two different rectangular islands that have the same amount of land as beach.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Prove that these are the only two possible islands.</a:t>
            </a:r>
          </a:p>
        </p:txBody>
      </p:sp>
    </p:spTree>
    <p:extLst>
      <p:ext uri="{BB962C8B-B14F-4D97-AF65-F5344CB8AC3E}">
        <p14:creationId xmlns:p14="http://schemas.microsoft.com/office/powerpoint/2010/main" val="2136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 –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Ask a mathematical question about islands.</a:t>
            </a:r>
            <a:br>
              <a:rPr lang="en-GB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</a:br>
            <a:r>
              <a:rPr lang="en-GB" sz="3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Answer it.</a:t>
            </a:r>
          </a:p>
        </p:txBody>
      </p:sp>
    </p:spTree>
    <p:extLst>
      <p:ext uri="{BB962C8B-B14F-4D97-AF65-F5344CB8AC3E}">
        <p14:creationId xmlns:p14="http://schemas.microsoft.com/office/powerpoint/2010/main" val="39208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Islands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5BB9B-DCAF-8B9F-6991-62E287CA1407}"/>
              </a:ext>
            </a:extLst>
          </p:cNvPr>
          <p:cNvSpPr/>
          <p:nvPr/>
        </p:nvSpPr>
        <p:spPr>
          <a:xfrm>
            <a:off x="0" y="-1"/>
            <a:ext cx="100993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4695C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44B37-F2F5-74A4-7AB0-44C0A3C702AF}"/>
              </a:ext>
            </a:extLst>
          </p:cNvPr>
          <p:cNvSpPr/>
          <p:nvPr/>
        </p:nvSpPr>
        <p:spPr>
          <a:xfrm>
            <a:off x="9949218" y="0"/>
            <a:ext cx="2242781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4695CA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A88553F-D5A5-A15D-0895-16C09D18A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68324"/>
              </p:ext>
            </p:extLst>
          </p:nvPr>
        </p:nvGraphicFramePr>
        <p:xfrm>
          <a:off x="209120" y="729000"/>
          <a:ext cx="6480000" cy="5400000"/>
        </p:xfrm>
        <a:graphic>
          <a:graphicData uri="http://schemas.openxmlformats.org/drawingml/2006/table">
            <a:tbl>
              <a:tblPr firstRow="1" band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59378447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914095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083891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4573912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899343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280431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574241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488769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659406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2279665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4003603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5234771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3485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87837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29649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72489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68080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10153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78436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A72E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74092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6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72161"/>
                  </a:ext>
                </a:extLst>
              </a:tr>
              <a:tr h="54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9E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204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093C3B-FF24-F890-E33C-955343716FC0}"/>
              </a:ext>
            </a:extLst>
          </p:cNvPr>
          <p:cNvSpPr txBox="1"/>
          <p:nvPr/>
        </p:nvSpPr>
        <p:spPr>
          <a:xfrm>
            <a:off x="6783698" y="729000"/>
            <a:ext cx="52882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38100">
                  <a:solidFill>
                    <a:srgbClr val="F6E6A0"/>
                  </a:solidFill>
                </a:ln>
                <a:solidFill>
                  <a:srgbClr val="4EA72E">
                    <a:lumMod val="60000"/>
                    <a:lumOff val="40000"/>
                  </a:srgbClr>
                </a:solidFill>
                <a:effectLst>
                  <a:glow rad="167205">
                    <a:srgbClr val="0F9ED5">
                      <a:lumMod val="40000"/>
                      <a:lumOff val="60000"/>
                      <a:alpha val="43131"/>
                    </a:srgbClr>
                  </a:glow>
                </a:effectLst>
                <a:latin typeface="Vertigon" pitchFamily="2" charset="77"/>
                <a:ea typeface="DejaVu Sans" panose="020B0603030804020204" pitchFamily="34" charset="0"/>
                <a:cs typeface="DejaVu Sans" panose="020B0603030804020204" pitchFamily="34" charset="0"/>
              </a:rPr>
              <a:t>ISLANDS</a:t>
            </a:r>
            <a:endParaRPr lang="en-GB" sz="800" dirty="0">
              <a:solidFill>
                <a:prstClr val="black"/>
              </a:solidFill>
              <a:latin typeface="Vertigon" pitchFamily="2" charset="77"/>
            </a:endParaRPr>
          </a:p>
          <a:p>
            <a:r>
              <a:rPr lang="en-GB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endParaRPr lang="en-GB" sz="25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Islands are made up of pieces of land completely surrounded by beaches.</a:t>
            </a:r>
          </a:p>
          <a:p>
            <a:r>
              <a:rPr lang="en-GB" sz="900" dirty="0">
                <a:solidFill>
                  <a:prstClr val="black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  <a:p>
            <a:endParaRPr lang="en-GB" sz="900" dirty="0">
              <a:solidFill>
                <a:prstClr val="black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/>
            <a:r>
              <a:rPr lang="en-GB" sz="4000" b="1" dirty="0">
                <a:solidFill>
                  <a:prstClr val="black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What questions could you ask about islands?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225286-4FF0-8305-532D-87A3F377512B}"/>
              </a:ext>
            </a:extLst>
          </p:cNvPr>
          <p:cNvCxnSpPr/>
          <p:nvPr/>
        </p:nvCxnSpPr>
        <p:spPr>
          <a:xfrm>
            <a:off x="209120" y="6204294"/>
            <a:ext cx="54000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3D9194-1E11-F4B9-F231-2F1DB24B8513}"/>
                  </a:ext>
                </a:extLst>
              </p:cNvPr>
              <p:cNvSpPr txBox="1"/>
              <p:nvPr/>
            </p:nvSpPr>
            <p:spPr>
              <a:xfrm>
                <a:off x="240647" y="6204294"/>
                <a:ext cx="5084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prstClr val="black"/>
                    </a:solidFill>
                    <a:latin typeface="Corbel" panose="020B0503020204020204" pitchFamily="34" charset="0"/>
                  </a:rPr>
                  <a:t> km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3D9194-1E11-F4B9-F231-2F1DB24B8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47" y="6204294"/>
                <a:ext cx="508473" cy="276999"/>
              </a:xfrm>
              <a:prstGeom prst="rect">
                <a:avLst/>
              </a:prstGeom>
              <a:blipFill>
                <a:blip r:embed="rId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15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 – Drawing Islands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Draw:</a:t>
            </a:r>
          </a:p>
          <a:p>
            <a:pPr marL="571500" lvl="0" indent="-5715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An example of an island.</a:t>
            </a:r>
          </a:p>
          <a:p>
            <a:pPr marL="571500" lvl="0" indent="-5715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Something that is almost an Island.</a:t>
            </a:r>
          </a:p>
          <a:p>
            <a:pPr marL="571500" indent="-571500">
              <a:buFontTx/>
              <a:buChar char="-"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Something that is definitely </a:t>
            </a:r>
            <a:r>
              <a:rPr lang="en-GB" sz="40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not</a:t>
            </a: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 an island.</a:t>
            </a:r>
          </a:p>
          <a:p>
            <a:pPr marL="571500" indent="-571500">
              <a:buFontTx/>
              <a:buChar char="-"/>
            </a:pPr>
            <a:endParaRPr lang="en-GB" sz="4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Poppins Light"/>
            </a:endParaRPr>
          </a:p>
          <a:p>
            <a:pPr marL="571500" lvl="0" indent="-57150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40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076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 – Small Island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Draw the smallest possible island that has more land than beach.</a:t>
            </a:r>
          </a:p>
        </p:txBody>
      </p:sp>
    </p:spTree>
    <p:extLst>
      <p:ext uri="{BB962C8B-B14F-4D97-AF65-F5344CB8AC3E}">
        <p14:creationId xmlns:p14="http://schemas.microsoft.com/office/powerpoint/2010/main" val="323804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 – Large Island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Draw the largest possible island that has more beach than land.</a:t>
            </a:r>
          </a:p>
        </p:txBody>
      </p:sp>
    </p:spTree>
    <p:extLst>
      <p:ext uri="{BB962C8B-B14F-4D97-AF65-F5344CB8AC3E}">
        <p14:creationId xmlns:p14="http://schemas.microsoft.com/office/powerpoint/2010/main" val="362973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 – Balanced Island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Draw an island with the same amount of land as beach.</a:t>
            </a:r>
          </a:p>
        </p:txBody>
      </p:sp>
    </p:spTree>
    <p:extLst>
      <p:ext uri="{BB962C8B-B14F-4D97-AF65-F5344CB8AC3E}">
        <p14:creationId xmlns:p14="http://schemas.microsoft.com/office/powerpoint/2010/main" val="25121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 – Balanced Island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Draw an island with the same amount of land as beach.</a:t>
            </a:r>
          </a:p>
        </p:txBody>
      </p:sp>
    </p:spTree>
    <p:extLst>
      <p:ext uri="{BB962C8B-B14F-4D97-AF65-F5344CB8AC3E}">
        <p14:creationId xmlns:p14="http://schemas.microsoft.com/office/powerpoint/2010/main" val="382076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 – Perimeter?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3ADDE-C64F-E8B4-5735-C1F975120490}"/>
              </a:ext>
            </a:extLst>
          </p:cNvPr>
          <p:cNvSpPr txBox="1"/>
          <p:nvPr/>
        </p:nvSpPr>
        <p:spPr>
          <a:xfrm>
            <a:off x="86967" y="621053"/>
            <a:ext cx="118201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Poppins Light"/>
              </a:rPr>
              <a:t>Draw an island where the amount of beach is less than the perimeter of the land. </a:t>
            </a:r>
          </a:p>
        </p:txBody>
      </p:sp>
    </p:spTree>
    <p:extLst>
      <p:ext uri="{BB962C8B-B14F-4D97-AF65-F5344CB8AC3E}">
        <p14:creationId xmlns:p14="http://schemas.microsoft.com/office/powerpoint/2010/main" val="1876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1695-8C16-679F-11A6-A2307476E8AA}"/>
              </a:ext>
            </a:extLst>
          </p:cNvPr>
          <p:cNvSpPr/>
          <p:nvPr/>
        </p:nvSpPr>
        <p:spPr>
          <a:xfrm>
            <a:off x="1009934" y="0"/>
            <a:ext cx="8939284" cy="504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4695CA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 – Square Islands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D3ADDE-C64F-E8B4-5735-C1F975120490}"/>
                  </a:ext>
                </a:extLst>
              </p:cNvPr>
              <p:cNvSpPr txBox="1"/>
              <p:nvPr/>
            </p:nvSpPr>
            <p:spPr>
              <a:xfrm>
                <a:off x="86967" y="621053"/>
                <a:ext cx="11820111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Imagine you have an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  <a:sym typeface="Poppins Light"/>
                      </a:rPr>
                      <m:t>𝑛</m:t>
                    </m:r>
                  </m:oMath>
                </a14:m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 by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  <a:ea typeface="DEJAVU SANS" panose="020B0603030804020204" pitchFamily="34" charset="0"/>
                        <a:cs typeface="DEJAVU SANS" panose="020B0603030804020204" pitchFamily="34" charset="0"/>
                        <a:sym typeface="Poppins Light"/>
                      </a:rPr>
                      <m:t>𝑛</m:t>
                    </m:r>
                  </m:oMath>
                </a14:m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 square island.</a:t>
                </a:r>
                <a:b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</a:br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Write an expression for the: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Amount of land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Amount of beach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Perimeter of land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en-GB" sz="4000" dirty="0"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  <a:sym typeface="Poppins Light"/>
                  </a:rPr>
                  <a:t>Fraction of the total island that is land</a:t>
                </a:r>
              </a:p>
              <a:p>
                <a:pPr marL="571500" lvl="0" indent="-571500" rtl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</a:pPr>
                <a:endParaRPr lang="en-GB" sz="4000" dirty="0"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  <a:sym typeface="Poppins Ligh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D3ADDE-C64F-E8B4-5735-C1F97512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7" y="621053"/>
                <a:ext cx="11820111" cy="4401205"/>
              </a:xfrm>
              <a:prstGeom prst="rect">
                <a:avLst/>
              </a:prstGeom>
              <a:blipFill>
                <a:blip r:embed="rId2"/>
                <a:stretch>
                  <a:fillRect l="-1824" t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57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15831</TotalTime>
  <Words>259</Words>
  <Application>Microsoft Macintosh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Cambria Math</vt:lpstr>
      <vt:lpstr>Corbel</vt:lpstr>
      <vt:lpstr>DejaVu Sans</vt:lpstr>
      <vt:lpstr>DejaVu Sans</vt:lpstr>
      <vt:lpstr>Vertigon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Day, Nathan (NOT) Staff</cp:lastModifiedBy>
  <cp:revision>22</cp:revision>
  <dcterms:created xsi:type="dcterms:W3CDTF">2023-10-12T14:43:15Z</dcterms:created>
  <dcterms:modified xsi:type="dcterms:W3CDTF">2026-05-27T23:42:57Z</dcterms:modified>
</cp:coreProperties>
</file>