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0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1"/>
    <p:restoredTop sz="96327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774663-9F6C-2089-3CC7-7E21EAAC4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8" y="1305430"/>
            <a:ext cx="5538835" cy="55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1A16F-0114-9EE8-1137-9E08404D97A3}"/>
                  </a:ext>
                </a:extLst>
              </p:cNvPr>
              <p:cNvSpPr txBox="1"/>
              <p:nvPr userDrawn="1"/>
            </p:nvSpPr>
            <p:spPr>
              <a:xfrm>
                <a:off x="250372" y="159989"/>
                <a:ext cx="116912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Triangle A is transformed so that one of its vertices moves to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(1, −1)</m:t>
                    </m:r>
                  </m:oMath>
                </a14:m>
                <a:r>
                  <a:rPr lang="en-GB" sz="2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.</a:t>
                </a:r>
              </a:p>
              <a:p>
                <a:r>
                  <a:rPr lang="en-GB" sz="12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</a:t>
                </a:r>
                <a:endParaRPr lang="en-GB" sz="26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  <a:p>
                <a:r>
                  <a:rPr lang="en-GB" sz="2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How many different possible transformations can you find?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1A16F-0114-9EE8-1137-9E08404D9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0372" y="159989"/>
                <a:ext cx="11691256" cy="1077218"/>
              </a:xfrm>
              <a:prstGeom prst="rect">
                <a:avLst/>
              </a:prstGeom>
              <a:blipFill>
                <a:blip r:embed="rId3"/>
                <a:stretch>
                  <a:fillRect l="-868" t="-4651" b="-12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0C2896A-6BEC-1EE2-C3C2-D00D8BFF525A}"/>
              </a:ext>
            </a:extLst>
          </p:cNvPr>
          <p:cNvSpPr/>
          <p:nvPr userDrawn="1"/>
        </p:nvSpPr>
        <p:spPr>
          <a:xfrm rot="16200000">
            <a:off x="1132117" y="3320507"/>
            <a:ext cx="1000803" cy="1502109"/>
          </a:xfrm>
          <a:prstGeom prst="rtTriangle">
            <a:avLst/>
          </a:prstGeom>
          <a:solidFill>
            <a:schemeClr val="accent4">
              <a:alpha val="25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en-GB" sz="24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584B8C-7CEC-36F3-F5DC-256627136AEB}"/>
              </a:ext>
            </a:extLst>
          </p:cNvPr>
          <p:cNvSpPr/>
          <p:nvPr userDrawn="1"/>
        </p:nvSpPr>
        <p:spPr>
          <a:xfrm>
            <a:off x="3324579" y="452116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9CF7-9ECD-A704-AB92-B04D1AF2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6D6E4-CFA8-2782-8287-4F69A5BEA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3027-1D8B-1CEA-4663-D52C728A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5A6A-6AFE-4CFB-7D8F-12189577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2BC47-4D5A-CA34-D451-75EF86E9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AA959-429B-A8E4-73A2-BC6BEED02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3B7B7-C919-FF90-7AFD-54A4ACBAB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8050B-8008-748C-DAC5-709C80E2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4D5F-4DE8-6CDE-4460-CF45828F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5DD6-3317-5336-BF1B-6CB87073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8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654FB8-AD8B-4628-6704-1E484043E1E3}"/>
                  </a:ext>
                </a:extLst>
              </p:cNvPr>
              <p:cNvSpPr txBox="1"/>
              <p:nvPr userDrawn="1"/>
            </p:nvSpPr>
            <p:spPr>
              <a:xfrm>
                <a:off x="250372" y="159989"/>
                <a:ext cx="116912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Triangle A is transformed so that one of its vertices moves to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(1, −1)</m:t>
                    </m:r>
                  </m:oMath>
                </a14:m>
                <a:r>
                  <a:rPr lang="en-GB" sz="2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.</a:t>
                </a:r>
              </a:p>
              <a:p>
                <a:r>
                  <a:rPr lang="en-GB" sz="12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</a:t>
                </a:r>
                <a:endParaRPr lang="en-GB" sz="26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  <a:p>
                <a:r>
                  <a:rPr lang="en-GB" sz="2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How many different possible transformations can you find?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654FB8-AD8B-4628-6704-1E484043E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0372" y="159989"/>
                <a:ext cx="11691256" cy="1077218"/>
              </a:xfrm>
              <a:prstGeom prst="rect">
                <a:avLst/>
              </a:prstGeom>
              <a:blipFill>
                <a:blip r:embed="rId2"/>
                <a:stretch>
                  <a:fillRect l="-868" t="-4651" b="-12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72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0F37-E60A-0B67-866B-AAB865BF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08FF-6F89-0E0A-F215-D33A22141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B7DC-6C79-E2AD-2210-A1D0CC32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CDABC-2D5C-0306-8897-9BEBC80B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D6DB-F90D-BC19-BCF3-8AF29725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51BA-37A6-C11A-6063-43476F86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6031-85F7-F63D-DAF1-C3FFF1B7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90466-CE99-7AC4-16A6-5E67759FF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8D552-DF45-5524-E5DB-B0865D4C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9109F-7663-02CC-7D6A-E1D92B8A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D4E5-95DF-FC6C-8A5F-252C6A40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D0F2-4FBF-79E1-33CF-63C8920F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6332C-8A88-204F-7504-B3F5AFBD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BE5B9-5C64-F441-9C96-E66FFD64A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E0C5E-C58D-8613-ED85-5655DA974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5F424-1D21-AACF-B2F7-0643AC68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79C25-FA77-89D4-A5A5-7C72B842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AC0DD-0E0A-F64D-F1DA-D690B603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6C68A-2AC6-1129-556B-250DA8FD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8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E589-5FBA-08D4-3B6F-805438A9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D7245-D5C7-CA1E-4548-232413D2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02DC-C5CF-A0D9-65F5-89DE05EC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A9916-E110-38C3-45B5-12FC648D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1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E84C6-3C0C-FF27-3469-CBAEEE7D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6C231-9653-B81F-80AC-4C0A142E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F61A0-1E18-F431-358C-AF2EB8C0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2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909F-0F91-5C83-F96B-855AE9EB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564A-9DD7-6071-890C-E05A97AFF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52634-0200-E34A-70A5-CA93F735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4E25-28BE-AB74-C899-D109F46A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35C95-FAFE-0C96-E153-C70AB60B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02819-EAF7-13A0-42A1-B5F3500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4DCB-CBD0-5528-552A-EC8B89CB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D3C96-4E3C-F5ED-9FF4-5FB7FA8F1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D8EDE-415A-0661-587E-0442675D1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759B-7736-7945-1129-068002FE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5471F-CE41-9881-7067-4AD78E8C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E787-F949-9D41-03A2-DF776591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8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4CDEA-AE17-A9E6-16F9-61E474DE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7E75E-6F88-DC97-83A2-A9143452F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65F5-9C43-B9B6-77CE-AC5BA2032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BC42-719A-C948-AC35-5CFEF44527CB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8E446-499B-5E20-3545-4CAD388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B712-E904-0C6A-F63D-A7A30053E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F11D-DC30-7844-8A12-95B28A66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9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5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5.</a:t>
            </a:r>
          </a:p>
        </p:txBody>
      </p:sp>
      <p:sp>
        <p:nvSpPr>
          <p:cNvPr id="10" name="!!6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6.</a:t>
            </a:r>
          </a:p>
        </p:txBody>
      </p:sp>
      <p:sp>
        <p:nvSpPr>
          <p:cNvPr id="2" name="!!7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82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5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5.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5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6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6.</a:t>
            </a:r>
          </a:p>
        </p:txBody>
      </p:sp>
      <p:sp>
        <p:nvSpPr>
          <p:cNvPr id="2" name="!!7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 flipH="1" flipV="1">
            <a:off x="2131238" y="4828717"/>
            <a:ext cx="1492854" cy="988370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D6E079-3AD0-B525-7864-220D2ADB67A9}"/>
              </a:ext>
            </a:extLst>
          </p:cNvPr>
          <p:cNvCxnSpPr>
            <a:cxnSpLocks/>
          </p:cNvCxnSpPr>
          <p:nvPr/>
        </p:nvCxnSpPr>
        <p:spPr>
          <a:xfrm flipV="1">
            <a:off x="397042" y="1575850"/>
            <a:ext cx="4981074" cy="4986059"/>
          </a:xfrm>
          <a:prstGeom prst="line">
            <a:avLst/>
          </a:prstGeom>
          <a:ln w="571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5.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6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6.</a:t>
            </a:r>
          </a:p>
        </p:txBody>
      </p:sp>
      <p:sp>
        <p:nvSpPr>
          <p:cNvPr id="10" name="!!7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7.</a:t>
            </a:r>
          </a:p>
        </p:txBody>
      </p:sp>
      <p:sp>
        <p:nvSpPr>
          <p:cNvPr id="2" name="!!8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!!Tri">
            <a:extLst>
              <a:ext uri="{FF2B5EF4-FFF2-40B4-BE49-F238E27FC236}">
                <a16:creationId xmlns:a16="http://schemas.microsoft.com/office/drawing/2014/main" id="{9C7D9B43-1DE0-1620-4488-90FE20249233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16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5.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6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6.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=−1.5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6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7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7.</a:t>
            </a:r>
          </a:p>
        </p:txBody>
      </p:sp>
      <p:sp>
        <p:nvSpPr>
          <p:cNvPr id="2" name="!!8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BC941A-E62E-184C-911D-9D33F7095F21}"/>
              </a:ext>
            </a:extLst>
          </p:cNvPr>
          <p:cNvCxnSpPr/>
          <p:nvPr/>
        </p:nvCxnSpPr>
        <p:spPr>
          <a:xfrm flipV="1">
            <a:off x="2129590" y="1575850"/>
            <a:ext cx="0" cy="4986059"/>
          </a:xfrm>
          <a:prstGeom prst="line">
            <a:avLst/>
          </a:prstGeom>
          <a:ln w="571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!!Tri">
            <a:extLst>
              <a:ext uri="{FF2B5EF4-FFF2-40B4-BE49-F238E27FC236}">
                <a16:creationId xmlns:a16="http://schemas.microsoft.com/office/drawing/2014/main" id="{63DE5AB3-6AB7-B6C0-F01D-42C96B439342}"/>
              </a:ext>
            </a:extLst>
          </p:cNvPr>
          <p:cNvSpPr/>
          <p:nvPr/>
        </p:nvSpPr>
        <p:spPr>
          <a:xfrm rot="16200000" flipV="1">
            <a:off x="2140171" y="3332273"/>
            <a:ext cx="1000803" cy="14886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9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6.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=−1.5</m:t>
                    </m:r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7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7.</a:t>
            </a:r>
          </a:p>
        </p:txBody>
      </p:sp>
      <p:sp>
        <p:nvSpPr>
          <p:cNvPr id="10" name="!!8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8.</a:t>
            </a:r>
          </a:p>
        </p:txBody>
      </p:sp>
      <p:sp>
        <p:nvSpPr>
          <p:cNvPr id="2" name="!!9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15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6.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=−1.5</m:t>
                    </m:r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7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7.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(0,−1)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7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8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8.</a:t>
            </a:r>
          </a:p>
        </p:txBody>
      </p:sp>
      <p:sp>
        <p:nvSpPr>
          <p:cNvPr id="2" name="!!9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 rot="5400000">
            <a:off x="3625842" y="4319175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E722C8-F53E-5066-0F15-67074C072D8A}"/>
              </a:ext>
            </a:extLst>
          </p:cNvPr>
          <p:cNvSpPr/>
          <p:nvPr/>
        </p:nvSpPr>
        <p:spPr>
          <a:xfrm>
            <a:off x="2829649" y="4515780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05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7.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(0,−1)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8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8.</a:t>
            </a:r>
          </a:p>
        </p:txBody>
      </p:sp>
      <p:sp>
        <p:nvSpPr>
          <p:cNvPr id="10" name="!!9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9.</a:t>
            </a:r>
          </a:p>
        </p:txBody>
      </p:sp>
      <p:sp>
        <p:nvSpPr>
          <p:cNvPr id="2" name="!!10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9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7.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(0,−1)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8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8.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8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9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9.</a:t>
            </a:r>
          </a:p>
        </p:txBody>
      </p:sp>
      <p:sp>
        <p:nvSpPr>
          <p:cNvPr id="2" name="!!10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Tri">
            <a:extLst>
              <a:ext uri="{FF2B5EF4-FFF2-40B4-BE49-F238E27FC236}">
                <a16:creationId xmlns:a16="http://schemas.microsoft.com/office/drawing/2014/main" id="{75467E61-283E-727B-1368-27860D653D06}"/>
              </a:ext>
            </a:extLst>
          </p:cNvPr>
          <p:cNvSpPr/>
          <p:nvPr/>
        </p:nvSpPr>
        <p:spPr>
          <a:xfrm rot="5400000">
            <a:off x="3634468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549328-C0E6-0FA8-11B5-94CBDD0E7929}"/>
              </a:ext>
            </a:extLst>
          </p:cNvPr>
          <p:cNvSpPr/>
          <p:nvPr/>
        </p:nvSpPr>
        <p:spPr>
          <a:xfrm>
            <a:off x="2829649" y="4026483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8.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9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9.</a:t>
            </a:r>
          </a:p>
        </p:txBody>
      </p:sp>
      <p:sp>
        <p:nvSpPr>
          <p:cNvPr id="10" name="!!10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10.</a:t>
            </a:r>
          </a:p>
        </p:txBody>
      </p:sp>
      <p:sp>
        <p:nvSpPr>
          <p:cNvPr id="2" name="!!11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6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8.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9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9.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(−1.5, −1)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9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0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10.</a:t>
            </a:r>
          </a:p>
        </p:txBody>
      </p:sp>
      <p:sp>
        <p:nvSpPr>
          <p:cNvPr id="2" name="!!11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Tri">
            <a:extLst>
              <a:ext uri="{FF2B5EF4-FFF2-40B4-BE49-F238E27FC236}">
                <a16:creationId xmlns:a16="http://schemas.microsoft.com/office/drawing/2014/main" id="{F7C12A3B-F280-8AF4-00BB-AE46D6FB2A36}"/>
              </a:ext>
            </a:extLst>
          </p:cNvPr>
          <p:cNvSpPr/>
          <p:nvPr/>
        </p:nvSpPr>
        <p:spPr>
          <a:xfrm rot="5400000">
            <a:off x="2133390" y="4319936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11442-49B8-F2BF-20E9-B45679EA668A}"/>
              </a:ext>
            </a:extLst>
          </p:cNvPr>
          <p:cNvSpPr/>
          <p:nvPr/>
        </p:nvSpPr>
        <p:spPr>
          <a:xfrm>
            <a:off x="2092459" y="4516589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7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2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28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9.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−1)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0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10.</a:t>
            </a:r>
          </a:p>
        </p:txBody>
      </p:sp>
      <p:sp>
        <p:nvSpPr>
          <p:cNvPr id="10" name="!!11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11.</a:t>
            </a:r>
          </a:p>
        </p:txBody>
      </p:sp>
      <p:sp>
        <p:nvSpPr>
          <p:cNvPr id="2" name="!!12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1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9.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−1)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0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10.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−2)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10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1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11.</a:t>
            </a:r>
          </a:p>
        </p:txBody>
      </p:sp>
      <p:sp>
        <p:nvSpPr>
          <p:cNvPr id="2" name="!!12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>
            <a:off x="3384570" y="3068542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D3D6AC-A34A-4CBB-2B61-6580BEB5FF09}"/>
              </a:ext>
            </a:extLst>
          </p:cNvPr>
          <p:cNvSpPr/>
          <p:nvPr/>
        </p:nvSpPr>
        <p:spPr>
          <a:xfrm>
            <a:off x="2825237" y="5010442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8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10.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−2)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1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11.</a:t>
            </a:r>
          </a:p>
        </p:txBody>
      </p:sp>
      <p:sp>
        <p:nvSpPr>
          <p:cNvPr id="10" name="!!12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12.</a:t>
            </a:r>
          </a:p>
        </p:txBody>
      </p:sp>
      <p:sp>
        <p:nvSpPr>
          <p:cNvPr id="2" name="!!13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5DF7069D-E7FB-84CD-6736-82C6BE7AE791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10.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−2)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1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11.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(−1, −1)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11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2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12.</a:t>
            </a:r>
          </a:p>
        </p:txBody>
      </p:sp>
      <p:sp>
        <p:nvSpPr>
          <p:cNvPr id="2" name="!!13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Tri">
            <a:extLst>
              <a:ext uri="{FF2B5EF4-FFF2-40B4-BE49-F238E27FC236}">
                <a16:creationId xmlns:a16="http://schemas.microsoft.com/office/drawing/2014/main" id="{E06B2104-A952-EECB-3955-79E2A46CF8B2}"/>
              </a:ext>
            </a:extLst>
          </p:cNvPr>
          <p:cNvSpPr/>
          <p:nvPr/>
        </p:nvSpPr>
        <p:spPr>
          <a:xfrm>
            <a:off x="2378835" y="3074367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F5AB48-6289-D0B2-A03E-5681C79C9998}"/>
              </a:ext>
            </a:extLst>
          </p:cNvPr>
          <p:cNvSpPr/>
          <p:nvPr/>
        </p:nvSpPr>
        <p:spPr>
          <a:xfrm>
            <a:off x="2324835" y="4511998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92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11.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(−1, −1)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2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12.</a:t>
            </a:r>
          </a:p>
        </p:txBody>
      </p:sp>
      <p:sp>
        <p:nvSpPr>
          <p:cNvPr id="10" name="!!13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13.</a:t>
            </a:r>
          </a:p>
        </p:txBody>
      </p:sp>
      <p:sp>
        <p:nvSpPr>
          <p:cNvPr id="2" name="!!14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11.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(−1, −1)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2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12.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(−1.5, −3.5)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12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3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13.</a:t>
            </a:r>
          </a:p>
        </p:txBody>
      </p:sp>
      <p:sp>
        <p:nvSpPr>
          <p:cNvPr id="2" name="!!14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Tri">
            <a:extLst>
              <a:ext uri="{FF2B5EF4-FFF2-40B4-BE49-F238E27FC236}">
                <a16:creationId xmlns:a16="http://schemas.microsoft.com/office/drawing/2014/main" id="{40F26896-E410-096E-285C-DE55FA00FBB5}"/>
              </a:ext>
            </a:extLst>
          </p:cNvPr>
          <p:cNvSpPr/>
          <p:nvPr/>
        </p:nvSpPr>
        <p:spPr>
          <a:xfrm>
            <a:off x="3377902" y="4576655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4F114C-09E2-4E4B-A0A1-0192B2D1B1E9}"/>
              </a:ext>
            </a:extLst>
          </p:cNvPr>
          <p:cNvSpPr/>
          <p:nvPr/>
        </p:nvSpPr>
        <p:spPr>
          <a:xfrm>
            <a:off x="2081336" y="5760457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2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12.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−3.5)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3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13.</a:t>
            </a:r>
          </a:p>
        </p:txBody>
      </p:sp>
      <p:sp>
        <p:nvSpPr>
          <p:cNvPr id="10" name="!!14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14.</a:t>
            </a:r>
          </a:p>
        </p:txBody>
      </p:sp>
      <p:sp>
        <p:nvSpPr>
          <p:cNvPr id="2" name="!!15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75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12.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−3.5)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3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13. Rotation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13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4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14.</a:t>
            </a:r>
          </a:p>
        </p:txBody>
      </p:sp>
      <p:sp>
        <p:nvSpPr>
          <p:cNvPr id="2" name="!!15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0800000">
            <a:off x="2381228" y="4570608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E9EBC4-C8C2-310A-34C1-284D16D39C48}"/>
              </a:ext>
            </a:extLst>
          </p:cNvPr>
          <p:cNvSpPr/>
          <p:nvPr/>
        </p:nvSpPr>
        <p:spPr>
          <a:xfrm>
            <a:off x="2829649" y="4026483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48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13.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4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14.</a:t>
            </a:r>
          </a:p>
        </p:txBody>
      </p:sp>
      <p:sp>
        <p:nvSpPr>
          <p:cNvPr id="10" name="!!15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15.</a:t>
            </a:r>
          </a:p>
        </p:txBody>
      </p:sp>
      <p:sp>
        <p:nvSpPr>
          <p:cNvPr id="2" name="!!16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0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13.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4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14.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14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5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15.</a:t>
            </a:r>
          </a:p>
        </p:txBody>
      </p:sp>
      <p:sp>
        <p:nvSpPr>
          <p:cNvPr id="2" name="!!16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31ECB755-5BBF-0759-1743-8BA57D5DFD94}"/>
              </a:ext>
            </a:extLst>
          </p:cNvPr>
          <p:cNvSpPr/>
          <p:nvPr/>
        </p:nvSpPr>
        <p:spPr>
          <a:xfrm rot="10800000">
            <a:off x="3384528" y="4572422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023457-8930-EBB3-F539-8D0ED29930DE}"/>
              </a:ext>
            </a:extLst>
          </p:cNvPr>
          <p:cNvSpPr/>
          <p:nvPr/>
        </p:nvSpPr>
        <p:spPr>
          <a:xfrm>
            <a:off x="3330527" y="3521673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2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0">
            <a:extLst>
              <a:ext uri="{FF2B5EF4-FFF2-40B4-BE49-F238E27FC236}">
                <a16:creationId xmlns:a16="http://schemas.microsoft.com/office/drawing/2014/main" id="{5867B896-BA5E-82CC-ED3A-B48D16D6A053}"/>
              </a:ext>
            </a:extLst>
          </p:cNvPr>
          <p:cNvSpPr/>
          <p:nvPr/>
        </p:nvSpPr>
        <p:spPr>
          <a:xfrm>
            <a:off x="5652656" y="4110446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1.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1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2.</a:t>
            </a: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B3FB8ABF-3725-BBC2-86FE-BF5293327387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Tri">
            <a:extLst>
              <a:ext uri="{FF2B5EF4-FFF2-40B4-BE49-F238E27FC236}">
                <a16:creationId xmlns:a16="http://schemas.microsoft.com/office/drawing/2014/main" id="{1A0992A0-FADA-F5C1-653A-CF9A2454B84A}"/>
              </a:ext>
            </a:extLst>
          </p:cNvPr>
          <p:cNvSpPr/>
          <p:nvPr/>
        </p:nvSpPr>
        <p:spPr>
          <a:xfrm rot="16200000">
            <a:off x="2131091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21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14.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5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15.</a:t>
            </a:r>
          </a:p>
        </p:txBody>
      </p:sp>
      <p:sp>
        <p:nvSpPr>
          <p:cNvPr id="10" name="!!16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16.</a:t>
            </a:r>
          </a:p>
        </p:txBody>
      </p:sp>
      <p:sp>
        <p:nvSpPr>
          <p:cNvPr id="2" name="!!17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14. Rotation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4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5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15. Rotation </a:t>
                </a:r>
                <a14:m>
                  <m:oMath xmlns:m="http://schemas.openxmlformats.org/officeDocument/2006/math">
                    <m:r>
                      <a:rPr lang="en-GB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(−1.5, 1.5)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15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6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16.</a:t>
            </a:r>
          </a:p>
        </p:txBody>
      </p:sp>
      <p:sp>
        <p:nvSpPr>
          <p:cNvPr id="2" name="!!17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90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A365C1B4-B8DD-FD85-0AEA-4D2881ED40C4}"/>
              </a:ext>
            </a:extLst>
          </p:cNvPr>
          <p:cNvSpPr/>
          <p:nvPr/>
        </p:nvSpPr>
        <p:spPr>
          <a:xfrm rot="10800000">
            <a:off x="2383481" y="3078843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B52A72-8AD7-2B6F-E2C8-4C3890407EDB}"/>
              </a:ext>
            </a:extLst>
          </p:cNvPr>
          <p:cNvSpPr/>
          <p:nvPr/>
        </p:nvSpPr>
        <p:spPr>
          <a:xfrm>
            <a:off x="2079517" y="3275175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05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15. Rotation </a:t>
                </a:r>
                <a14:m>
                  <m:oMath xmlns:m="http://schemas.openxmlformats.org/officeDocument/2006/math">
                    <m:r>
                      <a:rPr lang="en-GB" sz="23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1.5)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6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16. </a:t>
            </a:r>
          </a:p>
        </p:txBody>
      </p:sp>
      <p:sp>
        <p:nvSpPr>
          <p:cNvPr id="10" name="!!17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17.</a:t>
            </a:r>
          </a:p>
        </p:txBody>
      </p:sp>
      <p:sp>
        <p:nvSpPr>
          <p:cNvPr id="2" name="!!18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15. Rotation </a:t>
                </a:r>
                <a14:m>
                  <m:oMath xmlns:m="http://schemas.openxmlformats.org/officeDocument/2006/math">
                    <m:r>
                      <a:rPr lang="en-GB" sz="23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anti-clockwise about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1.5)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5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6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16.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(−3,−1)</m:t>
                    </m:r>
                  </m:oMath>
                </a14:m>
                <a:endParaRPr lang="en-GB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16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r="-399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7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17.</a:t>
            </a:r>
          </a:p>
        </p:txBody>
      </p:sp>
      <p:sp>
        <p:nvSpPr>
          <p:cNvPr id="2" name="!!18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Tri">
            <a:extLst>
              <a:ext uri="{FF2B5EF4-FFF2-40B4-BE49-F238E27FC236}">
                <a16:creationId xmlns:a16="http://schemas.microsoft.com/office/drawing/2014/main" id="{70C27792-F8A0-1582-0E2C-E013C05EEDAE}"/>
              </a:ext>
            </a:extLst>
          </p:cNvPr>
          <p:cNvSpPr/>
          <p:nvPr/>
        </p:nvSpPr>
        <p:spPr>
          <a:xfrm rot="16200000">
            <a:off x="891786" y="2096575"/>
            <a:ext cx="1987838" cy="2983554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3EA36-4F6B-D820-12DE-1F0BBE3796E5}"/>
              </a:ext>
            </a:extLst>
          </p:cNvPr>
          <p:cNvSpPr/>
          <p:nvPr/>
        </p:nvSpPr>
        <p:spPr>
          <a:xfrm>
            <a:off x="1328402" y="4528272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58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Tri">
            <a:extLst>
              <a:ext uri="{FF2B5EF4-FFF2-40B4-BE49-F238E27FC236}">
                <a16:creationId xmlns:a16="http://schemas.microsoft.com/office/drawing/2014/main" id="{88550CC1-F807-B3FA-C5F5-4E5ED9F27F6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A00FE-D33D-89BE-C1DC-60DE34A9718C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16.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(−3,−1)</m:t>
                    </m:r>
                  </m:oMath>
                </a14:m>
                <a:endParaRPr lang="en-GB" sz="23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r="-600"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7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17. </a:t>
            </a:r>
          </a:p>
        </p:txBody>
      </p:sp>
      <p:sp>
        <p:nvSpPr>
          <p:cNvPr id="10" name="!!18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18.</a:t>
            </a:r>
          </a:p>
        </p:txBody>
      </p:sp>
      <p:sp>
        <p:nvSpPr>
          <p:cNvPr id="2" name="!!19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2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64F81B62-2B97-232C-A9D3-41FCFC564E46}"/>
              </a:ext>
            </a:extLst>
          </p:cNvPr>
          <p:cNvSpPr/>
          <p:nvPr/>
        </p:nvSpPr>
        <p:spPr>
          <a:xfrm rot="16200000">
            <a:off x="3884370" y="2092109"/>
            <a:ext cx="1987838" cy="2983554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9D65A-07EA-18E6-6BBB-77661AAA0B89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16.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(−3,−1)</m:t>
                    </m:r>
                  </m:oMath>
                </a14:m>
                <a:endParaRPr lang="en-GB" sz="23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6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r="-600"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7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17.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(−9,−1)</m:t>
                    </m:r>
                  </m:oMath>
                </a14:m>
                <a:endParaRPr lang="en-GB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17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r="-399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8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18.</a:t>
            </a:r>
          </a:p>
        </p:txBody>
      </p:sp>
      <p:sp>
        <p:nvSpPr>
          <p:cNvPr id="2" name="!!19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947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17.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(−9,−1)</m:t>
                    </m:r>
                  </m:oMath>
                </a14:m>
                <a:endParaRPr lang="en-GB" sz="23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r="-600"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8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18. </a:t>
            </a:r>
          </a:p>
        </p:txBody>
      </p:sp>
      <p:sp>
        <p:nvSpPr>
          <p:cNvPr id="10" name="!!19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19.</a:t>
            </a:r>
          </a:p>
        </p:txBody>
      </p:sp>
      <p:sp>
        <p:nvSpPr>
          <p:cNvPr id="2" name="!!20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33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17.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(−9,−1)</m:t>
                    </m:r>
                  </m:oMath>
                </a14:m>
                <a:endParaRPr lang="en-GB" sz="23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7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r="-600"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8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18.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(−3, 3)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18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9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19.</a:t>
            </a:r>
          </a:p>
        </p:txBody>
      </p:sp>
      <p:sp>
        <p:nvSpPr>
          <p:cNvPr id="2" name="!!20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C16B3A4E-E3AC-46EB-EE13-F01C1A838209}"/>
              </a:ext>
            </a:extLst>
          </p:cNvPr>
          <p:cNvSpPr/>
          <p:nvPr/>
        </p:nvSpPr>
        <p:spPr>
          <a:xfrm rot="16200000">
            <a:off x="891786" y="4076213"/>
            <a:ext cx="1987838" cy="2983554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A04BE-4B95-2884-2ABA-F524A817E718}"/>
              </a:ext>
            </a:extLst>
          </p:cNvPr>
          <p:cNvSpPr/>
          <p:nvPr/>
        </p:nvSpPr>
        <p:spPr>
          <a:xfrm>
            <a:off x="1334418" y="2521186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1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18.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(−3, 3)</m:t>
                    </m:r>
                  </m:oMath>
                </a14:m>
                <a:endParaRPr lang="en-GB" sz="23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19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250" dirty="0">
                <a:solidFill>
                  <a:schemeClr val="tx1"/>
                </a:solidFill>
              </a:rPr>
              <a:t>19. </a:t>
            </a:r>
          </a:p>
        </p:txBody>
      </p:sp>
      <p:sp>
        <p:nvSpPr>
          <p:cNvPr id="10" name="!!20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20.</a:t>
            </a:r>
          </a:p>
        </p:txBody>
      </p:sp>
      <p:sp>
        <p:nvSpPr>
          <p:cNvPr id="2" name="!!21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 r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15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 flipH="1" flipV="1">
            <a:off x="3630065" y="4316007"/>
            <a:ext cx="1004196" cy="1507202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18. Enlargement by scale factor 2,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(−3, 3)</m:t>
                    </m:r>
                  </m:oMath>
                </a14:m>
                <a:endParaRPr lang="en-GB" sz="23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8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19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250" dirty="0">
                    <a:solidFill>
                      <a:schemeClr val="tx1"/>
                    </a:solidFill>
                  </a:rPr>
                  <a:t>19. Enlargement by scale factor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50" dirty="0">
                    <a:solidFill>
                      <a:schemeClr val="tx1"/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−1)</m:t>
                    </m:r>
                  </m:oMath>
                </a14:m>
                <a:r>
                  <a:rPr lang="en-GB" sz="225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19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0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20.</a:t>
            </a:r>
          </a:p>
        </p:txBody>
      </p:sp>
      <p:sp>
        <p:nvSpPr>
          <p:cNvPr id="2" name="!!21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 r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EA25CDA-B220-618F-8F21-8869BA41AE4A}"/>
              </a:ext>
            </a:extLst>
          </p:cNvPr>
          <p:cNvSpPr/>
          <p:nvPr/>
        </p:nvSpPr>
        <p:spPr>
          <a:xfrm>
            <a:off x="2829649" y="4515780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46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2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0" name="!!3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3.</a:t>
            </a: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22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19. Enlargement by scale factor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−1)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20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250" dirty="0">
                <a:solidFill>
                  <a:schemeClr val="tx1"/>
                </a:solidFill>
              </a:rPr>
              <a:t>20. </a:t>
            </a:r>
          </a:p>
        </p:txBody>
      </p:sp>
      <p:sp>
        <p:nvSpPr>
          <p:cNvPr id="10" name="!!21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21.</a:t>
            </a:r>
          </a:p>
        </p:txBody>
      </p:sp>
      <p:sp>
        <p:nvSpPr>
          <p:cNvPr id="2" name="!!22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 r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29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19. Enlargement by scale factor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−1)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19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20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250" dirty="0">
                    <a:solidFill>
                      <a:schemeClr val="tx1"/>
                    </a:solidFill>
                  </a:rPr>
                  <a:t>20. Enlargement by scale factor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50" dirty="0">
                    <a:solidFill>
                      <a:schemeClr val="tx1"/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25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20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1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21.</a:t>
            </a:r>
          </a:p>
        </p:txBody>
      </p:sp>
      <p:sp>
        <p:nvSpPr>
          <p:cNvPr id="2" name="!!22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 r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494C4E56-815E-1A04-89C4-1EBBD476F65F}"/>
              </a:ext>
            </a:extLst>
          </p:cNvPr>
          <p:cNvSpPr/>
          <p:nvPr/>
        </p:nvSpPr>
        <p:spPr>
          <a:xfrm rot="16200000" flipH="1" flipV="1">
            <a:off x="3618185" y="3330356"/>
            <a:ext cx="1004196" cy="1507202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081A50-2A93-71E0-AA07-89B305C73A9E}"/>
              </a:ext>
            </a:extLst>
          </p:cNvPr>
          <p:cNvSpPr/>
          <p:nvPr/>
        </p:nvSpPr>
        <p:spPr>
          <a:xfrm>
            <a:off x="2833137" y="4021905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48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20. Enlargement by scale factor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2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22.</a:t>
            </a:r>
          </a:p>
        </p:txBody>
      </p:sp>
      <p:sp>
        <p:nvSpPr>
          <p:cNvPr id="2" name="!!23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 r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21">
            <a:extLst>
              <a:ext uri="{FF2B5EF4-FFF2-40B4-BE49-F238E27FC236}">
                <a16:creationId xmlns:a16="http://schemas.microsoft.com/office/drawing/2014/main" id="{5BA90FDB-D960-AB3F-9F69-00F094C43D91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0" rtlCol="0" anchor="ctr"/>
          <a:lstStyle/>
          <a:p>
            <a:r>
              <a:rPr lang="en-GB" sz="2150" dirty="0">
                <a:solidFill>
                  <a:schemeClr val="tx1"/>
                </a:solidFill>
              </a:rPr>
              <a:t>21. </a:t>
            </a:r>
          </a:p>
        </p:txBody>
      </p:sp>
    </p:spTree>
    <p:extLst>
      <p:ext uri="{BB962C8B-B14F-4D97-AF65-F5344CB8AC3E}">
        <p14:creationId xmlns:p14="http://schemas.microsoft.com/office/powerpoint/2010/main" val="415601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20. Enlargement by scale factor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2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22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0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21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rtlCol="0" anchor="ctr"/>
              <a:lstStyle/>
              <a:p>
                <a:r>
                  <a:rPr lang="en-GB" sz="2150" dirty="0">
                    <a:solidFill>
                      <a:schemeClr val="tx1"/>
                    </a:solidFill>
                  </a:rPr>
                  <a:t>21. Enlargement by scale factor </a:t>
                </a:r>
                <a14:m>
                  <m:oMath xmlns:m="http://schemas.openxmlformats.org/officeDocument/2006/math">
                    <m:r>
                      <a:rPr lang="en-GB" sz="2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150" dirty="0">
                    <a:solidFill>
                      <a:schemeClr val="tx1"/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(−1.5, −1)</m:t>
                    </m:r>
                  </m:oMath>
                </a14:m>
                <a:r>
                  <a:rPr lang="en-GB" sz="215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!!21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r="-599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2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22.</a:t>
            </a:r>
          </a:p>
        </p:txBody>
      </p:sp>
      <p:sp>
        <p:nvSpPr>
          <p:cNvPr id="2" name="!!23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 r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6FF216B4-C9B4-7457-5ED5-7E7414FD1690}"/>
              </a:ext>
            </a:extLst>
          </p:cNvPr>
          <p:cNvSpPr/>
          <p:nvPr/>
        </p:nvSpPr>
        <p:spPr>
          <a:xfrm rot="16200000" flipH="1" flipV="1">
            <a:off x="2139905" y="4323226"/>
            <a:ext cx="1004196" cy="1507202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638F80-256B-BAFB-D252-80037F14DBFB}"/>
              </a:ext>
            </a:extLst>
          </p:cNvPr>
          <p:cNvSpPr/>
          <p:nvPr/>
        </p:nvSpPr>
        <p:spPr>
          <a:xfrm>
            <a:off x="2100644" y="4514244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34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bIns="46800" rtlCol="0" anchor="ctr"/>
              <a:lstStyle/>
              <a:p>
                <a:r>
                  <a:rPr lang="en-GB" sz="2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21. Enlargement by scale factor </a:t>
                </a:r>
                <a14:m>
                  <m:oMath xmlns:m="http://schemas.openxmlformats.org/officeDocument/2006/math">
                    <m:r>
                      <a:rPr lang="en-GB" sz="21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1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−1)</m:t>
                    </m:r>
                  </m:oMath>
                </a14:m>
                <a:r>
                  <a:rPr lang="en-GB" sz="2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r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22">
            <a:extLst>
              <a:ext uri="{FF2B5EF4-FFF2-40B4-BE49-F238E27FC236}">
                <a16:creationId xmlns:a16="http://schemas.microsoft.com/office/drawing/2014/main" id="{5BA90FDB-D960-AB3F-9F69-00F094C43D91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22. </a:t>
            </a:r>
          </a:p>
        </p:txBody>
      </p:sp>
      <p:sp>
        <p:nvSpPr>
          <p:cNvPr id="10" name="!!23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23.</a:t>
            </a:r>
          </a:p>
        </p:txBody>
      </p:sp>
      <p:sp>
        <p:nvSpPr>
          <p:cNvPr id="2" name="!!24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477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2756930" y="3945560"/>
            <a:ext cx="500971" cy="751910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11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bIns="46800" rtlCol="0" anchor="ctr"/>
              <a:lstStyle/>
              <a:p>
                <a:r>
                  <a:rPr lang="en-GB" sz="2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21. Enlargement by scale factor </a:t>
                </a:r>
                <a14:m>
                  <m:oMath xmlns:m="http://schemas.openxmlformats.org/officeDocument/2006/math">
                    <m:r>
                      <a:rPr lang="en-GB" sz="21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centre </a:t>
                </a:r>
                <a14:m>
                  <m:oMath xmlns:m="http://schemas.openxmlformats.org/officeDocument/2006/math">
                    <m:r>
                      <a:rPr lang="en-GB" sz="215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(−1.5, −1)</m:t>
                    </m:r>
                  </m:oMath>
                </a14:m>
                <a:r>
                  <a:rPr lang="en-GB" sz="2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r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22">
                <a:extLst>
                  <a:ext uri="{FF2B5EF4-FFF2-40B4-BE49-F238E27FC236}">
                    <a16:creationId xmlns:a16="http://schemas.microsoft.com/office/drawing/2014/main" id="{5BA90FDB-D960-AB3F-9F69-00F094C43D91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22.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(3,−1)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!!22">
                <a:extLst>
                  <a:ext uri="{FF2B5EF4-FFF2-40B4-BE49-F238E27FC236}">
                    <a16:creationId xmlns:a16="http://schemas.microsoft.com/office/drawing/2014/main" id="{5BA90FDB-D960-AB3F-9F69-00F094C43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3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23.</a:t>
            </a:r>
          </a:p>
        </p:txBody>
      </p:sp>
      <p:sp>
        <p:nvSpPr>
          <p:cNvPr id="2" name="!!24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B3444F0-AAC5-C027-7615-5D4521BC24F4}"/>
              </a:ext>
            </a:extLst>
          </p:cNvPr>
          <p:cNvSpPr/>
          <p:nvPr/>
        </p:nvSpPr>
        <p:spPr>
          <a:xfrm>
            <a:off x="4327861" y="4520775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35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bIns="468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22.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(3, −1)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23">
            <a:extLst>
              <a:ext uri="{FF2B5EF4-FFF2-40B4-BE49-F238E27FC236}">
                <a16:creationId xmlns:a16="http://schemas.microsoft.com/office/drawing/2014/main" id="{5BA90FDB-D960-AB3F-9F69-00F094C43D91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23. </a:t>
            </a:r>
          </a:p>
        </p:txBody>
      </p:sp>
      <p:sp>
        <p:nvSpPr>
          <p:cNvPr id="10" name="!!24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24.</a:t>
            </a:r>
          </a:p>
        </p:txBody>
      </p:sp>
      <p:sp>
        <p:nvSpPr>
          <p:cNvPr id="2" name="!!End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11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bIns="468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22.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(3, −1)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23">
                <a:extLst>
                  <a:ext uri="{FF2B5EF4-FFF2-40B4-BE49-F238E27FC236}">
                    <a16:creationId xmlns:a16="http://schemas.microsoft.com/office/drawing/2014/main" id="{5BA90FDB-D960-AB3F-9F69-00F094C43D91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23.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(3, −3)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!!23">
                <a:extLst>
                  <a:ext uri="{FF2B5EF4-FFF2-40B4-BE49-F238E27FC236}">
                    <a16:creationId xmlns:a16="http://schemas.microsoft.com/office/drawing/2014/main" id="{5BA90FDB-D960-AB3F-9F69-00F094C43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24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24.</a:t>
            </a:r>
          </a:p>
        </p:txBody>
      </p:sp>
      <p:sp>
        <p:nvSpPr>
          <p:cNvPr id="2" name="!!1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Tri">
            <a:extLst>
              <a:ext uri="{FF2B5EF4-FFF2-40B4-BE49-F238E27FC236}">
                <a16:creationId xmlns:a16="http://schemas.microsoft.com/office/drawing/2014/main" id="{B3060ACA-BFDA-B3CA-1EB7-38FBCBC88F76}"/>
              </a:ext>
            </a:extLst>
          </p:cNvPr>
          <p:cNvSpPr/>
          <p:nvPr/>
        </p:nvSpPr>
        <p:spPr>
          <a:xfrm rot="16200000">
            <a:off x="2756930" y="4447977"/>
            <a:ext cx="500971" cy="751910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11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A96A7C-88B6-2E76-546C-4A8F7F3685E4}"/>
              </a:ext>
            </a:extLst>
          </p:cNvPr>
          <p:cNvSpPr/>
          <p:nvPr/>
        </p:nvSpPr>
        <p:spPr>
          <a:xfrm>
            <a:off x="4320112" y="5510959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53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ri">
            <a:extLst>
              <a:ext uri="{FF2B5EF4-FFF2-40B4-BE49-F238E27FC236}">
                <a16:creationId xmlns:a16="http://schemas.microsoft.com/office/drawing/2014/main" id="{EA3AF007-B1F0-2B8F-F93A-FBCF165B473F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bIns="468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23.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(3, −3)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24">
            <a:extLst>
              <a:ext uri="{FF2B5EF4-FFF2-40B4-BE49-F238E27FC236}">
                <a16:creationId xmlns:a16="http://schemas.microsoft.com/office/drawing/2014/main" id="{5BA90FDB-D960-AB3F-9F69-00F094C43D91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0" rtlCol="0" anchor="ctr"/>
          <a:lstStyle/>
          <a:p>
            <a:r>
              <a:rPr lang="en-GB" sz="2300" dirty="0">
                <a:solidFill>
                  <a:schemeClr val="tx1"/>
                </a:solidFill>
              </a:rPr>
              <a:t>24. </a:t>
            </a:r>
          </a:p>
        </p:txBody>
      </p:sp>
      <p:sp>
        <p:nvSpPr>
          <p:cNvPr id="10" name="!!1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2">
            <a:extLst>
              <a:ext uri="{FF2B5EF4-FFF2-40B4-BE49-F238E27FC236}">
                <a16:creationId xmlns:a16="http://schemas.microsoft.com/office/drawing/2014/main" id="{349323F4-753B-7CC8-3347-9BCACB461386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71647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11587-FDA0-1DFD-46A6-3F8C06415BA5}"/>
              </a:ext>
            </a:extLst>
          </p:cNvPr>
          <p:cNvSpPr/>
          <p:nvPr/>
        </p:nvSpPr>
        <p:spPr>
          <a:xfrm>
            <a:off x="5486400" y="2137558"/>
            <a:ext cx="1116281" cy="37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bIns="46800" rtlCol="0" anchor="ctr"/>
              <a:lstStyle/>
              <a:p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23.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(3, −3)</m:t>
                    </m:r>
                  </m:oMath>
                </a14:m>
                <a:r>
                  <a:rPr lang="en-GB" sz="23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!!2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24">
                <a:extLst>
                  <a:ext uri="{FF2B5EF4-FFF2-40B4-BE49-F238E27FC236}">
                    <a16:creationId xmlns:a16="http://schemas.microsoft.com/office/drawing/2014/main" id="{5BA90FDB-D960-AB3F-9F69-00F094C43D91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0" rtlCol="0" anchor="ctr"/>
              <a:lstStyle/>
              <a:p>
                <a:r>
                  <a:rPr lang="en-GB" sz="2300" dirty="0">
                    <a:solidFill>
                      <a:schemeClr val="tx1"/>
                    </a:solidFill>
                  </a:rPr>
                  <a:t>24. Enlargement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, centre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(6, −1)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!!24">
                <a:extLst>
                  <a:ext uri="{FF2B5EF4-FFF2-40B4-BE49-F238E27FC236}">
                    <a16:creationId xmlns:a16="http://schemas.microsoft.com/office/drawing/2014/main" id="{5BA90FDB-D960-AB3F-9F69-00F094C43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1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Tri">
            <a:extLst>
              <a:ext uri="{FF2B5EF4-FFF2-40B4-BE49-F238E27FC236}">
                <a16:creationId xmlns:a16="http://schemas.microsoft.com/office/drawing/2014/main" id="{776EA15D-3A51-B924-140A-3466B4BF1D89}"/>
              </a:ext>
            </a:extLst>
          </p:cNvPr>
          <p:cNvSpPr/>
          <p:nvPr/>
        </p:nvSpPr>
        <p:spPr>
          <a:xfrm rot="16200000">
            <a:off x="3507932" y="3947098"/>
            <a:ext cx="500971" cy="751910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11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!!2">
            <a:extLst>
              <a:ext uri="{FF2B5EF4-FFF2-40B4-BE49-F238E27FC236}">
                <a16:creationId xmlns:a16="http://schemas.microsoft.com/office/drawing/2014/main" id="{E4B1736C-E6F7-BF96-E2D5-9A7AA5028628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1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2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2.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2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3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3.</a:t>
            </a: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3638157" y="3325524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3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8E14A85-C27D-4D0C-6EF0-26A301A6E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032862"/>
                  </p:ext>
                </p:extLst>
              </p:nvPr>
            </p:nvGraphicFramePr>
            <p:xfrm>
              <a:off x="144780" y="1330233"/>
              <a:ext cx="11902440" cy="536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2306">
                      <a:extLst>
                        <a:ext uri="{9D8B030D-6E8A-4147-A177-3AD203B41FA5}">
                          <a16:colId xmlns:a16="http://schemas.microsoft.com/office/drawing/2014/main" val="993878143"/>
                        </a:ext>
                      </a:extLst>
                    </a:gridCol>
                    <a:gridCol w="3897085">
                      <a:extLst>
                        <a:ext uri="{9D8B030D-6E8A-4147-A177-3AD203B41FA5}">
                          <a16:colId xmlns:a16="http://schemas.microsoft.com/office/drawing/2014/main" val="906683796"/>
                        </a:ext>
                      </a:extLst>
                    </a:gridCol>
                    <a:gridCol w="4253049">
                      <a:extLst>
                        <a:ext uri="{9D8B030D-6E8A-4147-A177-3AD203B41FA5}">
                          <a16:colId xmlns:a16="http://schemas.microsoft.com/office/drawing/2014/main" val="355254504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1. Translation with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15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2. Translation with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15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3. Translation with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15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313089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4. Reflection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5. Reflection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6. Reflection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=−1.5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/>
                    </a:tc>
                    <a:extLst>
                      <a:ext uri="{0D108BD9-81ED-4DB2-BD59-A6C34878D82A}">
                        <a16:rowId xmlns:a16="http://schemas.microsoft.com/office/drawing/2014/main" val="3532711114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7.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(0,−1)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8.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(0, 0)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9.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(−1.5,−1)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71941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10.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clockwise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−2)</m:t>
                              </m:r>
                            </m:oMath>
                          </a14:m>
                          <a:endParaRPr lang="en-GB" sz="1500" dirty="0"/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11.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clockwise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(−1, −1)</m:t>
                              </m:r>
                            </m:oMath>
                          </a14:m>
                          <a:endParaRPr lang="en-GB" sz="1500" dirty="0"/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12.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clockwise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(−1.5, −3.5)</m:t>
                              </m:r>
                            </m:oMath>
                          </a14:m>
                          <a:endParaRPr lang="en-GB" sz="1500" dirty="0"/>
                        </a:p>
                      </a:txBody>
                      <a:tcPr marT="81720"/>
                    </a:tc>
                    <a:extLst>
                      <a:ext uri="{0D108BD9-81ED-4DB2-BD59-A6C34878D82A}">
                        <a16:rowId xmlns:a16="http://schemas.microsoft.com/office/drawing/2014/main" val="358116719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13.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anti-clockwise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(0, 0)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14.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anti-clockwise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(1, 1)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15. Rotation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anti-clockwise about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(−1.5, 1.5)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90826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16. Enlargement by scale factor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(−3,−1)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16. Enlargement by scale factor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(−9,−1)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16. Enlargement by scale factor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(−3, 3)</m:t>
                              </m:r>
                            </m:oMath>
                          </a14:m>
                          <a:endParaRPr lang="en-GB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1720"/>
                    </a:tc>
                    <a:extLst>
                      <a:ext uri="{0D108BD9-81ED-4DB2-BD59-A6C34878D82A}">
                        <a16:rowId xmlns:a16="http://schemas.microsoft.com/office/drawing/2014/main" val="219856684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19. Enlargement by scale factor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−1)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20. Enlargement by scale factor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(0, 0)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21. Enlargement by scale factor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(−1.5, −1)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28285"/>
                      </a:ext>
                    </a:extLst>
                  </a:tr>
                  <a:tr h="75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22. Enlargement by scale factor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(3, −1)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23. Enlargement by scale factor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(3, −3)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24. Enlargement by scale factor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,</a:t>
                          </a:r>
                          <a:b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500" baseline="0" dirty="0">
                              <a:solidFill>
                                <a:schemeClr val="tx1"/>
                              </a:solidFill>
                            </a:rPr>
                            <a:t>       </a:t>
                          </a:r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centre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(6, −1)</m:t>
                              </m:r>
                            </m:oMath>
                          </a14:m>
                          <a:r>
                            <a:rPr lang="en-GB" sz="15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81720"/>
                    </a:tc>
                    <a:extLst>
                      <a:ext uri="{0D108BD9-81ED-4DB2-BD59-A6C34878D82A}">
                        <a16:rowId xmlns:a16="http://schemas.microsoft.com/office/drawing/2014/main" val="29998178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8E14A85-C27D-4D0C-6EF0-26A301A6E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032862"/>
                  </p:ext>
                </p:extLst>
              </p:nvPr>
            </p:nvGraphicFramePr>
            <p:xfrm>
              <a:off x="144780" y="1330233"/>
              <a:ext cx="11902440" cy="536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2306">
                      <a:extLst>
                        <a:ext uri="{9D8B030D-6E8A-4147-A177-3AD203B41FA5}">
                          <a16:colId xmlns:a16="http://schemas.microsoft.com/office/drawing/2014/main" val="993878143"/>
                        </a:ext>
                      </a:extLst>
                    </a:gridCol>
                    <a:gridCol w="3897085">
                      <a:extLst>
                        <a:ext uri="{9D8B030D-6E8A-4147-A177-3AD203B41FA5}">
                          <a16:colId xmlns:a16="http://schemas.microsoft.com/office/drawing/2014/main" val="906683796"/>
                        </a:ext>
                      </a:extLst>
                    </a:gridCol>
                    <a:gridCol w="4253049">
                      <a:extLst>
                        <a:ext uri="{9D8B030D-6E8A-4147-A177-3AD203B41FA5}">
                          <a16:colId xmlns:a16="http://schemas.microsoft.com/office/drawing/2014/main" val="355254504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r="-217230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r="-109446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r="-299" b="-7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313089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100000" r="-217230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100000" r="-109446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100000" r="-299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711114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196154" r="-217230" b="-52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196154" r="-109446" b="-52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196154" r="-299" b="-5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71941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301961" r="-217230" b="-431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301961" r="-109446" b="-431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301961" r="-299" b="-431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16719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401961" r="-217230" b="-331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401961" r="-109446" b="-331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401961" r="-299" b="-331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90826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474074" r="-217230" b="-2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474074" r="-109446" b="-2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474074" r="-299" b="-2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856684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574074" r="-217230" b="-1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574074" r="-109446" b="-1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574074" r="-299" b="-1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28285"/>
                      </a:ext>
                    </a:extLst>
                  </a:tr>
                  <a:tr h="75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338" t="-606667" r="-21723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96743" t="-606667" r="-10944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1720">
                        <a:blipFill>
                          <a:blip r:embed="rId2"/>
                          <a:stretch>
                            <a:fillRect l="-180299" t="-606667" r="-299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8178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360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3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0" name="!!4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4.</a:t>
            </a:r>
          </a:p>
        </p:txBody>
      </p:sp>
      <p:sp>
        <p:nvSpPr>
          <p:cNvPr id="2" name="!!5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27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3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3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4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4.</a:t>
            </a:r>
          </a:p>
        </p:txBody>
      </p:sp>
      <p:sp>
        <p:nvSpPr>
          <p:cNvPr id="2" name="!!5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2125446" y="4318442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9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4">
            <a:extLst>
              <a:ext uri="{FF2B5EF4-FFF2-40B4-BE49-F238E27FC236}">
                <a16:creationId xmlns:a16="http://schemas.microsoft.com/office/drawing/2014/main" id="{49CD5A4A-421D-8620-C975-BF6FA1FFAB47}"/>
              </a:ext>
            </a:extLst>
          </p:cNvPr>
          <p:cNvSpPr/>
          <p:nvPr/>
        </p:nvSpPr>
        <p:spPr>
          <a:xfrm>
            <a:off x="5652656" y="4992189"/>
            <a:ext cx="6325984" cy="687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0" name="!!5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5.</a:t>
            </a:r>
          </a:p>
        </p:txBody>
      </p:sp>
      <p:sp>
        <p:nvSpPr>
          <p:cNvPr id="2" name="!!6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>
            <a:off x="1132024" y="3325020"/>
            <a:ext cx="1000803" cy="15021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30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/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3. Translation with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40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!!3">
                <a:extLst>
                  <a:ext uri="{FF2B5EF4-FFF2-40B4-BE49-F238E27FC236}">
                    <a16:creationId xmlns:a16="http://schemas.microsoft.com/office/drawing/2014/main" id="{5867B896-BA5E-82CC-ED3A-B48D16D6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110446"/>
                <a:ext cx="6325984" cy="687977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4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/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4. Reflection in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!!4">
                <a:extLst>
                  <a:ext uri="{FF2B5EF4-FFF2-40B4-BE49-F238E27FC236}">
                    <a16:creationId xmlns:a16="http://schemas.microsoft.com/office/drawing/2014/main" id="{49CD5A4A-421D-8620-C975-BF6FA1FFA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992189"/>
                <a:ext cx="6325984" cy="687977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!!5">
            <a:extLst>
              <a:ext uri="{FF2B5EF4-FFF2-40B4-BE49-F238E27FC236}">
                <a16:creationId xmlns:a16="http://schemas.microsoft.com/office/drawing/2014/main" id="{996403DE-C442-FDD8-93DC-4D07C742CB82}"/>
              </a:ext>
            </a:extLst>
          </p:cNvPr>
          <p:cNvSpPr/>
          <p:nvPr/>
        </p:nvSpPr>
        <p:spPr>
          <a:xfrm>
            <a:off x="5652656" y="5873932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5.</a:t>
            </a:r>
          </a:p>
        </p:txBody>
      </p:sp>
      <p:sp>
        <p:nvSpPr>
          <p:cNvPr id="2" name="!!6">
            <a:extLst>
              <a:ext uri="{FF2B5EF4-FFF2-40B4-BE49-F238E27FC236}">
                <a16:creationId xmlns:a16="http://schemas.microsoft.com/office/drawing/2014/main" id="{4F4F602B-D155-D26A-1A16-AA999FE25BEC}"/>
              </a:ext>
            </a:extLst>
          </p:cNvPr>
          <p:cNvSpPr/>
          <p:nvPr/>
        </p:nvSpPr>
        <p:spPr>
          <a:xfrm>
            <a:off x="5652656" y="6858000"/>
            <a:ext cx="6325984" cy="687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/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Try finding: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translation vectors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b="1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lines of reflection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180°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9</m:t>
                    </m:r>
                    <m:r>
                      <a:rPr lang="en-GB" sz="1400" i="1" smtClean="0"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0°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 anti-clockwise rotation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r>
                      <a:rPr lang="en-GB" sz="1400" i="0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−</m:t>
                    </m:r>
                  </m:oMath>
                </a14:m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3 possible centres of an enlargement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</m:ctrlPr>
                      </m:fPr>
                      <m:num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400" i="1" smtClean="0">
                            <a:latin typeface="Cambria Math" panose="02040503050406030204" pitchFamily="18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mc:Choice>
        <mc:Fallback xmlns="">
          <p:sp>
            <p:nvSpPr>
              <p:cNvPr id="3" name="!!Text">
                <a:extLst>
                  <a:ext uri="{FF2B5EF4-FFF2-40B4-BE49-F238E27FC236}">
                    <a16:creationId xmlns:a16="http://schemas.microsoft.com/office/drawing/2014/main" id="{B0BAC782-3183-6207-A913-84E5FFFD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75850"/>
                <a:ext cx="6325984" cy="2120068"/>
              </a:xfrm>
              <a:prstGeom prst="rect">
                <a:avLst/>
              </a:prstGeom>
              <a:blipFill>
                <a:blip r:embed="rId4"/>
                <a:stretch>
                  <a:fillRect l="-2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Tri">
            <a:extLst>
              <a:ext uri="{FF2B5EF4-FFF2-40B4-BE49-F238E27FC236}">
                <a16:creationId xmlns:a16="http://schemas.microsoft.com/office/drawing/2014/main" id="{E958A3E7-ED8B-9E34-710D-6E9A73A9F28B}"/>
              </a:ext>
            </a:extLst>
          </p:cNvPr>
          <p:cNvSpPr/>
          <p:nvPr/>
        </p:nvSpPr>
        <p:spPr>
          <a:xfrm rot="16200000" flipV="1">
            <a:off x="3632094" y="3332273"/>
            <a:ext cx="1000803" cy="1488609"/>
          </a:xfrm>
          <a:prstGeom prst="rtTriangle">
            <a:avLst/>
          </a:prstGeom>
          <a:solidFill>
            <a:schemeClr val="accent4">
              <a:alpha val="85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GB" sz="36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A’</a:t>
            </a:r>
            <a:endParaRPr lang="en-GB" sz="2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D1CC5-6CBE-B914-1386-EBFC860AD333}"/>
              </a:ext>
            </a:extLst>
          </p:cNvPr>
          <p:cNvCxnSpPr/>
          <p:nvPr/>
        </p:nvCxnSpPr>
        <p:spPr>
          <a:xfrm flipV="1">
            <a:off x="2887579" y="1575850"/>
            <a:ext cx="0" cy="4986059"/>
          </a:xfrm>
          <a:prstGeom prst="line">
            <a:avLst/>
          </a:prstGeom>
          <a:ln w="571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99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4798</Words>
  <Application>Microsoft Macintosh PowerPoint</Application>
  <PresentationFormat>Widescreen</PresentationFormat>
  <Paragraphs>687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DejaVu Sans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6</cp:revision>
  <dcterms:created xsi:type="dcterms:W3CDTF">2023-02-11T19:19:21Z</dcterms:created>
  <dcterms:modified xsi:type="dcterms:W3CDTF">2023-02-11T23:41:58Z</dcterms:modified>
</cp:coreProperties>
</file>