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0"/>
    <p:restoredTop sz="96327"/>
  </p:normalViewPr>
  <p:slideViewPr>
    <p:cSldViewPr snapToGrid="0" snapToObjects="1">
      <p:cViewPr varScale="1">
        <p:scale>
          <a:sx n="127" d="100"/>
          <a:sy n="127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8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12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43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679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27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11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95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94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8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69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39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04C3A-E79A-AD46-8758-136D68ECDE89}" type="datetimeFigureOut">
              <a:rPr lang="en-GB" smtClean="0"/>
              <a:t>25/05/2026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B58BF-4BAB-004D-AAD4-715EA6831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10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976981-9359-6F40-AB05-0B960209F5EE}"/>
              </a:ext>
            </a:extLst>
          </p:cNvPr>
          <p:cNvSpPr txBox="1"/>
          <p:nvPr/>
        </p:nvSpPr>
        <p:spPr>
          <a:xfrm>
            <a:off x="301336" y="228600"/>
            <a:ext cx="4212475" cy="707886"/>
          </a:xfrm>
          <a:custGeom>
            <a:avLst/>
            <a:gdLst>
              <a:gd name="csX0" fmla="*/ 0 w 4212475"/>
              <a:gd name="csY0" fmla="*/ 0 h 707886"/>
              <a:gd name="csX1" fmla="*/ 559657 w 4212475"/>
              <a:gd name="csY1" fmla="*/ 0 h 707886"/>
              <a:gd name="csX2" fmla="*/ 1035065 w 4212475"/>
              <a:gd name="csY2" fmla="*/ 0 h 707886"/>
              <a:gd name="csX3" fmla="*/ 1721097 w 4212475"/>
              <a:gd name="csY3" fmla="*/ 0 h 707886"/>
              <a:gd name="csX4" fmla="*/ 2280754 w 4212475"/>
              <a:gd name="csY4" fmla="*/ 0 h 707886"/>
              <a:gd name="csX5" fmla="*/ 2840412 w 4212475"/>
              <a:gd name="csY5" fmla="*/ 0 h 707886"/>
              <a:gd name="csX6" fmla="*/ 3526443 w 4212475"/>
              <a:gd name="csY6" fmla="*/ 0 h 707886"/>
              <a:gd name="csX7" fmla="*/ 4212475 w 4212475"/>
              <a:gd name="csY7" fmla="*/ 0 h 707886"/>
              <a:gd name="csX8" fmla="*/ 4212475 w 4212475"/>
              <a:gd name="csY8" fmla="*/ 368101 h 707886"/>
              <a:gd name="csX9" fmla="*/ 4212475 w 4212475"/>
              <a:gd name="csY9" fmla="*/ 707886 h 707886"/>
              <a:gd name="csX10" fmla="*/ 3694942 w 4212475"/>
              <a:gd name="csY10" fmla="*/ 707886 h 707886"/>
              <a:gd name="csX11" fmla="*/ 3093160 w 4212475"/>
              <a:gd name="csY11" fmla="*/ 707886 h 707886"/>
              <a:gd name="csX12" fmla="*/ 2533503 w 4212475"/>
              <a:gd name="csY12" fmla="*/ 707886 h 707886"/>
              <a:gd name="csX13" fmla="*/ 1847471 w 4212475"/>
              <a:gd name="csY13" fmla="*/ 707886 h 707886"/>
              <a:gd name="csX14" fmla="*/ 1161440 w 4212475"/>
              <a:gd name="csY14" fmla="*/ 707886 h 707886"/>
              <a:gd name="csX15" fmla="*/ 643907 w 4212475"/>
              <a:gd name="csY15" fmla="*/ 707886 h 707886"/>
              <a:gd name="csX16" fmla="*/ 0 w 4212475"/>
              <a:gd name="csY16" fmla="*/ 707886 h 707886"/>
              <a:gd name="csX17" fmla="*/ 0 w 4212475"/>
              <a:gd name="csY17" fmla="*/ 339785 h 707886"/>
              <a:gd name="csX18" fmla="*/ 0 w 4212475"/>
              <a:gd name="csY18" fmla="*/ 0 h 70788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4212475" h="707886" extrusionOk="0">
                <a:moveTo>
                  <a:pt x="0" y="0"/>
                </a:moveTo>
                <a:cubicBezTo>
                  <a:pt x="209795" y="3547"/>
                  <a:pt x="423953" y="23953"/>
                  <a:pt x="559657" y="0"/>
                </a:cubicBezTo>
                <a:cubicBezTo>
                  <a:pt x="695361" y="-23953"/>
                  <a:pt x="906561" y="14797"/>
                  <a:pt x="1035065" y="0"/>
                </a:cubicBezTo>
                <a:cubicBezTo>
                  <a:pt x="1163569" y="-14797"/>
                  <a:pt x="1480049" y="28164"/>
                  <a:pt x="1721097" y="0"/>
                </a:cubicBezTo>
                <a:cubicBezTo>
                  <a:pt x="1962145" y="-28164"/>
                  <a:pt x="2155172" y="-27619"/>
                  <a:pt x="2280754" y="0"/>
                </a:cubicBezTo>
                <a:cubicBezTo>
                  <a:pt x="2406336" y="27619"/>
                  <a:pt x="2612136" y="-15483"/>
                  <a:pt x="2840412" y="0"/>
                </a:cubicBezTo>
                <a:cubicBezTo>
                  <a:pt x="3068688" y="15483"/>
                  <a:pt x="3359030" y="20803"/>
                  <a:pt x="3526443" y="0"/>
                </a:cubicBezTo>
                <a:cubicBezTo>
                  <a:pt x="3693856" y="-20803"/>
                  <a:pt x="4048177" y="-22359"/>
                  <a:pt x="4212475" y="0"/>
                </a:cubicBezTo>
                <a:cubicBezTo>
                  <a:pt x="4204470" y="119443"/>
                  <a:pt x="4204689" y="285700"/>
                  <a:pt x="4212475" y="368101"/>
                </a:cubicBezTo>
                <a:cubicBezTo>
                  <a:pt x="4220261" y="450502"/>
                  <a:pt x="4223066" y="629692"/>
                  <a:pt x="4212475" y="707886"/>
                </a:cubicBezTo>
                <a:cubicBezTo>
                  <a:pt x="4057932" y="726979"/>
                  <a:pt x="3927123" y="714359"/>
                  <a:pt x="3694942" y="707886"/>
                </a:cubicBezTo>
                <a:cubicBezTo>
                  <a:pt x="3462761" y="701413"/>
                  <a:pt x="3345240" y="708001"/>
                  <a:pt x="3093160" y="707886"/>
                </a:cubicBezTo>
                <a:cubicBezTo>
                  <a:pt x="2841080" y="707771"/>
                  <a:pt x="2661092" y="715412"/>
                  <a:pt x="2533503" y="707886"/>
                </a:cubicBezTo>
                <a:cubicBezTo>
                  <a:pt x="2405914" y="700360"/>
                  <a:pt x="2165180" y="687256"/>
                  <a:pt x="1847471" y="707886"/>
                </a:cubicBezTo>
                <a:cubicBezTo>
                  <a:pt x="1529762" y="728516"/>
                  <a:pt x="1392096" y="722865"/>
                  <a:pt x="1161440" y="707886"/>
                </a:cubicBezTo>
                <a:cubicBezTo>
                  <a:pt x="930784" y="692907"/>
                  <a:pt x="749586" y="704434"/>
                  <a:pt x="643907" y="707886"/>
                </a:cubicBezTo>
                <a:cubicBezTo>
                  <a:pt x="538228" y="711338"/>
                  <a:pt x="188678" y="678721"/>
                  <a:pt x="0" y="707886"/>
                </a:cubicBezTo>
                <a:cubicBezTo>
                  <a:pt x="-18310" y="617100"/>
                  <a:pt x="11905" y="497217"/>
                  <a:pt x="0" y="339785"/>
                </a:cubicBezTo>
                <a:cubicBezTo>
                  <a:pt x="-11905" y="182353"/>
                  <a:pt x="-11116" y="148898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accent5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No More Primes!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6F6317-E300-734A-B73E-1F32B2D2CA13}"/>
              </a:ext>
            </a:extLst>
          </p:cNvPr>
          <p:cNvSpPr txBox="1"/>
          <p:nvPr/>
        </p:nvSpPr>
        <p:spPr>
          <a:xfrm>
            <a:off x="301335" y="1034143"/>
            <a:ext cx="42124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Bahnschrift" panose="020B0502040204020203" pitchFamily="34" charset="0"/>
              </a:rPr>
              <a:t>The rules:</a:t>
            </a:r>
          </a:p>
          <a:p>
            <a:pPr marL="342900" indent="-342900">
              <a:buFontTx/>
              <a:buChar char="-"/>
            </a:pPr>
            <a:r>
              <a:rPr lang="en-GB" sz="2200" dirty="0">
                <a:latin typeface="Bahnschrift" panose="020B0502040204020203" pitchFamily="34" charset="0"/>
              </a:rPr>
              <a:t>On each turn, name a number and a category that number falls under</a:t>
            </a:r>
          </a:p>
          <a:p>
            <a:pPr marL="342900" indent="-342900">
              <a:buFontTx/>
              <a:buChar char="-"/>
            </a:pPr>
            <a:r>
              <a:rPr lang="en-GB" sz="2200" dirty="0">
                <a:latin typeface="Bahnschrift" panose="020B0502040204020203" pitchFamily="34" charset="0"/>
              </a:rPr>
              <a:t>That number and category are now eliminated</a:t>
            </a:r>
          </a:p>
          <a:p>
            <a:pPr marL="342900" indent="-342900">
              <a:buFontTx/>
              <a:buChar char="-"/>
            </a:pPr>
            <a:r>
              <a:rPr lang="en-GB" sz="2200" dirty="0">
                <a:latin typeface="Bahnschrift" panose="020B0502040204020203" pitchFamily="34" charset="0"/>
              </a:rPr>
              <a:t>The next player cannot say any number from that category, or any of the other categories that have come before it</a:t>
            </a:r>
          </a:p>
          <a:p>
            <a:pPr marL="342900" indent="-342900">
              <a:buFontTx/>
              <a:buChar char="-"/>
            </a:pPr>
            <a:r>
              <a:rPr lang="en-GB" sz="2200" dirty="0">
                <a:latin typeface="Bahnschrift" panose="020B0502040204020203" pitchFamily="34" charset="0"/>
              </a:rPr>
              <a:t>If you cannot say a number, or if you say a number in a category that has been eliminated, you are out</a:t>
            </a:r>
          </a:p>
          <a:p>
            <a:pPr marL="342900" indent="-342900">
              <a:buFontTx/>
              <a:buChar char="-"/>
            </a:pPr>
            <a:r>
              <a:rPr lang="en-GB" sz="2200" dirty="0">
                <a:latin typeface="Bahnschrift" panose="020B0502040204020203" pitchFamily="34" charset="0"/>
              </a:rPr>
              <a:t>Last player left wins!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FA3BFE-5F44-124A-89DA-F2194A4942CB}"/>
              </a:ext>
            </a:extLst>
          </p:cNvPr>
          <p:cNvCxnSpPr/>
          <p:nvPr/>
        </p:nvCxnSpPr>
        <p:spPr>
          <a:xfrm>
            <a:off x="4778826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E96B8B-7994-7043-9CA5-76FACB90877E}"/>
              </a:ext>
            </a:extLst>
          </p:cNvPr>
          <p:cNvSpPr txBox="1"/>
          <p:nvPr/>
        </p:nvSpPr>
        <p:spPr>
          <a:xfrm>
            <a:off x="5116281" y="228599"/>
            <a:ext cx="69886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Bahnschrift" panose="020B0502040204020203" pitchFamily="34" charset="0"/>
              </a:rPr>
              <a:t>An example: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5E1B04-88FD-3E42-A991-B7A0FE3646B3}"/>
                  </a:ext>
                </a:extLst>
              </p:cNvPr>
              <p:cNvSpPr txBox="1"/>
              <p:nvPr/>
            </p:nvSpPr>
            <p:spPr>
              <a:xfrm>
                <a:off x="5116280" y="676715"/>
                <a:ext cx="5501669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200" u="sng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" panose="020B0502040204020203" pitchFamily="34" charset="0"/>
                  </a:rPr>
                  <a:t>Player 1</a:t>
                </a:r>
              </a:p>
              <a:p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“12, no more evens”</a:t>
                </a: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“37, no more primes”</a:t>
                </a: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“10</a:t>
                </a:r>
                <a14:m>
                  <m:oMath xmlns:m="http://schemas.openxmlformats.org/officeDocument/2006/math">
                    <m:r>
                      <a:rPr lang="en-GB" sz="2200" b="0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cs typeface="Bahnschrift Light" panose="020F0302020204030204" pitchFamily="34" charset="0"/>
                      </a:rPr>
                      <m:t>𝜋</m:t>
                    </m:r>
                  </m:oMath>
                </a14:m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, no more irrationals”</a:t>
                </a: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“55, no more numbers greater than 40”</a:t>
                </a: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endParaRPr lang="en-GB" sz="22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ahnschrift Light" panose="020F0302020204030204" pitchFamily="34" charset="0"/>
                  <a:cs typeface="Bahnschrift Light" panose="020F0302020204030204" pitchFamily="34" charset="0"/>
                </a:endParaRPr>
              </a:p>
              <a:p>
                <a:r>
                  <a:rPr lang="en-GB" sz="22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Bahnschrift Light" panose="020F0302020204030204" pitchFamily="34" charset="0"/>
                    <a:cs typeface="Bahnschrift Light" panose="020F0302020204030204" pitchFamily="34" charset="0"/>
                  </a:rPr>
                  <a:t>“39, no more…”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5E1B04-88FD-3E42-A991-B7A0FE364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280" y="676715"/>
                <a:ext cx="5501669" cy="4832092"/>
              </a:xfrm>
              <a:prstGeom prst="rect">
                <a:avLst/>
              </a:prstGeom>
              <a:blipFill>
                <a:blip r:embed="rId2"/>
                <a:stretch>
                  <a:fillRect l="-1379" t="-1050" b="-15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7B75561-A8AF-8D4C-81CB-A01E3B514215}"/>
              </a:ext>
            </a:extLst>
          </p:cNvPr>
          <p:cNvSpPr txBox="1"/>
          <p:nvPr/>
        </p:nvSpPr>
        <p:spPr>
          <a:xfrm>
            <a:off x="6934208" y="676715"/>
            <a:ext cx="485501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200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Player 2</a:t>
            </a: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“21, no more numbers less than 30”</a:t>
            </a: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“51, no more numbers ending in 1”</a:t>
            </a: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“1005, no more multiples of 3”</a:t>
            </a: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“36.5, no more non-integers.”</a:t>
            </a: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endParaRPr lang="en-GB" sz="2200" dirty="0">
              <a:solidFill>
                <a:schemeClr val="accent4">
                  <a:lumMod val="60000"/>
                  <a:lumOff val="40000"/>
                </a:schemeClr>
              </a:solidFill>
              <a:latin typeface="Bahnschrift Light" panose="020F0302020204030204" pitchFamily="34" charset="0"/>
              <a:cs typeface="Bahnschrift Light" panose="020F0302020204030204" pitchFamily="34" charset="0"/>
            </a:endParaRPr>
          </a:p>
          <a:p>
            <a:pPr algn="r"/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“</a:t>
            </a:r>
            <a:r>
              <a:rPr lang="en-GB" sz="2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  <a:cs typeface="Bahnschrift Light" panose="020F0302020204030204" pitchFamily="34" charset="0"/>
              </a:rPr>
              <a:t>Challenge! </a:t>
            </a:r>
            <a:r>
              <a:rPr lang="en-GB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Light" panose="020F0302020204030204" pitchFamily="34" charset="0"/>
                <a:cs typeface="Bahnschrift Light" panose="020F0302020204030204" pitchFamily="34" charset="0"/>
              </a:rPr>
              <a:t>39 is a multiple of 3.”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980412-62E9-2940-8BBD-8A43BAACF7A1}"/>
              </a:ext>
            </a:extLst>
          </p:cNvPr>
          <p:cNvSpPr txBox="1"/>
          <p:nvPr/>
        </p:nvSpPr>
        <p:spPr>
          <a:xfrm>
            <a:off x="5116281" y="5961437"/>
            <a:ext cx="677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Bahnschrift" panose="020B0502040204020203" pitchFamily="34" charset="0"/>
              </a:rPr>
              <a:t>Player 2 wins!</a:t>
            </a:r>
          </a:p>
        </p:txBody>
      </p:sp>
    </p:spTree>
    <p:extLst>
      <p:ext uri="{BB962C8B-B14F-4D97-AF65-F5344CB8AC3E}">
        <p14:creationId xmlns:p14="http://schemas.microsoft.com/office/powerpoint/2010/main" val="562395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</TotalTime>
  <Words>174</Words>
  <Application>Microsoft Macintosh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Bahnschrift</vt:lpstr>
      <vt:lpstr>Bahnschrift Light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Day, Nathan (NOT) Staff</cp:lastModifiedBy>
  <cp:revision>1</cp:revision>
  <dcterms:created xsi:type="dcterms:W3CDTF">2021-10-31T16:49:58Z</dcterms:created>
  <dcterms:modified xsi:type="dcterms:W3CDTF">2026-05-25T17:30:17Z</dcterms:modified>
</cp:coreProperties>
</file>