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0" r:id="rId1"/>
  </p:sldMasterIdLst>
  <p:notesMasterIdLst>
    <p:notesMasterId r:id="rId8"/>
  </p:notesMasterIdLst>
  <p:handoutMasterIdLst>
    <p:handoutMasterId r:id="rId9"/>
  </p:handoutMasterIdLst>
  <p:sldIdLst>
    <p:sldId id="579" r:id="rId2"/>
    <p:sldId id="580" r:id="rId3"/>
    <p:sldId id="581" r:id="rId4"/>
    <p:sldId id="256" r:id="rId5"/>
    <p:sldId id="258" r:id="rId6"/>
    <p:sldId id="584" r:id="rId7"/>
  </p:sldIdLst>
  <p:sldSz cx="9144000" cy="5143500" type="screen16x9"/>
  <p:notesSz cx="7104063" cy="10234613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22D62"/>
    <a:srgbClr val="295C5C"/>
    <a:srgbClr val="347574"/>
    <a:srgbClr val="DFEEFF"/>
    <a:srgbClr val="0432FF"/>
    <a:srgbClr val="0096FF"/>
    <a:srgbClr val="005FFF"/>
    <a:srgbClr val="9437FF"/>
    <a:srgbClr val="0094FF"/>
    <a:srgbClr val="FF4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29" autoAdjust="0"/>
    <p:restoredTop sz="93594"/>
  </p:normalViewPr>
  <p:slideViewPr>
    <p:cSldViewPr snapToGrid="0" snapToObjects="1">
      <p:cViewPr>
        <p:scale>
          <a:sx n="137" d="100"/>
          <a:sy n="137" d="100"/>
        </p:scale>
        <p:origin x="528" y="13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58" d="100"/>
          <a:sy n="58" d="100"/>
        </p:scale>
        <p:origin x="3064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CD456E5-D087-6F4B-B30F-926C6009CB2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6DE16A-AE09-1C4D-B3A0-8A8CB06A46D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75A3DC-A941-1149-B617-E0ACCF42A33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4DDD7C70-A385-C944-AA00-A2BDCEE0CBFE}" type="slidenum">
              <a:rPr lang="en-GB" smtClean="0"/>
              <a:t>‹#›</a:t>
            </a:fld>
            <a:endParaRPr lang="en-GB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A13F6E13-6CA6-7742-BF4E-262502D407B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6DA902C1-41FE-514A-AFFB-42397F937B63}" type="datetimeFigureOut">
              <a:rPr lang="en-GB" smtClean="0"/>
              <a:t>25/10/2023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77634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E6F61483-72D0-394C-AC95-0368E97CFE03}" type="datetimeFigureOut">
              <a:rPr lang="en-GB" smtClean="0"/>
              <a:t>25/10/2023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D5D9377F-1BD6-9941-B405-1638211A94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85294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D9377F-1BD6-9941-B405-1638211A94B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88783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4E25DE1-711A-AA76-D94B-2CDFEBB43913}"/>
              </a:ext>
            </a:extLst>
          </p:cNvPr>
          <p:cNvGrpSpPr/>
          <p:nvPr userDrawn="1"/>
        </p:nvGrpSpPr>
        <p:grpSpPr>
          <a:xfrm>
            <a:off x="8627685" y="4618655"/>
            <a:ext cx="426761" cy="437555"/>
            <a:chOff x="11461615" y="95276"/>
            <a:chExt cx="615950" cy="631529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5739BA0E-F1C5-6DFD-0920-59A0715A3CBC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solidFill>
              <a:srgbClr val="FFFFFF"/>
            </a:solidFill>
            <a:ln w="12700" cap="flat" cmpd="sng" algn="ctr">
              <a:solidFill>
                <a:srgbClr val="632E62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  <p:pic>
          <p:nvPicPr>
            <p:cNvPr id="4" name="Graphic 3" descr="Alterations &amp; Tailoring outline">
              <a:extLst>
                <a:ext uri="{FF2B5EF4-FFF2-40B4-BE49-F238E27FC236}">
                  <a16:creationId xmlns:a16="http://schemas.microsoft.com/office/drawing/2014/main" id="{7B258810-8724-B98D-A7C3-080B11D8A2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91911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4265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4306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700" b="1" kern="1200">
          <a:solidFill>
            <a:srgbClr val="585858"/>
          </a:solidFill>
          <a:latin typeface="Century Gothic" panose="020B0502020202020204" pitchFamily="34" charset="0"/>
          <a:ea typeface="+mj-ea"/>
          <a:cs typeface="Arial" panose="020B0604020202020204" pitchFamily="34" charset="0"/>
        </a:defRPr>
      </a:lvl1pPr>
    </p:titleStyle>
    <p:bodyStyle>
      <a:lvl1pPr marL="257175" indent="-257175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800" kern="1200">
          <a:solidFill>
            <a:srgbClr val="585858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rgbClr val="585858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rgbClr val="585858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rgbClr val="585858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rgbClr val="585858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14">
            <a:extLst>
              <a:ext uri="{FF2B5EF4-FFF2-40B4-BE49-F238E27FC236}">
                <a16:creationId xmlns:a16="http://schemas.microsoft.com/office/drawing/2014/main" id="{57C6DEC4-5F42-75EA-600E-A4DB54FD87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0563087"/>
              </p:ext>
            </p:extLst>
          </p:nvPr>
        </p:nvGraphicFramePr>
        <p:xfrm>
          <a:off x="0" y="256520"/>
          <a:ext cx="9144000" cy="46063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116491">
                  <a:extLst>
                    <a:ext uri="{9D8B030D-6E8A-4147-A177-3AD203B41FA5}">
                      <a16:colId xmlns:a16="http://schemas.microsoft.com/office/drawing/2014/main" val="1543698975"/>
                    </a:ext>
                  </a:extLst>
                </a:gridCol>
                <a:gridCol w="3027509">
                  <a:extLst>
                    <a:ext uri="{9D8B030D-6E8A-4147-A177-3AD203B41FA5}">
                      <a16:colId xmlns:a16="http://schemas.microsoft.com/office/drawing/2014/main" val="419524191"/>
                    </a:ext>
                  </a:extLst>
                </a:gridCol>
              </a:tblGrid>
              <a:tr h="460637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bg1"/>
                          </a:solidFill>
                          <a:latin typeface="DejaVu Sans" panose="020B0603030804020204" pitchFamily="34" charset="0"/>
                          <a:ea typeface="DejaVu Sans" panose="020B0603030804020204" pitchFamily="34" charset="0"/>
                          <a:cs typeface="DejaVu Sans" panose="020B0603030804020204" pitchFamily="34" charset="0"/>
                        </a:rPr>
                        <a:t>Product Rule for Counting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22D6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>
                          <a:solidFill>
                            <a:schemeClr val="bg1"/>
                          </a:solidFill>
                          <a:latin typeface="DEJAVU SANS" panose="020B0603030804020204" pitchFamily="34" charset="0"/>
                          <a:ea typeface="DEJAVU SANS" panose="020B0603030804020204" pitchFamily="34" charset="0"/>
                          <a:cs typeface="DEJAVU SANS" panose="020B0603030804020204" pitchFamily="34" charset="0"/>
                        </a:rPr>
                        <a:t>Counting Factors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22D6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504545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FE2B7265-5581-E5B2-7E38-091A9DEB37CD}"/>
                  </a:ext>
                </a:extLst>
              </p:cNvPr>
              <p:cNvSpPr txBox="1"/>
              <p:nvPr/>
            </p:nvSpPr>
            <p:spPr>
              <a:xfrm>
                <a:off x="84524" y="783771"/>
                <a:ext cx="576311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DEJAVU SANS" panose="020B0603030804020204" pitchFamily="34" charset="0"/>
                    <a:ea typeface="DEJAVU SANS" panose="020B0603030804020204" pitchFamily="34" charset="0"/>
                    <a:cs typeface="DEJAVU SANS" panose="020B0603030804020204" pitchFamily="34" charset="0"/>
                  </a:rPr>
                  <a:t>e.g. How many factors does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DEJAVU SANS" panose="020B0603030804020204" pitchFamily="34" charset="0"/>
                        <a:ea typeface="DEJAVU SANS" panose="020B0603030804020204" pitchFamily="34" charset="0"/>
                        <a:cs typeface="DEJAVU SANS" panose="020B0603030804020204" pitchFamily="34" charset="0"/>
                      </a:rPr>
                      <m:t>180</m:t>
                    </m:r>
                    <m:r>
                      <a:rPr lang="en-GB" sz="2000" b="0" i="1" dirty="0" smtClean="0">
                        <a:latin typeface="DEJAVU SANS" panose="020B0603030804020204" pitchFamily="34" charset="0"/>
                        <a:ea typeface="DEJAVU SANS" panose="020B0603030804020204" pitchFamily="34" charset="0"/>
                        <a:cs typeface="DEJAVU SANS" panose="020B0603030804020204" pitchFamily="34" charset="0"/>
                      </a:rPr>
                      <m:t> </m:t>
                    </m:r>
                    <m:r>
                      <a:rPr lang="en-GB" sz="2000" i="1" dirty="0" smtClean="0">
                        <a:latin typeface="DEJAVU SANS" panose="020B0603030804020204" pitchFamily="34" charset="0"/>
                        <a:ea typeface="DEJAVU SANS" panose="020B0603030804020204" pitchFamily="34" charset="0"/>
                        <a:cs typeface="DEJAVU SANS" panose="020B0603030804020204" pitchFamily="34" charset="0"/>
                      </a:rPr>
                      <m:t>000</m:t>
                    </m:r>
                  </m:oMath>
                </a14:m>
                <a:r>
                  <a:rPr lang="en-GB" sz="2000" dirty="0">
                    <a:latin typeface="DEJAVU SANS" panose="020B0603030804020204" pitchFamily="34" charset="0"/>
                    <a:ea typeface="DEJAVU SANS" panose="020B0603030804020204" pitchFamily="34" charset="0"/>
                    <a:cs typeface="DEJAVU SANS" panose="020B0603030804020204" pitchFamily="34" charset="0"/>
                  </a:rPr>
                  <a:t> have?</a:t>
                </a:r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FE2B7265-5581-E5B2-7E38-091A9DEB37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524" y="783771"/>
                <a:ext cx="5763116" cy="400110"/>
              </a:xfrm>
              <a:prstGeom prst="rect">
                <a:avLst/>
              </a:prstGeom>
              <a:blipFill>
                <a:blip r:embed="rId3"/>
                <a:stretch>
                  <a:fillRect l="-1099" t="-6061" r="-220" b="-2424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2971614-CD78-AF5E-CA49-E99282624DC7}"/>
                  </a:ext>
                </a:extLst>
              </p:cNvPr>
              <p:cNvSpPr txBox="1"/>
              <p:nvPr/>
            </p:nvSpPr>
            <p:spPr>
              <a:xfrm>
                <a:off x="84524" y="2872545"/>
                <a:ext cx="8821271" cy="2246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57200" indent="-457200">
                  <a:buFont typeface="+mj-lt"/>
                  <a:buAutoNum type="alphaLcParenR"/>
                </a:pPr>
                <a:r>
                  <a:rPr lang="en-GB" sz="2000" dirty="0">
                    <a:latin typeface="DEJAVU SANS" panose="020B0603030804020204" pitchFamily="34" charset="0"/>
                    <a:ea typeface="DEJAVU SANS" panose="020B0603030804020204" pitchFamily="34" charset="0"/>
                    <a:cs typeface="DEJAVU SANS" panose="020B0603030804020204" pitchFamily="34" charset="0"/>
                  </a:rPr>
                  <a:t>How many factors does </a:t>
                </a:r>
                <a14:m>
                  <m:oMath xmlns:m="http://schemas.openxmlformats.org/officeDocument/2006/math">
                    <m:r>
                      <a:rPr lang="en-GB" sz="2000" i="1">
                        <a:latin typeface="DEJAVU SANS" panose="020B0603030804020204" pitchFamily="34" charset="0"/>
                        <a:ea typeface="DEJAVU SANS" panose="020B0603030804020204" pitchFamily="34" charset="0"/>
                        <a:cs typeface="DEJAVU SANS" panose="020B0603030804020204" pitchFamily="34" charset="0"/>
                      </a:rPr>
                      <m:t>2</m:t>
                    </m:r>
                    <m:r>
                      <a:rPr lang="en-GB" sz="2000" b="0" i="1" smtClean="0">
                        <a:latin typeface="DEJAVU SANS" panose="020B0603030804020204" pitchFamily="34" charset="0"/>
                        <a:ea typeface="DEJAVU SANS" panose="020B0603030804020204" pitchFamily="34" charset="0"/>
                        <a:cs typeface="DEJAVU SANS" panose="020B0603030804020204" pitchFamily="34" charset="0"/>
                      </a:rPr>
                      <m:t>45 000</m:t>
                    </m:r>
                  </m:oMath>
                </a14:m>
                <a:r>
                  <a:rPr lang="en-GB" sz="2000" dirty="0">
                    <a:latin typeface="DEJAVU SANS" panose="020B0603030804020204" pitchFamily="34" charset="0"/>
                    <a:ea typeface="DEJAVU SANS" panose="020B0603030804020204" pitchFamily="34" charset="0"/>
                    <a:cs typeface="DEJAVU SANS" panose="020B0603030804020204" pitchFamily="34" charset="0"/>
                  </a:rPr>
                  <a:t> have?</a:t>
                </a:r>
              </a:p>
              <a:p>
                <a:pPr marL="457200" indent="-457200">
                  <a:buFont typeface="+mj-lt"/>
                  <a:buAutoNum type="alphaLcParenR"/>
                </a:pPr>
                <a:r>
                  <a:rPr lang="en-GB" sz="2000" dirty="0">
                    <a:latin typeface="DEJAVU SANS" panose="020B0603030804020204" pitchFamily="34" charset="0"/>
                    <a:ea typeface="DEJAVU SANS" panose="020B0603030804020204" pitchFamily="34" charset="0"/>
                    <a:cs typeface="DEJAVU SANS" panose="020B0603030804020204" pitchFamily="34" charset="0"/>
                  </a:rPr>
                  <a:t>How many odd factors does </a:t>
                </a:r>
                <a14:m>
                  <m:oMath xmlns:m="http://schemas.openxmlformats.org/officeDocument/2006/math">
                    <m:r>
                      <a:rPr lang="en-GB" sz="2000" i="1" smtClean="0">
                        <a:latin typeface="DEJAVU SANS" panose="020B0603030804020204" pitchFamily="34" charset="0"/>
                        <a:ea typeface="DEJAVU SANS" panose="020B0603030804020204" pitchFamily="34" charset="0"/>
                        <a:cs typeface="DEJAVU SANS" panose="020B0603030804020204" pitchFamily="34" charset="0"/>
                      </a:rPr>
                      <m:t>2</m:t>
                    </m:r>
                    <m:r>
                      <a:rPr lang="en-GB" sz="2000" b="0" i="1" smtClean="0">
                        <a:latin typeface="DEJAVU SANS" panose="020B0603030804020204" pitchFamily="34" charset="0"/>
                        <a:ea typeface="DEJAVU SANS" panose="020B0603030804020204" pitchFamily="34" charset="0"/>
                        <a:cs typeface="DEJAVU SANS" panose="020B0603030804020204" pitchFamily="34" charset="0"/>
                      </a:rPr>
                      <m:t>45 000</m:t>
                    </m:r>
                  </m:oMath>
                </a14:m>
                <a:r>
                  <a:rPr lang="en-GB" sz="2000" dirty="0">
                    <a:latin typeface="DEJAVU SANS" panose="020B0603030804020204" pitchFamily="34" charset="0"/>
                    <a:ea typeface="DEJAVU SANS" panose="020B0603030804020204" pitchFamily="34" charset="0"/>
                    <a:cs typeface="DEJAVU SANS" panose="020B0603030804020204" pitchFamily="34" charset="0"/>
                  </a:rPr>
                  <a:t>?</a:t>
                </a:r>
              </a:p>
              <a:p>
                <a:pPr marL="457200" indent="-457200">
                  <a:buFont typeface="+mj-lt"/>
                  <a:buAutoNum type="alphaLcParenR"/>
                </a:pPr>
                <a:r>
                  <a:rPr lang="en-GB" sz="2000" dirty="0">
                    <a:latin typeface="DEJAVU SANS" panose="020B0603030804020204" pitchFamily="34" charset="0"/>
                    <a:ea typeface="DEJAVU SANS" panose="020B0603030804020204" pitchFamily="34" charset="0"/>
                    <a:cs typeface="DEJAVU SANS" panose="020B0603030804020204" pitchFamily="34" charset="0"/>
                  </a:rPr>
                  <a:t>How many square numbers are factors of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latin typeface="DEJAVU SANS" panose="020B0603030804020204" pitchFamily="34" charset="0"/>
                        <a:ea typeface="DEJAVU SANS" panose="020B0603030804020204" pitchFamily="34" charset="0"/>
                        <a:cs typeface="DEJAVU SANS" panose="020B0603030804020204" pitchFamily="34" charset="0"/>
                      </a:rPr>
                      <m:t>245 000</m:t>
                    </m:r>
                  </m:oMath>
                </a14:m>
                <a:r>
                  <a:rPr lang="en-GB" sz="2000" dirty="0">
                    <a:latin typeface="DEJAVU SANS" panose="020B0603030804020204" pitchFamily="34" charset="0"/>
                    <a:ea typeface="DEJAVU SANS" panose="020B0603030804020204" pitchFamily="34" charset="0"/>
                    <a:cs typeface="DEJAVU SANS" panose="020B0603030804020204" pitchFamily="34" charset="0"/>
                  </a:rPr>
                  <a:t>?</a:t>
                </a:r>
              </a:p>
              <a:p>
                <a:pPr marL="457200" indent="-457200">
                  <a:buFont typeface="+mj-lt"/>
                  <a:buAutoNum type="alphaLcParenR"/>
                </a:pPr>
                <a:r>
                  <a:rPr lang="en-GB" sz="2000" dirty="0">
                    <a:latin typeface="DEJAVU SANS" panose="020B0603030804020204" pitchFamily="34" charset="0"/>
                    <a:ea typeface="DEJAVU SANS" panose="020B0603030804020204" pitchFamily="34" charset="0"/>
                    <a:cs typeface="DEJAVU SANS" panose="020B0603030804020204" pitchFamily="34" charset="0"/>
                  </a:rPr>
                  <a:t>How many factors of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latin typeface="DEJAVU SANS" panose="020B0603030804020204" pitchFamily="34" charset="0"/>
                        <a:ea typeface="DEJAVU SANS" panose="020B0603030804020204" pitchFamily="34" charset="0"/>
                        <a:cs typeface="DEJAVU SANS" panose="020B0603030804020204" pitchFamily="34" charset="0"/>
                      </a:rPr>
                      <m:t>245 000</m:t>
                    </m:r>
                  </m:oMath>
                </a14:m>
                <a:r>
                  <a:rPr lang="en-GB" sz="2000" dirty="0">
                    <a:latin typeface="DEJAVU SANS" panose="020B0603030804020204" pitchFamily="34" charset="0"/>
                    <a:ea typeface="DEJAVU SANS" panose="020B0603030804020204" pitchFamily="34" charset="0"/>
                    <a:cs typeface="DEJAVU SANS" panose="020B0603030804020204" pitchFamily="34" charset="0"/>
                  </a:rPr>
                  <a:t> are also factors of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latin typeface="DEJAVU SANS" panose="020B0603030804020204" pitchFamily="34" charset="0"/>
                        <a:ea typeface="DEJAVU SANS" panose="020B0603030804020204" pitchFamily="34" charset="0"/>
                        <a:cs typeface="DEJAVU SANS" panose="020B0603030804020204" pitchFamily="34" charset="0"/>
                      </a:rPr>
                      <m:t>180 000</m:t>
                    </m:r>
                  </m:oMath>
                </a14:m>
                <a:r>
                  <a:rPr lang="en-GB" sz="2000" dirty="0">
                    <a:latin typeface="DEJAVU SANS" panose="020B0603030804020204" pitchFamily="34" charset="0"/>
                    <a:ea typeface="DEJAVU SANS" panose="020B0603030804020204" pitchFamily="34" charset="0"/>
                    <a:cs typeface="DEJAVU SANS" panose="020B0603030804020204" pitchFamily="34" charset="0"/>
                  </a:rPr>
                  <a:t>?</a:t>
                </a:r>
              </a:p>
              <a:p>
                <a:pPr marL="457200" indent="-457200">
                  <a:buFont typeface="+mj-lt"/>
                  <a:buAutoNum type="alphaLcParenR"/>
                </a:pPr>
                <a:r>
                  <a:rPr lang="en-GB" sz="2000" dirty="0">
                    <a:latin typeface="DEJAVU SANS" panose="020B0603030804020204" pitchFamily="34" charset="0"/>
                    <a:ea typeface="DEJAVU SANS" panose="020B0603030804020204" pitchFamily="34" charset="0"/>
                    <a:cs typeface="DEJAVU SANS" panose="020B0603030804020204" pitchFamily="34" charset="0"/>
                  </a:rPr>
                  <a:t>How many factors of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latin typeface="DEJAVU SANS" panose="020B0603030804020204" pitchFamily="34" charset="0"/>
                        <a:ea typeface="DEJAVU SANS" panose="020B0603030804020204" pitchFamily="34" charset="0"/>
                        <a:cs typeface="DEJAVU SANS" panose="020B0603030804020204" pitchFamily="34" charset="0"/>
                      </a:rPr>
                      <m:t>180 000</m:t>
                    </m:r>
                  </m:oMath>
                </a14:m>
                <a:r>
                  <a:rPr lang="en-GB" sz="2000" dirty="0">
                    <a:latin typeface="DEJAVU SANS" panose="020B0603030804020204" pitchFamily="34" charset="0"/>
                    <a:ea typeface="DEJAVU SANS" panose="020B0603030804020204" pitchFamily="34" charset="0"/>
                    <a:cs typeface="DEJAVU SANS" panose="020B0603030804020204" pitchFamily="34" charset="0"/>
                  </a:rPr>
                  <a:t> are </a:t>
                </a:r>
                <a:r>
                  <a:rPr lang="en-GB" sz="2000" b="1" dirty="0">
                    <a:latin typeface="DejaVu Sans" panose="020B0603030804020204" pitchFamily="34" charset="0"/>
                    <a:ea typeface="DejaVu Sans" panose="020B0603030804020204" pitchFamily="34" charset="0"/>
                    <a:cs typeface="DejaVu Sans" panose="020B0603030804020204" pitchFamily="34" charset="0"/>
                  </a:rPr>
                  <a:t>not</a:t>
                </a:r>
                <a:r>
                  <a:rPr lang="en-GB" sz="2000" dirty="0">
                    <a:latin typeface="DEJAVU SANS" panose="020B0603030804020204" pitchFamily="34" charset="0"/>
                    <a:ea typeface="DEJAVU SANS" panose="020B0603030804020204" pitchFamily="34" charset="0"/>
                    <a:cs typeface="DEJAVU SANS" panose="020B0603030804020204" pitchFamily="34" charset="0"/>
                  </a:rPr>
                  <a:t> also factors of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latin typeface="DEJAVU SANS" panose="020B0603030804020204" pitchFamily="34" charset="0"/>
                        <a:ea typeface="DEJAVU SANS" panose="020B0603030804020204" pitchFamily="34" charset="0"/>
                        <a:cs typeface="DEJAVU SANS" panose="020B0603030804020204" pitchFamily="34" charset="0"/>
                      </a:rPr>
                      <m:t>245 000</m:t>
                    </m:r>
                  </m:oMath>
                </a14:m>
                <a:r>
                  <a:rPr lang="en-GB" sz="2000" dirty="0">
                    <a:latin typeface="DEJAVU SANS" panose="020B0603030804020204" pitchFamily="34" charset="0"/>
                    <a:ea typeface="DEJAVU SANS" panose="020B0603030804020204" pitchFamily="34" charset="0"/>
                    <a:cs typeface="DEJAVU SANS" panose="020B0603030804020204" pitchFamily="34" charset="0"/>
                  </a:rPr>
                  <a:t>? </a:t>
                </a:r>
              </a:p>
              <a:p>
                <a:pPr marL="457200" indent="-457200">
                  <a:buFont typeface="+mj-lt"/>
                  <a:buAutoNum type="alphaLcParenR"/>
                </a:pPr>
                <a:r>
                  <a:rPr lang="en-GB" sz="2000" dirty="0">
                    <a:latin typeface="DEJAVU SANS" panose="020B0603030804020204" pitchFamily="34" charset="0"/>
                    <a:ea typeface="DEJAVU SANS" panose="020B0603030804020204" pitchFamily="34" charset="0"/>
                    <a:cs typeface="DEJAVU SANS" panose="020B0603030804020204" pitchFamily="34" charset="0"/>
                  </a:rPr>
                  <a:t>Find three other numbers that would each have the same number of factors as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latin typeface="DEJAVU SANS" panose="020B0603030804020204" pitchFamily="34" charset="0"/>
                        <a:ea typeface="DEJAVU SANS" panose="020B0603030804020204" pitchFamily="34" charset="0"/>
                        <a:cs typeface="DEJAVU SANS" panose="020B0603030804020204" pitchFamily="34" charset="0"/>
                      </a:rPr>
                      <m:t>245 000</m:t>
                    </m:r>
                  </m:oMath>
                </a14:m>
                <a:r>
                  <a:rPr lang="en-GB" sz="2000" dirty="0">
                    <a:latin typeface="DEJAVU SANS" panose="020B0603030804020204" pitchFamily="34" charset="0"/>
                    <a:ea typeface="DEJAVU SANS" panose="020B0603030804020204" pitchFamily="34" charset="0"/>
                    <a:cs typeface="DEJAVU SANS" panose="020B0603030804020204" pitchFamily="34" charset="0"/>
                  </a:rPr>
                  <a:t>. </a:t>
                </a: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2971614-CD78-AF5E-CA49-E99282624D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524" y="2872545"/>
                <a:ext cx="8821271" cy="2246769"/>
              </a:xfrm>
              <a:prstGeom prst="rect">
                <a:avLst/>
              </a:prstGeom>
              <a:blipFill>
                <a:blip r:embed="rId4"/>
                <a:stretch>
                  <a:fillRect l="-718" t="-1685" b="-337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8AD0D3F2-7E2F-EBF1-3218-FD076F99A55B}"/>
                  </a:ext>
                </a:extLst>
              </p:cNvPr>
              <p:cNvSpPr/>
              <p:nvPr/>
            </p:nvSpPr>
            <p:spPr>
              <a:xfrm>
                <a:off x="667911" y="1251617"/>
                <a:ext cx="7841090" cy="1483118"/>
              </a:xfrm>
              <a:custGeom>
                <a:avLst/>
                <a:gdLst>
                  <a:gd name="connsiteX0" fmla="*/ 0 w 7841090"/>
                  <a:gd name="connsiteY0" fmla="*/ 0 h 1483118"/>
                  <a:gd name="connsiteX1" fmla="*/ 7841090 w 7841090"/>
                  <a:gd name="connsiteY1" fmla="*/ 0 h 1483118"/>
                  <a:gd name="connsiteX2" fmla="*/ 7841090 w 7841090"/>
                  <a:gd name="connsiteY2" fmla="*/ 1483118 h 1483118"/>
                  <a:gd name="connsiteX3" fmla="*/ 0 w 7841090"/>
                  <a:gd name="connsiteY3" fmla="*/ 1483118 h 1483118"/>
                  <a:gd name="connsiteX4" fmla="*/ 0 w 7841090"/>
                  <a:gd name="connsiteY4" fmla="*/ 0 h 14831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841090" h="1483118" extrusionOk="0">
                    <a:moveTo>
                      <a:pt x="0" y="0"/>
                    </a:moveTo>
                    <a:cubicBezTo>
                      <a:pt x="1754236" y="118645"/>
                      <a:pt x="5527905" y="116012"/>
                      <a:pt x="7841090" y="0"/>
                    </a:cubicBezTo>
                    <a:cubicBezTo>
                      <a:pt x="7760802" y="371160"/>
                      <a:pt x="7782619" y="1031063"/>
                      <a:pt x="7841090" y="1483118"/>
                    </a:cubicBezTo>
                    <a:cubicBezTo>
                      <a:pt x="4382770" y="1617718"/>
                      <a:pt x="2584958" y="1325922"/>
                      <a:pt x="0" y="1483118"/>
                    </a:cubicBezTo>
                    <a:cubicBezTo>
                      <a:pt x="-122117" y="1312449"/>
                      <a:pt x="117296" y="611711"/>
                      <a:pt x="0" y="0"/>
                    </a:cubicBezTo>
                    <a:close/>
                  </a:path>
                </a:pathLst>
              </a:custGeom>
              <a:noFill/>
              <a:ln w="28575">
                <a:solidFill>
                  <a:srgbClr val="622D62"/>
                </a:solidFill>
                <a:extLst>
                  <a:ext uri="{C807C97D-BFC1-408E-A445-0C87EB9F89A2}">
                    <ask:lineSketchStyleProps xmlns:ask="http://schemas.microsoft.com/office/drawing/2018/sketchyshapes" sd="1219033472">
                      <a:prstGeom prst="rect">
                        <a:avLst/>
                      </a:prstGeom>
                      <ask:type>
                        <ask:lineSketchCurved/>
                      </ask:type>
                    </ask:lineSketchStyleProps>
                  </a:ext>
                </a:extLst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0" tIns="216000" rIns="360000" bIns="216000" rtlCol="0" anchor="ctr" anchorCtr="0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000" b="0" i="1" smtClean="0">
                          <a:solidFill>
                            <a:srgbClr val="622D62"/>
                          </a:solidFill>
                          <a:latin typeface="Cambria Math" panose="02040503050406030204" pitchFamily="18" charset="0"/>
                        </a:rPr>
                        <m:t>180 000=10 000  ×    18</m:t>
                      </m:r>
                    </m:oMath>
                  </m:oMathPara>
                </a14:m>
                <a:endParaRPr lang="en-GB" sz="2000" dirty="0">
                  <a:solidFill>
                    <a:srgbClr val="622D62"/>
                  </a:solidFill>
                </a:endParaRPr>
              </a:p>
              <a:p>
                <a:r>
                  <a:rPr lang="en-GB" sz="2000" dirty="0">
                    <a:solidFill>
                      <a:srgbClr val="622D62"/>
                    </a:solidFill>
                  </a:rPr>
                  <a:t>            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solidFill>
                          <a:srgbClr val="622D62"/>
                        </a:solidFill>
                        <a:latin typeface="Cambria Math" panose="02040503050406030204" pitchFamily="18" charset="0"/>
                      </a:rPr>
                      <m:t>=  </m:t>
                    </m:r>
                    <m:sSup>
                      <m:sSupPr>
                        <m:ctrlPr>
                          <a:rPr lang="en-GB" sz="2000" b="0" i="1" smtClean="0">
                            <a:solidFill>
                              <a:srgbClr val="622D6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000" b="0" i="1" smtClean="0">
                            <a:solidFill>
                              <a:srgbClr val="622D62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GB" sz="2000" b="0" i="1" smtClean="0">
                            <a:solidFill>
                              <a:srgbClr val="622D62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en-GB" sz="2000" b="0" i="1" smtClean="0">
                        <a:solidFill>
                          <a:srgbClr val="622D62"/>
                        </a:solidFill>
                        <a:latin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GB" sz="2000" b="0" i="1" smtClean="0">
                            <a:solidFill>
                              <a:srgbClr val="622D6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000" b="0" i="1" smtClean="0">
                            <a:solidFill>
                              <a:srgbClr val="622D62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GB" sz="2000" b="0" i="1" smtClean="0">
                            <a:solidFill>
                              <a:srgbClr val="622D62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en-GB" sz="2000" b="0" i="1" smtClean="0">
                        <a:solidFill>
                          <a:srgbClr val="622D62"/>
                        </a:solidFill>
                        <a:latin typeface="Cambria Math" panose="02040503050406030204" pitchFamily="18" charset="0"/>
                      </a:rPr>
                      <m:t>  ×   2×</m:t>
                    </m:r>
                    <m:sSup>
                      <m:sSupPr>
                        <m:ctrlPr>
                          <a:rPr lang="en-GB" sz="2000" b="0" i="1" smtClean="0">
                            <a:solidFill>
                              <a:srgbClr val="622D6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000" b="0" i="1" smtClean="0">
                            <a:solidFill>
                              <a:srgbClr val="622D62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GB" sz="2000" b="0" i="1" smtClean="0">
                            <a:solidFill>
                              <a:srgbClr val="622D62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2000" dirty="0">
                  <a:solidFill>
                    <a:srgbClr val="622D62"/>
                  </a:solidFill>
                </a:endParaRPr>
              </a:p>
              <a:p>
                <a:r>
                  <a:rPr lang="en-GB" sz="2000" dirty="0">
                    <a:solidFill>
                      <a:srgbClr val="622D62"/>
                    </a:solidFill>
                  </a:rPr>
                  <a:t>            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solidFill>
                          <a:srgbClr val="622D62"/>
                        </a:solidFill>
                        <a:latin typeface="Cambria Math" panose="02040503050406030204" pitchFamily="18" charset="0"/>
                      </a:rPr>
                      <m:t>=  </m:t>
                    </m:r>
                    <m:sSup>
                      <m:sSupPr>
                        <m:ctrlPr>
                          <a:rPr lang="en-GB" sz="2000" b="0" i="1" smtClean="0">
                            <a:solidFill>
                              <a:srgbClr val="622D6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000" b="0" i="1" smtClean="0">
                            <a:solidFill>
                              <a:srgbClr val="622D62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GB" sz="2000" b="0" i="1" smtClean="0">
                            <a:solidFill>
                              <a:srgbClr val="622D62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en-GB" sz="2000" b="0" i="1" smtClean="0">
                        <a:solidFill>
                          <a:srgbClr val="622D62"/>
                        </a:solidFill>
                        <a:latin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GB" sz="2000" b="0" i="1" smtClean="0">
                            <a:solidFill>
                              <a:srgbClr val="622D6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000" b="0" i="1" smtClean="0">
                            <a:solidFill>
                              <a:srgbClr val="622D62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GB" sz="2000" b="0" i="1" smtClean="0">
                            <a:solidFill>
                              <a:srgbClr val="622D62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000" b="0" i="1" smtClean="0">
                        <a:solidFill>
                          <a:srgbClr val="622D62"/>
                        </a:solidFill>
                        <a:latin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GB" sz="2000" b="0" i="1" smtClean="0">
                            <a:solidFill>
                              <a:srgbClr val="622D6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000" b="0" i="1" smtClean="0">
                            <a:solidFill>
                              <a:srgbClr val="622D62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GB" sz="2000" b="0" i="1" smtClean="0">
                            <a:solidFill>
                              <a:srgbClr val="622D62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endParaRPr lang="en-GB" sz="2000" dirty="0">
                  <a:solidFill>
                    <a:srgbClr val="622D62"/>
                  </a:solidFill>
                </a:endParaRPr>
              </a:p>
              <a:p>
                <a:r>
                  <a:rPr lang="en-GB" sz="2000" dirty="0">
                    <a:solidFill>
                      <a:srgbClr val="622D62"/>
                    </a:solidFill>
                    <a:latin typeface="Bradley Hand" pitchFamily="2" charset="77"/>
                  </a:rPr>
                  <a:t>Number of factors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solidFill>
                          <a:srgbClr val="622D62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GB" sz="2000" b="0" i="1" smtClean="0">
                            <a:solidFill>
                              <a:srgbClr val="622D6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000" b="0" i="1" smtClean="0">
                            <a:solidFill>
                              <a:srgbClr val="622D62"/>
                            </a:solidFill>
                            <a:latin typeface="Cambria Math" panose="02040503050406030204" pitchFamily="18" charset="0"/>
                          </a:rPr>
                          <m:t>5+1</m:t>
                        </m:r>
                      </m:e>
                    </m:d>
                    <m:d>
                      <m:dPr>
                        <m:ctrlPr>
                          <a:rPr lang="en-GB" sz="2000" b="0" i="1" smtClean="0">
                            <a:solidFill>
                              <a:srgbClr val="622D6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000" b="0" i="1" smtClean="0">
                            <a:solidFill>
                              <a:srgbClr val="622D62"/>
                            </a:solidFill>
                            <a:latin typeface="Cambria Math" panose="02040503050406030204" pitchFamily="18" charset="0"/>
                          </a:rPr>
                          <m:t>2+1</m:t>
                        </m:r>
                      </m:e>
                    </m:d>
                    <m:d>
                      <m:dPr>
                        <m:ctrlPr>
                          <a:rPr lang="en-GB" sz="2000" b="0" i="1" smtClean="0">
                            <a:solidFill>
                              <a:srgbClr val="622D6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000" b="0" i="1" smtClean="0">
                            <a:solidFill>
                              <a:srgbClr val="622D62"/>
                            </a:solidFill>
                            <a:latin typeface="Cambria Math" panose="02040503050406030204" pitchFamily="18" charset="0"/>
                          </a:rPr>
                          <m:t>4+1</m:t>
                        </m:r>
                      </m:e>
                    </m:d>
                    <m:r>
                      <a:rPr lang="en-GB" sz="2000" b="0" i="1" smtClean="0">
                        <a:solidFill>
                          <a:srgbClr val="622D62"/>
                        </a:solidFill>
                        <a:latin typeface="Cambria Math" panose="02040503050406030204" pitchFamily="18" charset="0"/>
                      </a:rPr>
                      <m:t>=6 × 3 × 5=90</m:t>
                    </m:r>
                  </m:oMath>
                </a14:m>
                <a:endParaRPr lang="en-GB" sz="2000" dirty="0">
                  <a:solidFill>
                    <a:srgbClr val="622D62"/>
                  </a:solidFill>
                </a:endParaRPr>
              </a:p>
            </p:txBody>
          </p:sp>
        </mc:Choice>
        <mc:Fallback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8AD0D3F2-7E2F-EBF1-3218-FD076F99A55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911" y="1251617"/>
                <a:ext cx="7841090" cy="148311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28575">
                <a:solidFill>
                  <a:srgbClr val="622D62"/>
                </a:solidFill>
                <a:extLst>
                  <a:ext uri="{C807C97D-BFC1-408E-A445-0C87EB9F89A2}">
                    <ask:lineSketchStyleProps xmlns:ask="http://schemas.microsoft.com/office/drawing/2018/sketchyshapes" sd="1219033472">
                      <a:custGeom>
                        <a:avLst/>
                        <a:gdLst>
                          <a:gd name="connsiteX0" fmla="*/ 0 w 7841090"/>
                          <a:gd name="connsiteY0" fmla="*/ 0 h 1483118"/>
                          <a:gd name="connsiteX1" fmla="*/ 7841090 w 7841090"/>
                          <a:gd name="connsiteY1" fmla="*/ 0 h 1483118"/>
                          <a:gd name="connsiteX2" fmla="*/ 7841090 w 7841090"/>
                          <a:gd name="connsiteY2" fmla="*/ 1483118 h 1483118"/>
                          <a:gd name="connsiteX3" fmla="*/ 0 w 7841090"/>
                          <a:gd name="connsiteY3" fmla="*/ 1483118 h 1483118"/>
                          <a:gd name="connsiteX4" fmla="*/ 0 w 7841090"/>
                          <a:gd name="connsiteY4" fmla="*/ 0 h 1483118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</a:cxnLst>
                        <a:rect l="l" t="t" r="r" b="b"/>
                        <a:pathLst>
                          <a:path w="7841090" h="1483118" extrusionOk="0">
                            <a:moveTo>
                              <a:pt x="0" y="0"/>
                            </a:moveTo>
                            <a:cubicBezTo>
                              <a:pt x="1754236" y="118645"/>
                              <a:pt x="5527905" y="116012"/>
                              <a:pt x="7841090" y="0"/>
                            </a:cubicBezTo>
                            <a:cubicBezTo>
                              <a:pt x="7760802" y="371160"/>
                              <a:pt x="7782619" y="1031063"/>
                              <a:pt x="7841090" y="1483118"/>
                            </a:cubicBezTo>
                            <a:cubicBezTo>
                              <a:pt x="4382770" y="1617718"/>
                              <a:pt x="2584958" y="1325922"/>
                              <a:pt x="0" y="1483118"/>
                            </a:cubicBezTo>
                            <a:cubicBezTo>
                              <a:pt x="-122117" y="1312449"/>
                              <a:pt x="117296" y="611711"/>
                              <a:pt x="0" y="0"/>
                            </a:cubicBezTo>
                            <a:close/>
                          </a:path>
                        </a:pathLst>
                      </a:custGeom>
                      <ask:type>
                        <ask:lineSketchCurved/>
                      </ask:type>
                    </ask:lineSketchStyleProps>
                  </a:ext>
                </a:extLst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24863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4">
            <a:extLst>
              <a:ext uri="{FF2B5EF4-FFF2-40B4-BE49-F238E27FC236}">
                <a16:creationId xmlns:a16="http://schemas.microsoft.com/office/drawing/2014/main" id="{C243FCB7-4B49-08FC-1247-6C18929730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1703072"/>
              </p:ext>
            </p:extLst>
          </p:nvPr>
        </p:nvGraphicFramePr>
        <p:xfrm>
          <a:off x="0" y="256520"/>
          <a:ext cx="9144000" cy="46063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1543698975"/>
                    </a:ext>
                  </a:extLst>
                </a:gridCol>
              </a:tblGrid>
              <a:tr h="460637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>
                          <a:solidFill>
                            <a:schemeClr val="bg1"/>
                          </a:solidFill>
                          <a:latin typeface="DEJAVU SANS" panose="020B0603030804020204" pitchFamily="34" charset="0"/>
                          <a:ea typeface="DEJAVU SANS" panose="020B0603030804020204" pitchFamily="34" charset="0"/>
                          <a:cs typeface="DEJAVU SANS" panose="020B0603030804020204" pitchFamily="34" charset="0"/>
                        </a:rPr>
                        <a:t>Always? Sometimes? Never?</a:t>
                      </a:r>
                      <a:endParaRPr lang="en-GB" sz="2400" b="1" dirty="0">
                        <a:solidFill>
                          <a:schemeClr val="bg1"/>
                        </a:solidFill>
                        <a:latin typeface="DejaVu Sans" panose="020B0603030804020204" pitchFamily="34" charset="0"/>
                        <a:ea typeface="DejaVu Sans" panose="020B0603030804020204" pitchFamily="34" charset="0"/>
                        <a:cs typeface="DejaVu Sans" panose="020B0603030804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22D6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504545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9CFD5D2-B6B1-12D5-44F0-9B4D85FAB6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2413476"/>
              </p:ext>
            </p:extLst>
          </p:nvPr>
        </p:nvGraphicFramePr>
        <p:xfrm>
          <a:off x="93405" y="812596"/>
          <a:ext cx="8954730" cy="368566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77365">
                  <a:extLst>
                    <a:ext uri="{9D8B030D-6E8A-4147-A177-3AD203B41FA5}">
                      <a16:colId xmlns:a16="http://schemas.microsoft.com/office/drawing/2014/main" val="1350899918"/>
                    </a:ext>
                  </a:extLst>
                </a:gridCol>
                <a:gridCol w="4477365">
                  <a:extLst>
                    <a:ext uri="{9D8B030D-6E8A-4147-A177-3AD203B41FA5}">
                      <a16:colId xmlns:a16="http://schemas.microsoft.com/office/drawing/2014/main" val="3518956647"/>
                    </a:ext>
                  </a:extLst>
                </a:gridCol>
              </a:tblGrid>
              <a:tr h="1842831">
                <a:tc>
                  <a:txBody>
                    <a:bodyPr/>
                    <a:lstStyle/>
                    <a:p>
                      <a:pPr algn="ctr"/>
                      <a:r>
                        <a:rPr lang="en-GB" sz="1950" b="0" i="0" kern="1200" dirty="0">
                          <a:solidFill>
                            <a:schemeClr val="tx1"/>
                          </a:solidFill>
                          <a:effectLst/>
                          <a:latin typeface="DEJAVU SANS" panose="020B0603030804020204" pitchFamily="34" charset="0"/>
                          <a:ea typeface="DEJAVU SANS" panose="020B0603030804020204" pitchFamily="34" charset="0"/>
                          <a:cs typeface="DEJAVU SANS" panose="020B0603030804020204" pitchFamily="34" charset="0"/>
                        </a:rPr>
                        <a:t>The number of factors of the product of two numbers is the product of the number of factors of each number.</a:t>
                      </a:r>
                      <a:endParaRPr lang="en-GB" sz="1950" dirty="0">
                        <a:latin typeface="DEJAVU SANS" panose="020B0603030804020204" pitchFamily="34" charset="0"/>
                        <a:ea typeface="DEJAVU SANS" panose="020B0603030804020204" pitchFamily="34" charset="0"/>
                        <a:cs typeface="DEJAVU SANS" panose="020B0603030804020204" pitchFamily="34" charset="0"/>
                      </a:endParaRPr>
                    </a:p>
                  </a:txBody>
                  <a:tcPr marL="432000" marR="432000" anchor="ctr">
                    <a:lnR w="38100" cap="flat" cmpd="sng" algn="ctr">
                      <a:solidFill>
                        <a:srgbClr val="622D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rgbClr val="622D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950" b="0" i="0" kern="1200" dirty="0">
                          <a:solidFill>
                            <a:schemeClr val="tx1"/>
                          </a:solidFill>
                          <a:effectLst/>
                          <a:latin typeface="DEJAVU SANS" panose="020B0603030804020204" pitchFamily="34" charset="0"/>
                          <a:ea typeface="DEJAVU SANS" panose="020B0603030804020204" pitchFamily="34" charset="0"/>
                          <a:cs typeface="DEJAVU SANS" panose="020B0603030804020204" pitchFamily="34" charset="0"/>
                        </a:rPr>
                        <a:t>The number of square factors of a square number is equal to the number of factors of its square root.</a:t>
                      </a:r>
                      <a:endParaRPr lang="en-GB" sz="1950" dirty="0">
                        <a:latin typeface="DEJAVU SANS" panose="020B0603030804020204" pitchFamily="34" charset="0"/>
                        <a:ea typeface="DEJAVU SANS" panose="020B0603030804020204" pitchFamily="34" charset="0"/>
                        <a:cs typeface="DEJAVU SANS" panose="020B0603030804020204" pitchFamily="34" charset="0"/>
                      </a:endParaRPr>
                    </a:p>
                  </a:txBody>
                  <a:tcPr marL="432000" marR="432000" anchor="ctr">
                    <a:lnL w="38100" cap="flat" cmpd="sng" algn="ctr">
                      <a:solidFill>
                        <a:srgbClr val="622D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rgbClr val="622D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2944005"/>
                  </a:ext>
                </a:extLst>
              </a:tr>
              <a:tr h="1842831">
                <a:tc>
                  <a:txBody>
                    <a:bodyPr/>
                    <a:lstStyle/>
                    <a:p>
                      <a:pPr algn="ctr"/>
                      <a:r>
                        <a:rPr lang="en-GB" sz="1950" b="0" i="0" kern="1200" dirty="0">
                          <a:solidFill>
                            <a:schemeClr val="tx1"/>
                          </a:solidFill>
                          <a:effectLst/>
                          <a:latin typeface="DEJAVU SANS" panose="020B0603030804020204" pitchFamily="34" charset="0"/>
                          <a:ea typeface="DEJAVU SANS" panose="020B0603030804020204" pitchFamily="34" charset="0"/>
                          <a:cs typeface="DEJAVU SANS" panose="020B0603030804020204" pitchFamily="34" charset="0"/>
                        </a:rPr>
                        <a:t>The number of common factors of two numbers is equal to the number of factors of their highest common factor.</a:t>
                      </a:r>
                      <a:endParaRPr lang="en-GB" sz="1950" dirty="0">
                        <a:latin typeface="DEJAVU SANS" panose="020B0603030804020204" pitchFamily="34" charset="0"/>
                        <a:ea typeface="DEJAVU SANS" panose="020B0603030804020204" pitchFamily="34" charset="0"/>
                        <a:cs typeface="DEJAVU SANS" panose="020B0603030804020204" pitchFamily="34" charset="0"/>
                      </a:endParaRPr>
                    </a:p>
                  </a:txBody>
                  <a:tcPr marL="432000" marR="432000" anchor="ctr">
                    <a:lnR w="38100" cap="flat" cmpd="sng" algn="ctr">
                      <a:solidFill>
                        <a:srgbClr val="622D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622D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950" b="0" i="0" kern="1200" dirty="0">
                          <a:solidFill>
                            <a:schemeClr val="tx1"/>
                          </a:solidFill>
                          <a:effectLst/>
                          <a:latin typeface="DEJAVU SANS" panose="020B0603030804020204" pitchFamily="34" charset="0"/>
                          <a:ea typeface="DEJAVU SANS" panose="020B0603030804020204" pitchFamily="34" charset="0"/>
                          <a:cs typeface="DEJAVU SANS" panose="020B0603030804020204" pitchFamily="34" charset="0"/>
                        </a:rPr>
                        <a:t>A number with two distinct prime factors has a prime number of factors.</a:t>
                      </a:r>
                      <a:endParaRPr lang="en-GB" sz="1950" dirty="0">
                        <a:latin typeface="DEJAVU SANS" panose="020B0603030804020204" pitchFamily="34" charset="0"/>
                        <a:ea typeface="DEJAVU SANS" panose="020B0603030804020204" pitchFamily="34" charset="0"/>
                        <a:cs typeface="DEJAVU SANS" panose="020B0603030804020204" pitchFamily="34" charset="0"/>
                      </a:endParaRPr>
                    </a:p>
                  </a:txBody>
                  <a:tcPr marL="432000" marR="432000" anchor="ctr">
                    <a:lnL w="38100" cap="flat" cmpd="sng" algn="ctr">
                      <a:solidFill>
                        <a:srgbClr val="622D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rgbClr val="622D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2852390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1521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4">
            <a:extLst>
              <a:ext uri="{FF2B5EF4-FFF2-40B4-BE49-F238E27FC236}">
                <a16:creationId xmlns:a16="http://schemas.microsoft.com/office/drawing/2014/main" id="{C243FCB7-4B49-08FC-1247-6C18929730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3767193"/>
              </p:ext>
            </p:extLst>
          </p:nvPr>
        </p:nvGraphicFramePr>
        <p:xfrm>
          <a:off x="0" y="256520"/>
          <a:ext cx="9144000" cy="46063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1543698975"/>
                    </a:ext>
                  </a:extLst>
                </a:gridCol>
              </a:tblGrid>
              <a:tr h="460637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>
                          <a:solidFill>
                            <a:schemeClr val="bg1"/>
                          </a:solidFill>
                          <a:latin typeface="DEJAVU SANS" panose="020B0603030804020204" pitchFamily="34" charset="0"/>
                          <a:ea typeface="DEJAVU SANS" panose="020B0603030804020204" pitchFamily="34" charset="0"/>
                          <a:cs typeface="DEJAVU SANS" panose="020B0603030804020204" pitchFamily="34" charset="0"/>
                        </a:rPr>
                        <a:t>Can you find…</a:t>
                      </a:r>
                      <a:endParaRPr lang="en-GB" sz="2400" b="1" dirty="0">
                        <a:solidFill>
                          <a:schemeClr val="bg1"/>
                        </a:solidFill>
                        <a:latin typeface="DejaVu Sans" panose="020B0603030804020204" pitchFamily="34" charset="0"/>
                        <a:ea typeface="DejaVu Sans" panose="020B0603030804020204" pitchFamily="34" charset="0"/>
                        <a:cs typeface="DejaVu Sans" panose="020B0603030804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22D6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504545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94D7E91-2DC6-59DE-9711-16EBFF4A5AF4}"/>
                  </a:ext>
                </a:extLst>
              </p:cNvPr>
              <p:cNvSpPr txBox="1"/>
              <p:nvPr/>
            </p:nvSpPr>
            <p:spPr>
              <a:xfrm>
                <a:off x="84524" y="783771"/>
                <a:ext cx="9059476" cy="27052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57200" indent="-457200">
                  <a:lnSpc>
                    <a:spcPct val="200000"/>
                  </a:lnSpc>
                  <a:buFont typeface="+mj-lt"/>
                  <a:buAutoNum type="alphaLcPeriod"/>
                </a:pPr>
                <a:r>
                  <a:rPr lang="en-GB" sz="1750" dirty="0">
                    <a:latin typeface="DEJAVU SANS" panose="020B0603030804020204" pitchFamily="34" charset="0"/>
                    <a:ea typeface="DEJAVU SANS" panose="020B0603030804020204" pitchFamily="34" charset="0"/>
                    <a:cs typeface="DEJAVU SANS" panose="020B0603030804020204" pitchFamily="34" charset="0"/>
                  </a:rPr>
                  <a:t>Two numbers that share precisely </a:t>
                </a:r>
                <a14:m>
                  <m:oMath xmlns:m="http://schemas.openxmlformats.org/officeDocument/2006/math">
                    <m:r>
                      <a:rPr lang="en-GB" sz="1750" i="1" dirty="0" smtClean="0">
                        <a:latin typeface="DEJAVU SANS" panose="020B0603030804020204" pitchFamily="34" charset="0"/>
                        <a:ea typeface="DEJAVU SANS" panose="020B0603030804020204" pitchFamily="34" charset="0"/>
                        <a:cs typeface="DEJAVU SANS" panose="020B0603030804020204" pitchFamily="34" charset="0"/>
                      </a:rPr>
                      <m:t>5</m:t>
                    </m:r>
                  </m:oMath>
                </a14:m>
                <a:r>
                  <a:rPr lang="en-GB" sz="1750" dirty="0">
                    <a:latin typeface="DEJAVU SANS" panose="020B0603030804020204" pitchFamily="34" charset="0"/>
                    <a:ea typeface="DEJAVU SANS" panose="020B0603030804020204" pitchFamily="34" charset="0"/>
                    <a:cs typeface="DEJAVU SANS" panose="020B0603030804020204" pitchFamily="34" charset="0"/>
                  </a:rPr>
                  <a:t> common factors,</a:t>
                </a:r>
              </a:p>
              <a:p>
                <a:pPr marL="457200" indent="-457200">
                  <a:lnSpc>
                    <a:spcPct val="200000"/>
                  </a:lnSpc>
                  <a:buFont typeface="+mj-lt"/>
                  <a:buAutoNum type="alphaLcPeriod"/>
                </a:pPr>
                <a:r>
                  <a:rPr lang="en-GB" sz="1750" dirty="0">
                    <a:latin typeface="DEJAVU SANS" panose="020B0603030804020204" pitchFamily="34" charset="0"/>
                    <a:ea typeface="DEJAVU SANS" panose="020B0603030804020204" pitchFamily="34" charset="0"/>
                    <a:cs typeface="DEJAVU SANS" panose="020B0603030804020204" pitchFamily="34" charset="0"/>
                  </a:rPr>
                  <a:t>Two numbers greater than </a:t>
                </a:r>
                <a14:m>
                  <m:oMath xmlns:m="http://schemas.openxmlformats.org/officeDocument/2006/math">
                    <m:r>
                      <a:rPr lang="en-GB" sz="1750" b="0" i="1" smtClean="0">
                        <a:latin typeface="DEJAVU SANS" panose="020B0603030804020204" pitchFamily="34" charset="0"/>
                        <a:ea typeface="DEJAVU SANS" panose="020B0603030804020204" pitchFamily="34" charset="0"/>
                        <a:cs typeface="DEJAVU SANS" panose="020B0603030804020204" pitchFamily="34" charset="0"/>
                      </a:rPr>
                      <m:t>100</m:t>
                    </m:r>
                  </m:oMath>
                </a14:m>
                <a:r>
                  <a:rPr lang="en-GB" sz="1750" dirty="0">
                    <a:latin typeface="DEJAVU SANS" panose="020B0603030804020204" pitchFamily="34" charset="0"/>
                    <a:ea typeface="DEJAVU SANS" panose="020B0603030804020204" pitchFamily="34" charset="0"/>
                    <a:cs typeface="DEJAVU SANS" panose="020B0603030804020204" pitchFamily="34" charset="0"/>
                  </a:rPr>
                  <a:t> that share precisely </a:t>
                </a:r>
                <a14:m>
                  <m:oMath xmlns:m="http://schemas.openxmlformats.org/officeDocument/2006/math">
                    <m:r>
                      <a:rPr lang="en-GB" sz="1750" b="0" i="1" smtClean="0">
                        <a:latin typeface="DEJAVU SANS" panose="020B0603030804020204" pitchFamily="34" charset="0"/>
                        <a:ea typeface="DEJAVU SANS" panose="020B0603030804020204" pitchFamily="34" charset="0"/>
                        <a:cs typeface="DEJAVU SANS" panose="020B0603030804020204" pitchFamily="34" charset="0"/>
                      </a:rPr>
                      <m:t>5</m:t>
                    </m:r>
                  </m:oMath>
                </a14:m>
                <a:r>
                  <a:rPr lang="en-GB" sz="1750" dirty="0">
                    <a:latin typeface="DEJAVU SANS" panose="020B0603030804020204" pitchFamily="34" charset="0"/>
                    <a:ea typeface="DEJAVU SANS" panose="020B0603030804020204" pitchFamily="34" charset="0"/>
                    <a:cs typeface="DEJAVU SANS" panose="020B0603030804020204" pitchFamily="34" charset="0"/>
                  </a:rPr>
                  <a:t> common factors,</a:t>
                </a:r>
              </a:p>
              <a:p>
                <a:pPr marL="457200" indent="-457200">
                  <a:lnSpc>
                    <a:spcPct val="200000"/>
                  </a:lnSpc>
                  <a:buFont typeface="+mj-lt"/>
                  <a:buAutoNum type="alphaLcPeriod"/>
                </a:pPr>
                <a:r>
                  <a:rPr lang="en-GB" sz="1750" dirty="0">
                    <a:latin typeface="DEJAVU SANS" panose="020B0603030804020204" pitchFamily="34" charset="0"/>
                    <a:ea typeface="DEJAVU SANS" panose="020B0603030804020204" pitchFamily="34" charset="0"/>
                    <a:cs typeface="DEJAVU SANS" panose="020B0603030804020204" pitchFamily="34" charset="0"/>
                  </a:rPr>
                  <a:t>Two odd numbers that share precisely </a:t>
                </a:r>
                <a14:m>
                  <m:oMath xmlns:m="http://schemas.openxmlformats.org/officeDocument/2006/math">
                    <m:r>
                      <a:rPr lang="en-GB" sz="1750" i="1" dirty="0" smtClean="0">
                        <a:latin typeface="DEJAVU SANS" panose="020B0603030804020204" pitchFamily="34" charset="0"/>
                        <a:ea typeface="DEJAVU SANS" panose="020B0603030804020204" pitchFamily="34" charset="0"/>
                        <a:cs typeface="DEJAVU SANS" panose="020B0603030804020204" pitchFamily="34" charset="0"/>
                      </a:rPr>
                      <m:t>5</m:t>
                    </m:r>
                  </m:oMath>
                </a14:m>
                <a:r>
                  <a:rPr lang="en-GB" sz="1750" dirty="0">
                    <a:latin typeface="DEJAVU SANS" panose="020B0603030804020204" pitchFamily="34" charset="0"/>
                    <a:ea typeface="DEJAVU SANS" panose="020B0603030804020204" pitchFamily="34" charset="0"/>
                    <a:cs typeface="DEJAVU SANS" panose="020B0603030804020204" pitchFamily="34" charset="0"/>
                  </a:rPr>
                  <a:t> common factors,</a:t>
                </a:r>
              </a:p>
              <a:p>
                <a:pPr marL="457200" indent="-457200">
                  <a:lnSpc>
                    <a:spcPct val="200000"/>
                  </a:lnSpc>
                  <a:buFont typeface="+mj-lt"/>
                  <a:buAutoNum type="alphaLcPeriod"/>
                </a:pPr>
                <a:r>
                  <a:rPr lang="en-GB" sz="1750" dirty="0">
                    <a:latin typeface="DEJAVU SANS" panose="020B0603030804020204" pitchFamily="34" charset="0"/>
                    <a:ea typeface="DEJAVU SANS" panose="020B0603030804020204" pitchFamily="34" charset="0"/>
                    <a:cs typeface="DEJAVU SANS" panose="020B0603030804020204" pitchFamily="34" charset="0"/>
                  </a:rPr>
                  <a:t>Two square numbers that share precisely </a:t>
                </a:r>
                <a14:m>
                  <m:oMath xmlns:m="http://schemas.openxmlformats.org/officeDocument/2006/math">
                    <m:r>
                      <a:rPr lang="en-GB" sz="1750" b="0" i="1" smtClean="0">
                        <a:latin typeface="DEJAVU SANS" panose="020B0603030804020204" pitchFamily="34" charset="0"/>
                        <a:ea typeface="DEJAVU SANS" panose="020B0603030804020204" pitchFamily="34" charset="0"/>
                        <a:cs typeface="DEJAVU SANS" panose="020B0603030804020204" pitchFamily="34" charset="0"/>
                      </a:rPr>
                      <m:t>5</m:t>
                    </m:r>
                  </m:oMath>
                </a14:m>
                <a:r>
                  <a:rPr lang="en-GB" sz="1750" dirty="0">
                    <a:latin typeface="DEJAVU SANS" panose="020B0603030804020204" pitchFamily="34" charset="0"/>
                    <a:ea typeface="DEJAVU SANS" panose="020B0603030804020204" pitchFamily="34" charset="0"/>
                    <a:cs typeface="DEJAVU SANS" panose="020B0603030804020204" pitchFamily="34" charset="0"/>
                  </a:rPr>
                  <a:t> common factors,</a:t>
                </a:r>
              </a:p>
              <a:p>
                <a:pPr marL="457200" indent="-457200">
                  <a:lnSpc>
                    <a:spcPct val="200000"/>
                  </a:lnSpc>
                  <a:buFont typeface="+mj-lt"/>
                  <a:buAutoNum type="alphaLcPeriod"/>
                </a:pPr>
                <a:r>
                  <a:rPr lang="en-GB" sz="1750" dirty="0">
                    <a:latin typeface="DEJAVU SANS" panose="020B0603030804020204" pitchFamily="34" charset="0"/>
                    <a:ea typeface="DEJAVU SANS" panose="020B0603030804020204" pitchFamily="34" charset="0"/>
                    <a:cs typeface="DEJAVU SANS" panose="020B0603030804020204" pitchFamily="34" charset="0"/>
                  </a:rPr>
                  <a:t>Three numbers where each pair share a different set of </a:t>
                </a:r>
                <a14:m>
                  <m:oMath xmlns:m="http://schemas.openxmlformats.org/officeDocument/2006/math">
                    <m:r>
                      <a:rPr lang="en-GB" sz="1750" b="0" i="1" smtClean="0">
                        <a:latin typeface="DEJAVU SANS" panose="020B0603030804020204" pitchFamily="34" charset="0"/>
                        <a:ea typeface="DEJAVU SANS" panose="020B0603030804020204" pitchFamily="34" charset="0"/>
                        <a:cs typeface="DEJAVU SANS" panose="020B0603030804020204" pitchFamily="34" charset="0"/>
                      </a:rPr>
                      <m:t>5</m:t>
                    </m:r>
                  </m:oMath>
                </a14:m>
                <a:r>
                  <a:rPr lang="en-GB" sz="1750" dirty="0">
                    <a:latin typeface="DEJAVU SANS" panose="020B0603030804020204" pitchFamily="34" charset="0"/>
                    <a:ea typeface="DEJAVU SANS" panose="020B0603030804020204" pitchFamily="34" charset="0"/>
                    <a:cs typeface="DEJAVU SANS" panose="020B0603030804020204" pitchFamily="34" charset="0"/>
                  </a:rPr>
                  <a:t> common factors.</a:t>
                </a: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94D7E91-2DC6-59DE-9711-16EBFF4A5A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524" y="783771"/>
                <a:ext cx="9059476" cy="2705292"/>
              </a:xfrm>
              <a:prstGeom prst="rect">
                <a:avLst/>
              </a:prstGeom>
              <a:blipFill>
                <a:blip r:embed="rId2"/>
                <a:stretch>
                  <a:fillRect l="-420" b="-23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27679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119BAD9E-76CB-38E5-3874-9815C11B26C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294487"/>
                  </p:ext>
                </p:extLst>
              </p:nvPr>
            </p:nvGraphicFramePr>
            <p:xfrm>
              <a:off x="111815" y="107398"/>
              <a:ext cx="8952968" cy="4908498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323000">
                      <a:extLst>
                        <a:ext uri="{9D8B030D-6E8A-4147-A177-3AD203B41FA5}">
                          <a16:colId xmlns:a16="http://schemas.microsoft.com/office/drawing/2014/main" val="849619402"/>
                        </a:ext>
                      </a:extLst>
                    </a:gridCol>
                    <a:gridCol w="1053000">
                      <a:extLst>
                        <a:ext uri="{9D8B030D-6E8A-4147-A177-3AD203B41FA5}">
                          <a16:colId xmlns:a16="http://schemas.microsoft.com/office/drawing/2014/main" val="192229335"/>
                        </a:ext>
                      </a:extLst>
                    </a:gridCol>
                    <a:gridCol w="1053000">
                      <a:extLst>
                        <a:ext uri="{9D8B030D-6E8A-4147-A177-3AD203B41FA5}">
                          <a16:colId xmlns:a16="http://schemas.microsoft.com/office/drawing/2014/main" val="3534838464"/>
                        </a:ext>
                      </a:extLst>
                    </a:gridCol>
                    <a:gridCol w="1053000">
                      <a:extLst>
                        <a:ext uri="{9D8B030D-6E8A-4147-A177-3AD203B41FA5}">
                          <a16:colId xmlns:a16="http://schemas.microsoft.com/office/drawing/2014/main" val="3675033696"/>
                        </a:ext>
                      </a:extLst>
                    </a:gridCol>
                    <a:gridCol w="1053000">
                      <a:extLst>
                        <a:ext uri="{9D8B030D-6E8A-4147-A177-3AD203B41FA5}">
                          <a16:colId xmlns:a16="http://schemas.microsoft.com/office/drawing/2014/main" val="2691328959"/>
                        </a:ext>
                      </a:extLst>
                    </a:gridCol>
                    <a:gridCol w="1107000">
                      <a:extLst>
                        <a:ext uri="{9D8B030D-6E8A-4147-A177-3AD203B41FA5}">
                          <a16:colId xmlns:a16="http://schemas.microsoft.com/office/drawing/2014/main" val="2721847950"/>
                        </a:ext>
                      </a:extLst>
                    </a:gridCol>
                    <a:gridCol w="999000">
                      <a:extLst>
                        <a:ext uri="{9D8B030D-6E8A-4147-A177-3AD203B41FA5}">
                          <a16:colId xmlns:a16="http://schemas.microsoft.com/office/drawing/2014/main" val="1213550287"/>
                        </a:ext>
                      </a:extLst>
                    </a:gridCol>
                    <a:gridCol w="1311968">
                      <a:extLst>
                        <a:ext uri="{9D8B030D-6E8A-4147-A177-3AD203B41FA5}">
                          <a16:colId xmlns:a16="http://schemas.microsoft.com/office/drawing/2014/main" val="629833587"/>
                        </a:ext>
                      </a:extLst>
                    </a:gridCol>
                  </a:tblGrid>
                  <a:tr h="269898">
                    <a:tc row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oMath>
                          </a14:m>
                          <a:r>
                            <a:rPr lang="en-GB" sz="3600" dirty="0"/>
                            <a:t> </a:t>
                          </a:r>
                        </a:p>
                      </a:txBody>
                      <a:tcPr marL="68580" marR="68580" marT="34290" marB="3429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7">
                      <a:txBody>
                        <a:bodyPr/>
                        <a:lstStyle/>
                        <a:p>
                          <a:pPr algn="ctr"/>
                          <a:r>
                            <a:rPr lang="en-GB" sz="1000" b="1" dirty="0"/>
                            <a:t>How many…</a:t>
                          </a:r>
                        </a:p>
                      </a:txBody>
                      <a:tcPr marL="68580" marR="68580" marT="34290" marB="3429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152424539"/>
                      </a:ext>
                    </a:extLst>
                  </a:tr>
                  <a:tr h="480600">
                    <a:tc v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dirty="0"/>
                            <a:t>Factors</a:t>
                          </a:r>
                        </a:p>
                      </a:txBody>
                      <a:tcPr marL="34290" marR="34290" marT="34290" marB="3429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dirty="0"/>
                            <a:t>Prime factors</a:t>
                          </a:r>
                        </a:p>
                      </a:txBody>
                      <a:tcPr marL="34290" marR="34290" marT="34290" marB="3429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dirty="0"/>
                            <a:t>Odd factors</a:t>
                          </a:r>
                        </a:p>
                      </a:txBody>
                      <a:tcPr marL="34290" marR="34290" marT="34290" marB="3429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dirty="0"/>
                            <a:t>Even factors</a:t>
                          </a:r>
                        </a:p>
                      </a:txBody>
                      <a:tcPr marL="34290" marR="34290" marT="34290" marB="3429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dirty="0"/>
                            <a:t>Square factors</a:t>
                          </a:r>
                        </a:p>
                      </a:txBody>
                      <a:tcPr marL="34290" marR="34290" marT="34290" marB="3429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000" i="1" dirty="0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oMath>
                          </a14:m>
                          <a:r>
                            <a:rPr lang="en-GB" sz="1000" dirty="0"/>
                            <a:t>s at the end</a:t>
                          </a:r>
                        </a:p>
                      </a:txBody>
                      <a:tcPr marL="34290" marR="34290" marT="34290" marB="3429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dirty="0"/>
                            <a:t>Common factors with </a:t>
                          </a:r>
                          <a14:m>
                            <m:oMath xmlns:m="http://schemas.openxmlformats.org/officeDocument/2006/math">
                              <m:r>
                                <a:rPr lang="en-GB" sz="1000" i="1" dirty="0" smtClean="0">
                                  <a:latin typeface="Cambria Math" panose="02040503050406030204" pitchFamily="18" charset="0"/>
                                </a:rPr>
                                <m:t>180</m:t>
                              </m:r>
                              <m:r>
                                <a:rPr lang="en-GB" sz="1000" b="0" i="1" dirty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GB" sz="1000" i="1" dirty="0" smtClean="0">
                                  <a:latin typeface="Cambria Math" panose="02040503050406030204" pitchFamily="18" charset="0"/>
                                </a:rPr>
                                <m:t>000</m:t>
                              </m:r>
                            </m:oMath>
                          </a14:m>
                          <a:r>
                            <a:rPr lang="en-GB" sz="1000" dirty="0"/>
                            <a:t> </a:t>
                          </a:r>
                        </a:p>
                      </a:txBody>
                      <a:tcPr marL="68580" marR="68580" marT="34290" marB="3429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610638007"/>
                      </a:ext>
                    </a:extLst>
                  </a:tr>
                  <a:tr h="5940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180 000</m:t>
                              </m:r>
                            </m:oMath>
                          </a14:m>
                          <a:r>
                            <a:rPr lang="en-GB" sz="1400" b="0" dirty="0"/>
                            <a:t> </a:t>
                          </a:r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GB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4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GB" sz="14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sup>
                                </m:sSup>
                                <m:r>
                                  <a:rPr lang="en-GB" sz="1400" b="0" i="1" smtClean="0">
                                    <a:latin typeface="Cambria Math" panose="02040503050406030204" pitchFamily="18" charset="0"/>
                                  </a:rPr>
                                  <m:t>×</m:t>
                                </m:r>
                                <m:sSup>
                                  <m:sSupPr>
                                    <m:ctrlPr>
                                      <a:rPr lang="en-GB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4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e>
                                  <m:sup>
                                    <m:r>
                                      <a:rPr lang="en-GB" sz="14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GB" sz="1400" b="0" i="1" smtClean="0">
                                    <a:latin typeface="Cambria Math" panose="02040503050406030204" pitchFamily="18" charset="0"/>
                                  </a:rPr>
                                  <m:t>×</m:t>
                                </m:r>
                                <m:sSup>
                                  <m:sSupPr>
                                    <m:ctrlPr>
                                      <a:rPr lang="en-GB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4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e>
                                  <m:sup>
                                    <m:r>
                                      <a:rPr lang="en-GB" sz="14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1400" dirty="0"/>
                        </a:p>
                      </a:txBody>
                      <a:tcPr marL="68580" marR="6858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6×3×5</m:t>
                              </m:r>
                            </m:oMath>
                          </a14:m>
                          <a:r>
                            <a:rPr lang="en-GB" sz="1400" dirty="0"/>
                            <a:t> </a:t>
                          </a:r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400" b="1" i="1" smtClean="0">
                                    <a:latin typeface="Cambria Math" panose="02040503050406030204" pitchFamily="18" charset="0"/>
                                  </a:rPr>
                                  <m:t>𝟗𝟎</m:t>
                                </m:r>
                              </m:oMath>
                            </m:oMathPara>
                          </a14:m>
                          <a:endParaRPr lang="en-GB" sz="1400" b="1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oMath>
                          </a14:m>
                          <a:r>
                            <a:rPr lang="en-GB" sz="1400" b="1" dirty="0"/>
                            <a:t> </a:t>
                          </a:r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1×3×5</m:t>
                              </m:r>
                            </m:oMath>
                          </a14:m>
                          <a:r>
                            <a:rPr lang="en-GB" sz="1400" dirty="0"/>
                            <a:t> </a:t>
                          </a: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latin typeface="Cambria Math" panose="02040503050406030204" pitchFamily="18" charset="0"/>
                                </a:rPr>
                                <m:t>𝟏𝟓</m:t>
                              </m:r>
                            </m:oMath>
                          </a14:m>
                          <a:r>
                            <a:rPr lang="en-GB" sz="1400" b="1" dirty="0"/>
                            <a:t> </a:t>
                          </a:r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5×3×5</m:t>
                              </m:r>
                            </m:oMath>
                          </a14:m>
                          <a:r>
                            <a:rPr lang="en-GB" sz="1400" dirty="0"/>
                            <a:t> </a:t>
                          </a: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latin typeface="Cambria Math" panose="02040503050406030204" pitchFamily="18" charset="0"/>
                                </a:rPr>
                                <m:t>𝟕𝟓</m:t>
                              </m:r>
                            </m:oMath>
                          </a14:m>
                          <a:r>
                            <a:rPr lang="en-GB" sz="1400" dirty="0"/>
                            <a:t> </a:t>
                          </a:r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3×2×3</m:t>
                              </m:r>
                            </m:oMath>
                          </a14:m>
                          <a:r>
                            <a:rPr lang="en-GB" sz="1400" dirty="0"/>
                            <a:t> </a:t>
                          </a:r>
                          <a:br>
                            <a:rPr lang="en-GB" sz="1400" dirty="0"/>
                          </a:br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latin typeface="Cambria Math" panose="02040503050406030204" pitchFamily="18" charset="0"/>
                                </a:rPr>
                                <m:t>𝟏𝟖</m:t>
                              </m:r>
                            </m:oMath>
                          </a14:m>
                          <a:r>
                            <a:rPr lang="en-GB" sz="1400" dirty="0"/>
                            <a:t> </a:t>
                          </a:r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oMath>
                          </a14:m>
                          <a:r>
                            <a:rPr lang="en-GB" sz="1400" b="1" dirty="0"/>
                            <a:t> </a:t>
                          </a:r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1" i="0" smtClean="0">
                                  <a:latin typeface="Cambria Math" panose="02040503050406030204" pitchFamily="18" charset="0"/>
                                </a:rPr>
                                <m:t>𝟗</m:t>
                              </m:r>
                              <m:r>
                                <a:rPr lang="en-GB" sz="14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oMath>
                          </a14:m>
                          <a:r>
                            <a:rPr lang="en-GB" sz="1400" dirty="0"/>
                            <a:t> </a:t>
                          </a:r>
                        </a:p>
                      </a:txBody>
                      <a:tcPr marL="68580" marR="68580" marT="34290" marB="34290" anchor="ctr"/>
                    </a:tc>
                    <a:extLst>
                      <a:ext uri="{0D108BD9-81ED-4DB2-BD59-A6C34878D82A}">
                        <a16:rowId xmlns:a16="http://schemas.microsoft.com/office/drawing/2014/main" val="1837537575"/>
                      </a:ext>
                    </a:extLst>
                  </a:tr>
                  <a:tr h="594000"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68580" marR="6858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oMath>
                          </a14:m>
                          <a:r>
                            <a:rPr lang="en-GB" sz="1400" b="1" dirty="0"/>
                            <a:t> </a:t>
                          </a:r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latin typeface="Cambria Math" panose="02040503050406030204" pitchFamily="18" charset="0"/>
                                </a:rPr>
                                <m:t>𝟔</m:t>
                              </m:r>
                            </m:oMath>
                          </a14:m>
                          <a:r>
                            <a:rPr lang="en-GB" sz="1400" b="1" dirty="0"/>
                            <a:t> </a:t>
                          </a:r>
                        </a:p>
                      </a:txBody>
                      <a:tcPr marL="68580" marR="68580" marT="34290" marB="34290" anchor="ctr"/>
                    </a:tc>
                    <a:extLst>
                      <a:ext uri="{0D108BD9-81ED-4DB2-BD59-A6C34878D82A}">
                        <a16:rowId xmlns:a16="http://schemas.microsoft.com/office/drawing/2014/main" val="1666462090"/>
                      </a:ext>
                    </a:extLst>
                  </a:tr>
                  <a:tr h="594000"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68580" marR="6858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oMath>
                          </a14:m>
                          <a:r>
                            <a:rPr lang="en-GB" sz="1400" b="1" dirty="0"/>
                            <a:t> </a:t>
                          </a:r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latin typeface="Cambria Math" panose="02040503050406030204" pitchFamily="18" charset="0"/>
                                </a:rPr>
                                <m:t>𝟔</m:t>
                              </m:r>
                            </m:oMath>
                          </a14:m>
                          <a:r>
                            <a:rPr lang="en-GB" sz="1400" b="1" dirty="0"/>
                            <a:t> </a:t>
                          </a:r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68580" marR="68580" marT="34290" marB="34290" anchor="ctr"/>
                    </a:tc>
                    <a:extLst>
                      <a:ext uri="{0D108BD9-81ED-4DB2-BD59-A6C34878D82A}">
                        <a16:rowId xmlns:a16="http://schemas.microsoft.com/office/drawing/2014/main" val="2445353877"/>
                      </a:ext>
                    </a:extLst>
                  </a:tr>
                  <a:tr h="594000"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68580" marR="6858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oMath>
                          </a14:m>
                          <a:r>
                            <a:rPr lang="en-GB" sz="1400" b="1" dirty="0"/>
                            <a:t> </a:t>
                          </a:r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latin typeface="Cambria Math" panose="02040503050406030204" pitchFamily="18" charset="0"/>
                                </a:rPr>
                                <m:t>𝟔</m:t>
                              </m:r>
                            </m:oMath>
                          </a14:m>
                          <a:r>
                            <a:rPr lang="en-GB" sz="1400" b="1" dirty="0"/>
                            <a:t> </a:t>
                          </a:r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68580" marR="68580" marT="34290" marB="34290" anchor="ctr"/>
                    </a:tc>
                    <a:extLst>
                      <a:ext uri="{0D108BD9-81ED-4DB2-BD59-A6C34878D82A}">
                        <a16:rowId xmlns:a16="http://schemas.microsoft.com/office/drawing/2014/main" val="2771003344"/>
                      </a:ext>
                    </a:extLst>
                  </a:tr>
                  <a:tr h="594000"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68580" marR="6858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oMath>
                          </a14:m>
                          <a:r>
                            <a:rPr lang="en-GB" sz="1400" b="1" dirty="0"/>
                            <a:t> </a:t>
                          </a:r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latin typeface="Cambria Math" panose="02040503050406030204" pitchFamily="18" charset="0"/>
                                </a:rPr>
                                <m:t>𝟏𝟐</m:t>
                              </m:r>
                            </m:oMath>
                          </a14:m>
                          <a:r>
                            <a:rPr lang="en-GB" sz="1400" b="1" dirty="0"/>
                            <a:t> </a:t>
                          </a:r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</m:oMath>
                          </a14:m>
                          <a:r>
                            <a:rPr lang="en-GB" sz="1400" b="1" dirty="0"/>
                            <a:t> </a:t>
                          </a:r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68580" marR="68580" marT="34290" marB="34290" anchor="ctr"/>
                    </a:tc>
                    <a:extLst>
                      <a:ext uri="{0D108BD9-81ED-4DB2-BD59-A6C34878D82A}">
                        <a16:rowId xmlns:a16="http://schemas.microsoft.com/office/drawing/2014/main" val="3699414551"/>
                      </a:ext>
                    </a:extLst>
                  </a:tr>
                  <a:tr h="594000"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68580" marR="6858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oMath>
                          </a14:m>
                          <a:r>
                            <a:rPr lang="en-GB" sz="1400" b="1" dirty="0"/>
                            <a:t> </a:t>
                          </a:r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latin typeface="Cambria Math" panose="02040503050406030204" pitchFamily="18" charset="0"/>
                                </a:rPr>
                                <m:t>𝟒𝟐</m:t>
                              </m:r>
                            </m:oMath>
                          </a14:m>
                          <a:r>
                            <a:rPr lang="en-GB" sz="1400" b="1" dirty="0"/>
                            <a:t> </a:t>
                          </a:r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</m:oMath>
                          </a14:m>
                          <a:r>
                            <a:rPr lang="en-GB" sz="1400" b="1" dirty="0"/>
                            <a:t> </a:t>
                          </a:r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/>
                        </a:p>
                      </a:txBody>
                      <a:tcPr marL="68580" marR="68580" marT="34290" marB="34290" anchor="ctr"/>
                    </a:tc>
                    <a:extLst>
                      <a:ext uri="{0D108BD9-81ED-4DB2-BD59-A6C34878D82A}">
                        <a16:rowId xmlns:a16="http://schemas.microsoft.com/office/drawing/2014/main" val="273157682"/>
                      </a:ext>
                    </a:extLst>
                  </a:tr>
                  <a:tr h="594000"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68580" marR="6858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oMath>
                          </a14:m>
                          <a:r>
                            <a:rPr lang="en-GB" sz="1400" b="1" dirty="0"/>
                            <a:t> </a:t>
                          </a:r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latin typeface="Cambria Math" panose="02040503050406030204" pitchFamily="18" charset="0"/>
                                </a:rPr>
                                <m:t>𝟕𝟓</m:t>
                              </m:r>
                            </m:oMath>
                          </a14:m>
                          <a:r>
                            <a:rPr lang="en-GB" sz="1400" b="1" dirty="0"/>
                            <a:t> </a:t>
                          </a:r>
                        </a:p>
                      </a:txBody>
                      <a:tcPr marL="68580" marR="68580" marT="34290" marB="34290" anchor="ctr"/>
                    </a:tc>
                    <a:extLst>
                      <a:ext uri="{0D108BD9-81ED-4DB2-BD59-A6C34878D82A}">
                        <a16:rowId xmlns:a16="http://schemas.microsoft.com/office/drawing/2014/main" val="310370388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119BAD9E-76CB-38E5-3874-9815C11B26C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294487"/>
                  </p:ext>
                </p:extLst>
              </p:nvPr>
            </p:nvGraphicFramePr>
            <p:xfrm>
              <a:off x="111815" y="107398"/>
              <a:ext cx="8952968" cy="4908498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323000">
                      <a:extLst>
                        <a:ext uri="{9D8B030D-6E8A-4147-A177-3AD203B41FA5}">
                          <a16:colId xmlns:a16="http://schemas.microsoft.com/office/drawing/2014/main" val="849619402"/>
                        </a:ext>
                      </a:extLst>
                    </a:gridCol>
                    <a:gridCol w="1053000">
                      <a:extLst>
                        <a:ext uri="{9D8B030D-6E8A-4147-A177-3AD203B41FA5}">
                          <a16:colId xmlns:a16="http://schemas.microsoft.com/office/drawing/2014/main" val="192229335"/>
                        </a:ext>
                      </a:extLst>
                    </a:gridCol>
                    <a:gridCol w="1053000">
                      <a:extLst>
                        <a:ext uri="{9D8B030D-6E8A-4147-A177-3AD203B41FA5}">
                          <a16:colId xmlns:a16="http://schemas.microsoft.com/office/drawing/2014/main" val="3534838464"/>
                        </a:ext>
                      </a:extLst>
                    </a:gridCol>
                    <a:gridCol w="1053000">
                      <a:extLst>
                        <a:ext uri="{9D8B030D-6E8A-4147-A177-3AD203B41FA5}">
                          <a16:colId xmlns:a16="http://schemas.microsoft.com/office/drawing/2014/main" val="3675033696"/>
                        </a:ext>
                      </a:extLst>
                    </a:gridCol>
                    <a:gridCol w="1053000">
                      <a:extLst>
                        <a:ext uri="{9D8B030D-6E8A-4147-A177-3AD203B41FA5}">
                          <a16:colId xmlns:a16="http://schemas.microsoft.com/office/drawing/2014/main" val="2691328959"/>
                        </a:ext>
                      </a:extLst>
                    </a:gridCol>
                    <a:gridCol w="1107000">
                      <a:extLst>
                        <a:ext uri="{9D8B030D-6E8A-4147-A177-3AD203B41FA5}">
                          <a16:colId xmlns:a16="http://schemas.microsoft.com/office/drawing/2014/main" val="2721847950"/>
                        </a:ext>
                      </a:extLst>
                    </a:gridCol>
                    <a:gridCol w="999000">
                      <a:extLst>
                        <a:ext uri="{9D8B030D-6E8A-4147-A177-3AD203B41FA5}">
                          <a16:colId xmlns:a16="http://schemas.microsoft.com/office/drawing/2014/main" val="1213550287"/>
                        </a:ext>
                      </a:extLst>
                    </a:gridCol>
                    <a:gridCol w="1311968">
                      <a:extLst>
                        <a:ext uri="{9D8B030D-6E8A-4147-A177-3AD203B41FA5}">
                          <a16:colId xmlns:a16="http://schemas.microsoft.com/office/drawing/2014/main" val="629833587"/>
                        </a:ext>
                      </a:extLst>
                    </a:gridCol>
                  </a:tblGrid>
                  <a:tr h="269898"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34290" marB="34290" anchor="ctr">
                        <a:blipFill>
                          <a:blip r:embed="rId2"/>
                          <a:stretch>
                            <a:fillRect t="-1695" r="-580769" b="-557627"/>
                          </a:stretch>
                        </a:blipFill>
                      </a:tcPr>
                    </a:tc>
                    <a:tc gridSpan="7">
                      <a:txBody>
                        <a:bodyPr/>
                        <a:lstStyle/>
                        <a:p>
                          <a:pPr algn="ctr"/>
                          <a:r>
                            <a:rPr lang="en-GB" sz="1000" b="1" dirty="0"/>
                            <a:t>How many…</a:t>
                          </a:r>
                        </a:p>
                      </a:txBody>
                      <a:tcPr marL="68580" marR="68580" marT="34290" marB="3429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152424539"/>
                      </a:ext>
                    </a:extLst>
                  </a:tr>
                  <a:tr h="480600">
                    <a:tc v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dirty="0"/>
                            <a:t>Factors</a:t>
                          </a:r>
                        </a:p>
                      </a:txBody>
                      <a:tcPr marL="34290" marR="34290" marT="34290" marB="3429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dirty="0"/>
                            <a:t>Prime factors</a:t>
                          </a:r>
                        </a:p>
                      </a:txBody>
                      <a:tcPr marL="34290" marR="34290" marT="34290" marB="3429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dirty="0"/>
                            <a:t>Odd factors</a:t>
                          </a:r>
                        </a:p>
                      </a:txBody>
                      <a:tcPr marL="34290" marR="34290" marT="34290" marB="3429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dirty="0"/>
                            <a:t>Even factors</a:t>
                          </a:r>
                        </a:p>
                      </a:txBody>
                      <a:tcPr marL="34290" marR="34290" marT="34290" marB="3429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dirty="0"/>
                            <a:t>Square factors</a:t>
                          </a:r>
                        </a:p>
                      </a:txBody>
                      <a:tcPr marL="34290" marR="34290" marT="34290" marB="3429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4290" marR="34290" marT="34290" marB="34290" anchor="ctr">
                        <a:blipFill>
                          <a:blip r:embed="rId2"/>
                          <a:stretch>
                            <a:fillRect l="-663291" t="-57895" r="-132911" b="-8657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34290" marB="34290" anchor="ctr">
                        <a:blipFill>
                          <a:blip r:embed="rId2"/>
                          <a:stretch>
                            <a:fillRect l="-585437" t="-57895" r="-1942" b="-8657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610638007"/>
                      </a:ext>
                    </a:extLst>
                  </a:tr>
                  <a:tr h="594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34290" marB="34290" anchor="ctr">
                        <a:blipFill>
                          <a:blip r:embed="rId2"/>
                          <a:stretch>
                            <a:fillRect t="-127660" r="-580769" b="-6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4290" marR="34290" marT="34290" marB="34290" anchor="ctr">
                        <a:blipFill>
                          <a:blip r:embed="rId2"/>
                          <a:stretch>
                            <a:fillRect l="-125301" t="-127660" r="-627711" b="-6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4290" marR="34290" marT="34290" marB="34290" anchor="ctr">
                        <a:blipFill>
                          <a:blip r:embed="rId2"/>
                          <a:stretch>
                            <a:fillRect l="-225301" t="-127660" r="-527711" b="-6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4290" marR="34290" marT="34290" marB="34290" anchor="ctr">
                        <a:blipFill>
                          <a:blip r:embed="rId2"/>
                          <a:stretch>
                            <a:fillRect l="-325301" t="-127660" r="-427711" b="-6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4290" marR="34290" marT="34290" marB="34290" anchor="ctr">
                        <a:blipFill>
                          <a:blip r:embed="rId2"/>
                          <a:stretch>
                            <a:fillRect l="-425301" t="-127660" r="-327711" b="-6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4290" marR="34290" marT="34290" marB="34290" anchor="ctr">
                        <a:blipFill>
                          <a:blip r:embed="rId2"/>
                          <a:stretch>
                            <a:fillRect l="-495455" t="-127660" r="-209091" b="-6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4290" marR="34290" marT="34290" marB="34290" anchor="ctr">
                        <a:blipFill>
                          <a:blip r:embed="rId2"/>
                          <a:stretch>
                            <a:fillRect l="-663291" t="-127660" r="-132911" b="-6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34290" marB="34290" anchor="ctr">
                        <a:blipFill>
                          <a:blip r:embed="rId2"/>
                          <a:stretch>
                            <a:fillRect l="-585437" t="-127660" r="-1942" b="-6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37537575"/>
                      </a:ext>
                    </a:extLst>
                  </a:tr>
                  <a:tr h="594000"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68580" marR="6858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4290" marR="34290" marT="34290" marB="34290" anchor="ctr">
                        <a:blipFill>
                          <a:blip r:embed="rId2"/>
                          <a:stretch>
                            <a:fillRect l="-225301" t="-227660" r="-527711" b="-5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34290" marB="34290" anchor="ctr">
                        <a:blipFill>
                          <a:blip r:embed="rId2"/>
                          <a:stretch>
                            <a:fillRect l="-585437" t="-227660" r="-1942" b="-5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666462090"/>
                      </a:ext>
                    </a:extLst>
                  </a:tr>
                  <a:tr h="594000"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68580" marR="6858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4290" marR="34290" marT="34290" marB="34290" anchor="ctr">
                        <a:blipFill>
                          <a:blip r:embed="rId2"/>
                          <a:stretch>
                            <a:fillRect l="-225301" t="-327660" r="-527711" b="-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4290" marR="34290" marT="34290" marB="34290" anchor="ctr">
                        <a:blipFill>
                          <a:blip r:embed="rId2"/>
                          <a:stretch>
                            <a:fillRect l="-425301" t="-327660" r="-327711" b="-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68580" marR="68580" marT="34290" marB="34290" anchor="ctr"/>
                    </a:tc>
                    <a:extLst>
                      <a:ext uri="{0D108BD9-81ED-4DB2-BD59-A6C34878D82A}">
                        <a16:rowId xmlns:a16="http://schemas.microsoft.com/office/drawing/2014/main" val="2445353877"/>
                      </a:ext>
                    </a:extLst>
                  </a:tr>
                  <a:tr h="594000"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68580" marR="6858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4290" marR="34290" marT="34290" marB="34290" anchor="ctr">
                        <a:blipFill>
                          <a:blip r:embed="rId2"/>
                          <a:stretch>
                            <a:fillRect l="-225301" t="-427660" r="-527711" b="-3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4290" marR="34290" marT="34290" marB="34290" anchor="ctr">
                        <a:blipFill>
                          <a:blip r:embed="rId2"/>
                          <a:stretch>
                            <a:fillRect l="-325301" t="-427660" r="-427711" b="-3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68580" marR="68580" marT="34290" marB="34290" anchor="ctr"/>
                    </a:tc>
                    <a:extLst>
                      <a:ext uri="{0D108BD9-81ED-4DB2-BD59-A6C34878D82A}">
                        <a16:rowId xmlns:a16="http://schemas.microsoft.com/office/drawing/2014/main" val="2771003344"/>
                      </a:ext>
                    </a:extLst>
                  </a:tr>
                  <a:tr h="594000"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68580" marR="6858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4290" marR="34290" marT="34290" marB="34290" anchor="ctr">
                        <a:blipFill>
                          <a:blip r:embed="rId2"/>
                          <a:stretch>
                            <a:fillRect l="-225301" t="-539130" r="-527711" b="-2065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4290" marR="34290" marT="34290" marB="34290" anchor="ctr">
                        <a:blipFill>
                          <a:blip r:embed="rId2"/>
                          <a:stretch>
                            <a:fillRect l="-495455" t="-539130" r="-209091" b="-2065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4290" marR="34290" marT="34290" marB="34290" anchor="ctr">
                        <a:blipFill>
                          <a:blip r:embed="rId2"/>
                          <a:stretch>
                            <a:fillRect l="-663291" t="-539130" r="-132911" b="-2065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68580" marR="68580" marT="34290" marB="34290" anchor="ctr"/>
                    </a:tc>
                    <a:extLst>
                      <a:ext uri="{0D108BD9-81ED-4DB2-BD59-A6C34878D82A}">
                        <a16:rowId xmlns:a16="http://schemas.microsoft.com/office/drawing/2014/main" val="3699414551"/>
                      </a:ext>
                    </a:extLst>
                  </a:tr>
                  <a:tr h="594000"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68580" marR="6858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4290" marR="34290" marT="34290" marB="34290" anchor="ctr">
                        <a:blipFill>
                          <a:blip r:embed="rId2"/>
                          <a:stretch>
                            <a:fillRect l="-225301" t="-625532" r="-527711" b="-10212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4290" marR="34290" marT="34290" marB="34290" anchor="ctr">
                        <a:blipFill>
                          <a:blip r:embed="rId2"/>
                          <a:stretch>
                            <a:fillRect l="-425301" t="-625532" r="-327711" b="-10212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4290" marR="34290" marT="34290" marB="34290" anchor="ctr">
                        <a:blipFill>
                          <a:blip r:embed="rId2"/>
                          <a:stretch>
                            <a:fillRect l="-663291" t="-625532" r="-132911" b="-10212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/>
                        </a:p>
                      </a:txBody>
                      <a:tcPr marL="68580" marR="68580" marT="34290" marB="34290" anchor="ctr"/>
                    </a:tc>
                    <a:extLst>
                      <a:ext uri="{0D108BD9-81ED-4DB2-BD59-A6C34878D82A}">
                        <a16:rowId xmlns:a16="http://schemas.microsoft.com/office/drawing/2014/main" val="273157682"/>
                      </a:ext>
                    </a:extLst>
                  </a:tr>
                  <a:tr h="594000"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68580" marR="6858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4290" marR="34290" marT="34290" marB="34290" anchor="ctr">
                        <a:blipFill>
                          <a:blip r:embed="rId2"/>
                          <a:stretch>
                            <a:fillRect l="-225301" t="-725532" r="-527711" b="-212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34290" marB="34290" anchor="ctr">
                        <a:blipFill>
                          <a:blip r:embed="rId2"/>
                          <a:stretch>
                            <a:fillRect l="-585437" t="-725532" r="-1942" b="-212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0370388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33032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119BAD9E-76CB-38E5-3874-9815C11B26C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85123908"/>
                  </p:ext>
                </p:extLst>
              </p:nvPr>
            </p:nvGraphicFramePr>
            <p:xfrm>
              <a:off x="111815" y="107398"/>
              <a:ext cx="8952968" cy="4910653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323000">
                      <a:extLst>
                        <a:ext uri="{9D8B030D-6E8A-4147-A177-3AD203B41FA5}">
                          <a16:colId xmlns:a16="http://schemas.microsoft.com/office/drawing/2014/main" val="849619402"/>
                        </a:ext>
                      </a:extLst>
                    </a:gridCol>
                    <a:gridCol w="1053000">
                      <a:extLst>
                        <a:ext uri="{9D8B030D-6E8A-4147-A177-3AD203B41FA5}">
                          <a16:colId xmlns:a16="http://schemas.microsoft.com/office/drawing/2014/main" val="192229335"/>
                        </a:ext>
                      </a:extLst>
                    </a:gridCol>
                    <a:gridCol w="1053000">
                      <a:extLst>
                        <a:ext uri="{9D8B030D-6E8A-4147-A177-3AD203B41FA5}">
                          <a16:colId xmlns:a16="http://schemas.microsoft.com/office/drawing/2014/main" val="3534838464"/>
                        </a:ext>
                      </a:extLst>
                    </a:gridCol>
                    <a:gridCol w="1053000">
                      <a:extLst>
                        <a:ext uri="{9D8B030D-6E8A-4147-A177-3AD203B41FA5}">
                          <a16:colId xmlns:a16="http://schemas.microsoft.com/office/drawing/2014/main" val="3675033696"/>
                        </a:ext>
                      </a:extLst>
                    </a:gridCol>
                    <a:gridCol w="1053000">
                      <a:extLst>
                        <a:ext uri="{9D8B030D-6E8A-4147-A177-3AD203B41FA5}">
                          <a16:colId xmlns:a16="http://schemas.microsoft.com/office/drawing/2014/main" val="2691328959"/>
                        </a:ext>
                      </a:extLst>
                    </a:gridCol>
                    <a:gridCol w="1107000">
                      <a:extLst>
                        <a:ext uri="{9D8B030D-6E8A-4147-A177-3AD203B41FA5}">
                          <a16:colId xmlns:a16="http://schemas.microsoft.com/office/drawing/2014/main" val="2721847950"/>
                        </a:ext>
                      </a:extLst>
                    </a:gridCol>
                    <a:gridCol w="999000">
                      <a:extLst>
                        <a:ext uri="{9D8B030D-6E8A-4147-A177-3AD203B41FA5}">
                          <a16:colId xmlns:a16="http://schemas.microsoft.com/office/drawing/2014/main" val="1213550287"/>
                        </a:ext>
                      </a:extLst>
                    </a:gridCol>
                    <a:gridCol w="1311968">
                      <a:extLst>
                        <a:ext uri="{9D8B030D-6E8A-4147-A177-3AD203B41FA5}">
                          <a16:colId xmlns:a16="http://schemas.microsoft.com/office/drawing/2014/main" val="629833587"/>
                        </a:ext>
                      </a:extLst>
                    </a:gridCol>
                  </a:tblGrid>
                  <a:tr h="262904">
                    <a:tc row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oMath>
                          </a14:m>
                          <a:r>
                            <a:rPr lang="en-GB" sz="3600" dirty="0"/>
                            <a:t> </a:t>
                          </a:r>
                        </a:p>
                      </a:txBody>
                      <a:tcPr marL="68580" marR="68580" marT="34290" marB="3429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7">
                      <a:txBody>
                        <a:bodyPr/>
                        <a:lstStyle/>
                        <a:p>
                          <a:pPr algn="ctr"/>
                          <a:r>
                            <a:rPr lang="en-GB" sz="1000" b="1" dirty="0"/>
                            <a:t>How many…</a:t>
                          </a:r>
                        </a:p>
                      </a:txBody>
                      <a:tcPr marL="68580" marR="68580" marT="34290" marB="3429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152424539"/>
                      </a:ext>
                    </a:extLst>
                  </a:tr>
                  <a:tr h="468145">
                    <a:tc v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dirty="0"/>
                            <a:t>Factors</a:t>
                          </a:r>
                        </a:p>
                      </a:txBody>
                      <a:tcPr marL="34290" marR="34290" marT="34290" marB="3429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dirty="0"/>
                            <a:t>Prime factors</a:t>
                          </a:r>
                        </a:p>
                      </a:txBody>
                      <a:tcPr marL="34290" marR="34290" marT="34290" marB="3429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dirty="0"/>
                            <a:t>Odd factors</a:t>
                          </a:r>
                        </a:p>
                      </a:txBody>
                      <a:tcPr marL="34290" marR="34290" marT="34290" marB="3429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dirty="0"/>
                            <a:t>Even factors</a:t>
                          </a:r>
                        </a:p>
                      </a:txBody>
                      <a:tcPr marL="34290" marR="34290" marT="34290" marB="3429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dirty="0"/>
                            <a:t>Square factors</a:t>
                          </a:r>
                        </a:p>
                      </a:txBody>
                      <a:tcPr marL="34290" marR="34290" marT="34290" marB="3429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000" i="1" dirty="0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oMath>
                          </a14:m>
                          <a:r>
                            <a:rPr lang="en-GB" sz="1000" dirty="0"/>
                            <a:t>s at the end</a:t>
                          </a:r>
                        </a:p>
                      </a:txBody>
                      <a:tcPr marL="34290" marR="34290" marT="34290" marB="3429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dirty="0"/>
                            <a:t>Common factors with </a:t>
                          </a:r>
                          <a14:m>
                            <m:oMath xmlns:m="http://schemas.openxmlformats.org/officeDocument/2006/math">
                              <m:r>
                                <a:rPr lang="en-GB" sz="1000" i="1" dirty="0" smtClean="0">
                                  <a:latin typeface="Cambria Math" panose="02040503050406030204" pitchFamily="18" charset="0"/>
                                </a:rPr>
                                <m:t>180</m:t>
                              </m:r>
                              <m:r>
                                <a:rPr lang="en-GB" sz="1000" b="0" i="1" dirty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GB" sz="1000" i="1" dirty="0" smtClean="0">
                                  <a:latin typeface="Cambria Math" panose="02040503050406030204" pitchFamily="18" charset="0"/>
                                </a:rPr>
                                <m:t>000</m:t>
                              </m:r>
                            </m:oMath>
                          </a14:m>
                          <a:r>
                            <a:rPr lang="en-GB" sz="1000" dirty="0"/>
                            <a:t> </a:t>
                          </a:r>
                        </a:p>
                      </a:txBody>
                      <a:tcPr marL="68580" marR="68580" marT="34290" marB="3429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610638007"/>
                      </a:ext>
                    </a:extLst>
                  </a:tr>
                  <a:tr h="578607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180 000</m:t>
                              </m:r>
                            </m:oMath>
                          </a14:m>
                          <a:r>
                            <a:rPr lang="en-GB" sz="1400" b="0" dirty="0"/>
                            <a:t> </a:t>
                          </a:r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GB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4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GB" sz="14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sup>
                                </m:sSup>
                                <m:r>
                                  <a:rPr lang="en-GB" sz="1400" b="0" i="1" smtClean="0">
                                    <a:latin typeface="Cambria Math" panose="02040503050406030204" pitchFamily="18" charset="0"/>
                                  </a:rPr>
                                  <m:t>×</m:t>
                                </m:r>
                                <m:sSup>
                                  <m:sSupPr>
                                    <m:ctrlPr>
                                      <a:rPr lang="en-GB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4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e>
                                  <m:sup>
                                    <m:r>
                                      <a:rPr lang="en-GB" sz="14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GB" sz="1400" b="0" i="1" smtClean="0">
                                    <a:latin typeface="Cambria Math" panose="02040503050406030204" pitchFamily="18" charset="0"/>
                                  </a:rPr>
                                  <m:t>×</m:t>
                                </m:r>
                                <m:sSup>
                                  <m:sSupPr>
                                    <m:ctrlPr>
                                      <a:rPr lang="en-GB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4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e>
                                  <m:sup>
                                    <m:r>
                                      <a:rPr lang="en-GB" sz="14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1400" dirty="0"/>
                        </a:p>
                      </a:txBody>
                      <a:tcPr marL="68580" marR="6858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6×3×5</m:t>
                              </m:r>
                            </m:oMath>
                          </a14:m>
                          <a:r>
                            <a:rPr lang="en-GB" sz="1400" dirty="0"/>
                            <a:t> </a:t>
                          </a:r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400" b="1" i="1" smtClean="0">
                                    <a:latin typeface="Cambria Math" panose="02040503050406030204" pitchFamily="18" charset="0"/>
                                  </a:rPr>
                                  <m:t>𝟗𝟎</m:t>
                                </m:r>
                              </m:oMath>
                            </m:oMathPara>
                          </a14:m>
                          <a:endParaRPr lang="en-GB" sz="1400" b="1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oMath>
                          </a14:m>
                          <a:r>
                            <a:rPr lang="en-GB" sz="1400" b="1" dirty="0"/>
                            <a:t> </a:t>
                          </a:r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1×3×5</m:t>
                              </m:r>
                            </m:oMath>
                          </a14:m>
                          <a:r>
                            <a:rPr lang="en-GB" sz="1400" dirty="0"/>
                            <a:t> </a:t>
                          </a: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latin typeface="Cambria Math" panose="02040503050406030204" pitchFamily="18" charset="0"/>
                                </a:rPr>
                                <m:t>𝟏𝟓</m:t>
                              </m:r>
                            </m:oMath>
                          </a14:m>
                          <a:r>
                            <a:rPr lang="en-GB" sz="1400" b="1" dirty="0"/>
                            <a:t> </a:t>
                          </a:r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5×3×5</m:t>
                              </m:r>
                            </m:oMath>
                          </a14:m>
                          <a:r>
                            <a:rPr lang="en-GB" sz="1400" dirty="0"/>
                            <a:t> </a:t>
                          </a: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latin typeface="Cambria Math" panose="02040503050406030204" pitchFamily="18" charset="0"/>
                                </a:rPr>
                                <m:t>𝟕𝟓</m:t>
                              </m:r>
                            </m:oMath>
                          </a14:m>
                          <a:r>
                            <a:rPr lang="en-GB" sz="1400" dirty="0"/>
                            <a:t> </a:t>
                          </a:r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3×2×3</m:t>
                              </m:r>
                            </m:oMath>
                          </a14:m>
                          <a:r>
                            <a:rPr lang="en-GB" sz="1400" dirty="0"/>
                            <a:t> </a:t>
                          </a:r>
                          <a:br>
                            <a:rPr lang="en-GB" sz="1400" dirty="0"/>
                          </a:br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latin typeface="Cambria Math" panose="02040503050406030204" pitchFamily="18" charset="0"/>
                                </a:rPr>
                                <m:t>𝟏𝟖</m:t>
                              </m:r>
                            </m:oMath>
                          </a14:m>
                          <a:r>
                            <a:rPr lang="en-GB" sz="1400" dirty="0"/>
                            <a:t> </a:t>
                          </a:r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oMath>
                          </a14:m>
                          <a:r>
                            <a:rPr lang="en-GB" sz="1400" b="1" dirty="0"/>
                            <a:t> </a:t>
                          </a:r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1" i="0" smtClean="0">
                                  <a:latin typeface="Cambria Math" panose="02040503050406030204" pitchFamily="18" charset="0"/>
                                </a:rPr>
                                <m:t>𝟗</m:t>
                              </m:r>
                              <m:r>
                                <a:rPr lang="en-GB" sz="14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oMath>
                          </a14:m>
                          <a:r>
                            <a:rPr lang="en-GB" sz="1400" dirty="0"/>
                            <a:t> </a:t>
                          </a:r>
                        </a:p>
                      </a:txBody>
                      <a:tcPr marL="68580" marR="68580" marT="34290" marB="34290" anchor="ctr"/>
                    </a:tc>
                    <a:extLst>
                      <a:ext uri="{0D108BD9-81ED-4DB2-BD59-A6C34878D82A}">
                        <a16:rowId xmlns:a16="http://schemas.microsoft.com/office/drawing/2014/main" val="1837537575"/>
                      </a:ext>
                    </a:extLst>
                  </a:tr>
                  <a:tr h="578607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245 000</m:t>
                              </m:r>
                            </m:oMath>
                          </a14:m>
                          <a:r>
                            <a:rPr lang="en-GB" sz="1400" b="0" dirty="0"/>
                            <a:t> </a:t>
                          </a:r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GB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4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GB" sz="14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  <m:r>
                                  <a:rPr lang="en-GB" sz="1400" b="0" i="1" smtClean="0">
                                    <a:latin typeface="Cambria Math" panose="02040503050406030204" pitchFamily="18" charset="0"/>
                                  </a:rPr>
                                  <m:t>×</m:t>
                                </m:r>
                                <m:sSup>
                                  <m:sSupPr>
                                    <m:ctrlPr>
                                      <a:rPr lang="en-GB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4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e>
                                  <m:sup>
                                    <m:r>
                                      <a:rPr lang="en-GB" sz="14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sup>
                                </m:sSup>
                                <m:r>
                                  <a:rPr lang="en-GB" sz="1400" b="0" i="1" smtClean="0">
                                    <a:latin typeface="Cambria Math" panose="02040503050406030204" pitchFamily="18" charset="0"/>
                                  </a:rPr>
                                  <m:t>×</m:t>
                                </m:r>
                                <m:sSup>
                                  <m:sSupPr>
                                    <m:ctrlPr>
                                      <a:rPr lang="en-GB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400" b="0" i="1" smtClean="0"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</m:e>
                                  <m:sup>
                                    <m:r>
                                      <a:rPr lang="en-GB" sz="14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1400" dirty="0"/>
                        </a:p>
                      </a:txBody>
                      <a:tcPr marL="68580" marR="6858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4×5×3</m:t>
                              </m:r>
                            </m:oMath>
                          </a14:m>
                          <a:r>
                            <a:rPr lang="en-GB" sz="1400" dirty="0"/>
                            <a:t> </a:t>
                          </a:r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400" b="1" i="1" smtClean="0">
                                    <a:latin typeface="Cambria Math" panose="02040503050406030204" pitchFamily="18" charset="0"/>
                                  </a:rPr>
                                  <m:t>𝟔𝟎</m:t>
                                </m:r>
                              </m:oMath>
                            </m:oMathPara>
                          </a14:m>
                          <a:endParaRPr lang="en-GB" sz="1400" b="1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oMath>
                          </a14:m>
                          <a:r>
                            <a:rPr lang="en-GB" sz="1400" b="1" dirty="0"/>
                            <a:t> </a:t>
                          </a:r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1×5×3</m:t>
                              </m:r>
                            </m:oMath>
                          </a14:m>
                          <a:r>
                            <a:rPr lang="en-GB" sz="1400" dirty="0"/>
                            <a:t> </a:t>
                          </a: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latin typeface="Cambria Math" panose="02040503050406030204" pitchFamily="18" charset="0"/>
                                </a:rPr>
                                <m:t>𝟏𝟓</m:t>
                              </m:r>
                            </m:oMath>
                          </a14:m>
                          <a:r>
                            <a:rPr lang="en-GB" sz="1400" b="1" dirty="0"/>
                            <a:t> </a:t>
                          </a:r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3×5×3</m:t>
                              </m:r>
                            </m:oMath>
                          </a14:m>
                          <a:r>
                            <a:rPr lang="en-GB" sz="1400" dirty="0"/>
                            <a:t> </a:t>
                          </a: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latin typeface="Cambria Math" panose="02040503050406030204" pitchFamily="18" charset="0"/>
                                </a:rPr>
                                <m:t>𝟒𝟓</m:t>
                              </m:r>
                            </m:oMath>
                          </a14:m>
                          <a:r>
                            <a:rPr lang="en-GB" sz="1400" dirty="0"/>
                            <a:t> </a:t>
                          </a:r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2×3×2</m:t>
                              </m:r>
                            </m:oMath>
                          </a14:m>
                          <a:r>
                            <a:rPr lang="en-GB" sz="1400" dirty="0"/>
                            <a:t> </a:t>
                          </a:r>
                          <a:br>
                            <a:rPr lang="en-GB" sz="1400" dirty="0"/>
                          </a:br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latin typeface="Cambria Math" panose="02040503050406030204" pitchFamily="18" charset="0"/>
                                </a:rPr>
                                <m:t>𝟏𝟐</m:t>
                              </m:r>
                            </m:oMath>
                          </a14:m>
                          <a:r>
                            <a:rPr lang="en-GB" sz="1400" dirty="0"/>
                            <a:t> </a:t>
                          </a:r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oMath>
                          </a14:m>
                          <a:r>
                            <a:rPr lang="en-GB" sz="1400" b="1" dirty="0"/>
                            <a:t> </a:t>
                          </a:r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4×5</m:t>
                              </m:r>
                            </m:oMath>
                          </a14:m>
                          <a:r>
                            <a:rPr lang="en-GB" sz="1400" dirty="0"/>
                            <a:t> </a:t>
                          </a: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latin typeface="Cambria Math" panose="02040503050406030204" pitchFamily="18" charset="0"/>
                                </a:rPr>
                                <m:t>𝟐𝟎</m:t>
                              </m:r>
                            </m:oMath>
                          </a14:m>
                          <a:r>
                            <a:rPr lang="en-GB" sz="1400" dirty="0"/>
                            <a:t> </a:t>
                          </a:r>
                        </a:p>
                      </a:txBody>
                      <a:tcPr marL="68580" marR="68580" marT="34290" marB="34290" anchor="ctr"/>
                    </a:tc>
                    <a:extLst>
                      <a:ext uri="{0D108BD9-81ED-4DB2-BD59-A6C34878D82A}">
                        <a16:rowId xmlns:a16="http://schemas.microsoft.com/office/drawing/2014/main" val="1666462090"/>
                      </a:ext>
                    </a:extLst>
                  </a:tr>
                  <a:tr h="578607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22 000</m:t>
                              </m:r>
                            </m:oMath>
                          </a14:m>
                          <a:r>
                            <a:rPr lang="en-GB" sz="1400" dirty="0"/>
                            <a:t> </a:t>
                          </a: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×11</m:t>
                              </m:r>
                            </m:oMath>
                          </a14:m>
                          <a:r>
                            <a:rPr lang="en-GB" sz="1400" dirty="0"/>
                            <a:t> </a:t>
                          </a:r>
                        </a:p>
                      </a:txBody>
                      <a:tcPr marL="68580" marR="6858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68580" marR="68580" marT="34290" marB="34290" anchor="ctr"/>
                    </a:tc>
                    <a:extLst>
                      <a:ext uri="{0D108BD9-81ED-4DB2-BD59-A6C34878D82A}">
                        <a16:rowId xmlns:a16="http://schemas.microsoft.com/office/drawing/2014/main" val="2445353877"/>
                      </a:ext>
                    </a:extLst>
                  </a:tr>
                  <a:tr h="578607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63 000</m:t>
                              </m:r>
                            </m:oMath>
                          </a14:m>
                          <a:r>
                            <a:rPr lang="en-GB" sz="1400" dirty="0"/>
                            <a:t> </a:t>
                          </a: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×7</m:t>
                              </m:r>
                            </m:oMath>
                          </a14:m>
                          <a:r>
                            <a:rPr lang="en-GB" sz="1400" dirty="0"/>
                            <a:t> </a:t>
                          </a:r>
                        </a:p>
                      </a:txBody>
                      <a:tcPr marL="68580" marR="6858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68580" marR="68580" marT="34290" marB="34290" anchor="ctr"/>
                    </a:tc>
                    <a:extLst>
                      <a:ext uri="{0D108BD9-81ED-4DB2-BD59-A6C34878D82A}">
                        <a16:rowId xmlns:a16="http://schemas.microsoft.com/office/drawing/2014/main" val="2771003344"/>
                      </a:ext>
                    </a:extLst>
                  </a:tr>
                  <a:tr h="689615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108 900</m:t>
                              </m:r>
                            </m:oMath>
                          </a14:m>
                          <a:r>
                            <a:rPr lang="en-GB" sz="1400" dirty="0"/>
                            <a:t> </a:t>
                          </a:r>
                          <a:br>
                            <a:rPr lang="en-GB" sz="1400" dirty="0"/>
                          </a:b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  <m:t>11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400" dirty="0"/>
                            <a:t> </a:t>
                          </a:r>
                        </a:p>
                      </a:txBody>
                      <a:tcPr marL="68580" marR="6858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/>
                        </a:p>
                      </a:txBody>
                      <a:tcPr marL="68580" marR="68580" marT="34290" marB="34290" anchor="ctr"/>
                    </a:tc>
                    <a:extLst>
                      <a:ext uri="{0D108BD9-81ED-4DB2-BD59-A6C34878D82A}">
                        <a16:rowId xmlns:a16="http://schemas.microsoft.com/office/drawing/2014/main" val="3699414551"/>
                      </a:ext>
                    </a:extLst>
                  </a:tr>
                  <a:tr h="578607"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68580" marR="6858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latin typeface="Cambria Math" panose="02040503050406030204" pitchFamily="18" charset="0"/>
                                </a:rPr>
                                <m:t>𝟒𝟗</m:t>
                              </m:r>
                            </m:oMath>
                          </a14:m>
                          <a:r>
                            <a:rPr lang="en-GB" sz="1400" b="1" dirty="0"/>
                            <a:t> </a:t>
                          </a:r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latin typeface="Cambria Math" panose="02040503050406030204" pitchFamily="18" charset="0"/>
                                </a:rPr>
                                <m:t>𝟔</m:t>
                              </m:r>
                            </m:oMath>
                          </a14:m>
                          <a:r>
                            <a:rPr lang="en-GB" sz="1400" b="1" dirty="0"/>
                            <a:t> </a:t>
                          </a:r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68580" marR="68580" marT="34290" marB="34290" anchor="ctr"/>
                    </a:tc>
                    <a:extLst>
                      <a:ext uri="{0D108BD9-81ED-4DB2-BD59-A6C34878D82A}">
                        <a16:rowId xmlns:a16="http://schemas.microsoft.com/office/drawing/2014/main" val="273157682"/>
                      </a:ext>
                    </a:extLst>
                  </a:tr>
                  <a:tr h="578607">
                    <a:tc>
                      <a:txBody>
                        <a:bodyPr/>
                        <a:lstStyle/>
                        <a:p>
                          <a:pPr algn="ctr"/>
                          <a:endParaRPr lang="en-GB" sz="1400" b="0" dirty="0"/>
                        </a:p>
                      </a:txBody>
                      <a:tcPr marL="68580" marR="6858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oMath>
                          </a14:m>
                          <a:r>
                            <a:rPr lang="en-GB" sz="1400" b="1" dirty="0"/>
                            <a:t> </a:t>
                          </a:r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4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a:t> </a:t>
                          </a:r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kumimoji="0" lang="en-GB" sz="1400" b="1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𝟐𝟒</m:t>
                              </m:r>
                            </m:oMath>
                          </a14:m>
                          <a:r>
                            <a:rPr kumimoji="0" lang="en-GB" sz="14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a:t> </a:t>
                          </a:r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GB" sz="1400" b="0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endParaRPr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kumimoji="0" lang="en-GB" sz="1400" b="1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𝟗𝟔</m:t>
                              </m:r>
                            </m:oMath>
                          </a14:m>
                          <a:r>
                            <a:rPr kumimoji="0" lang="en-GB" sz="14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a:t> </a:t>
                          </a:r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dirty="0"/>
                            <a:t> </a:t>
                          </a: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latin typeface="Cambria Math" panose="02040503050406030204" pitchFamily="18" charset="0"/>
                                </a:rPr>
                                <m:t>𝟏𝟐</m:t>
                              </m:r>
                            </m:oMath>
                          </a14:m>
                          <a:r>
                            <a:rPr lang="en-GB" sz="1400" dirty="0"/>
                            <a:t> </a:t>
                          </a:r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oMath>
                          </a14:m>
                          <a:r>
                            <a:rPr lang="en-GB" sz="1400" b="1" dirty="0"/>
                            <a:t> </a:t>
                          </a:r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dirty="0"/>
                            <a:t> </a:t>
                          </a: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latin typeface="Cambria Math" panose="02040503050406030204" pitchFamily="18" charset="0"/>
                                </a:rPr>
                                <m:t>𝟒𝟓</m:t>
                              </m:r>
                            </m:oMath>
                          </a14:m>
                          <a:r>
                            <a:rPr lang="en-GB" sz="1400" dirty="0"/>
                            <a:t> </a:t>
                          </a:r>
                        </a:p>
                      </a:txBody>
                      <a:tcPr marL="68580" marR="68580" marT="34290" marB="34290" anchor="ctr"/>
                    </a:tc>
                    <a:extLst>
                      <a:ext uri="{0D108BD9-81ED-4DB2-BD59-A6C34878D82A}">
                        <a16:rowId xmlns:a16="http://schemas.microsoft.com/office/drawing/2014/main" val="310370388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119BAD9E-76CB-38E5-3874-9815C11B26C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85123908"/>
                  </p:ext>
                </p:extLst>
              </p:nvPr>
            </p:nvGraphicFramePr>
            <p:xfrm>
              <a:off x="111815" y="107398"/>
              <a:ext cx="8952968" cy="4910653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323000">
                      <a:extLst>
                        <a:ext uri="{9D8B030D-6E8A-4147-A177-3AD203B41FA5}">
                          <a16:colId xmlns:a16="http://schemas.microsoft.com/office/drawing/2014/main" val="849619402"/>
                        </a:ext>
                      </a:extLst>
                    </a:gridCol>
                    <a:gridCol w="1053000">
                      <a:extLst>
                        <a:ext uri="{9D8B030D-6E8A-4147-A177-3AD203B41FA5}">
                          <a16:colId xmlns:a16="http://schemas.microsoft.com/office/drawing/2014/main" val="192229335"/>
                        </a:ext>
                      </a:extLst>
                    </a:gridCol>
                    <a:gridCol w="1053000">
                      <a:extLst>
                        <a:ext uri="{9D8B030D-6E8A-4147-A177-3AD203B41FA5}">
                          <a16:colId xmlns:a16="http://schemas.microsoft.com/office/drawing/2014/main" val="3534838464"/>
                        </a:ext>
                      </a:extLst>
                    </a:gridCol>
                    <a:gridCol w="1053000">
                      <a:extLst>
                        <a:ext uri="{9D8B030D-6E8A-4147-A177-3AD203B41FA5}">
                          <a16:colId xmlns:a16="http://schemas.microsoft.com/office/drawing/2014/main" val="3675033696"/>
                        </a:ext>
                      </a:extLst>
                    </a:gridCol>
                    <a:gridCol w="1053000">
                      <a:extLst>
                        <a:ext uri="{9D8B030D-6E8A-4147-A177-3AD203B41FA5}">
                          <a16:colId xmlns:a16="http://schemas.microsoft.com/office/drawing/2014/main" val="2691328959"/>
                        </a:ext>
                      </a:extLst>
                    </a:gridCol>
                    <a:gridCol w="1107000">
                      <a:extLst>
                        <a:ext uri="{9D8B030D-6E8A-4147-A177-3AD203B41FA5}">
                          <a16:colId xmlns:a16="http://schemas.microsoft.com/office/drawing/2014/main" val="2721847950"/>
                        </a:ext>
                      </a:extLst>
                    </a:gridCol>
                    <a:gridCol w="999000">
                      <a:extLst>
                        <a:ext uri="{9D8B030D-6E8A-4147-A177-3AD203B41FA5}">
                          <a16:colId xmlns:a16="http://schemas.microsoft.com/office/drawing/2014/main" val="1213550287"/>
                        </a:ext>
                      </a:extLst>
                    </a:gridCol>
                    <a:gridCol w="1311968">
                      <a:extLst>
                        <a:ext uri="{9D8B030D-6E8A-4147-A177-3AD203B41FA5}">
                          <a16:colId xmlns:a16="http://schemas.microsoft.com/office/drawing/2014/main" val="629833587"/>
                        </a:ext>
                      </a:extLst>
                    </a:gridCol>
                  </a:tblGrid>
                  <a:tr h="262904"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34290" marB="34290" anchor="ctr">
                        <a:blipFill>
                          <a:blip r:embed="rId2"/>
                          <a:stretch>
                            <a:fillRect t="-1724" r="-580769" b="-570690"/>
                          </a:stretch>
                        </a:blipFill>
                      </a:tcPr>
                    </a:tc>
                    <a:tc gridSpan="7">
                      <a:txBody>
                        <a:bodyPr/>
                        <a:lstStyle/>
                        <a:p>
                          <a:pPr algn="ctr"/>
                          <a:r>
                            <a:rPr lang="en-GB" sz="1000" b="1" dirty="0"/>
                            <a:t>How many…</a:t>
                          </a:r>
                        </a:p>
                      </a:txBody>
                      <a:tcPr marL="68580" marR="68580" marT="34290" marB="3429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152424539"/>
                      </a:ext>
                    </a:extLst>
                  </a:tr>
                  <a:tr h="468145">
                    <a:tc v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dirty="0"/>
                            <a:t>Factors</a:t>
                          </a:r>
                        </a:p>
                      </a:txBody>
                      <a:tcPr marL="34290" marR="34290" marT="34290" marB="3429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dirty="0"/>
                            <a:t>Prime factors</a:t>
                          </a:r>
                        </a:p>
                      </a:txBody>
                      <a:tcPr marL="34290" marR="34290" marT="34290" marB="3429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dirty="0"/>
                            <a:t>Odd factors</a:t>
                          </a:r>
                        </a:p>
                      </a:txBody>
                      <a:tcPr marL="34290" marR="34290" marT="34290" marB="3429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dirty="0"/>
                            <a:t>Even factors</a:t>
                          </a:r>
                        </a:p>
                      </a:txBody>
                      <a:tcPr marL="34290" marR="34290" marT="34290" marB="3429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dirty="0"/>
                            <a:t>Square factors</a:t>
                          </a:r>
                        </a:p>
                      </a:txBody>
                      <a:tcPr marL="34290" marR="34290" marT="34290" marB="3429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4290" marR="34290" marT="34290" marB="34290" anchor="ctr">
                        <a:blipFill>
                          <a:blip r:embed="rId2"/>
                          <a:stretch>
                            <a:fillRect l="-663291" t="-59459" r="-132911" b="-8945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34290" marB="34290" anchor="ctr">
                        <a:blipFill>
                          <a:blip r:embed="rId2"/>
                          <a:stretch>
                            <a:fillRect l="-585437" t="-59459" r="-1942" b="-89459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610638007"/>
                      </a:ext>
                    </a:extLst>
                  </a:tr>
                  <a:tr h="57860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34290" marB="34290" anchor="ctr">
                        <a:blipFill>
                          <a:blip r:embed="rId2"/>
                          <a:stretch>
                            <a:fillRect t="-131111" r="-580769" b="-63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4290" marR="34290" marT="34290" marB="34290" anchor="ctr">
                        <a:blipFill>
                          <a:blip r:embed="rId2"/>
                          <a:stretch>
                            <a:fillRect l="-125301" t="-131111" r="-627711" b="-63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4290" marR="34290" marT="34290" marB="34290" anchor="ctr">
                        <a:blipFill>
                          <a:blip r:embed="rId2"/>
                          <a:stretch>
                            <a:fillRect l="-225301" t="-131111" r="-527711" b="-63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4290" marR="34290" marT="34290" marB="34290" anchor="ctr">
                        <a:blipFill>
                          <a:blip r:embed="rId2"/>
                          <a:stretch>
                            <a:fillRect l="-325301" t="-131111" r="-427711" b="-63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4290" marR="34290" marT="34290" marB="34290" anchor="ctr">
                        <a:blipFill>
                          <a:blip r:embed="rId2"/>
                          <a:stretch>
                            <a:fillRect l="-425301" t="-131111" r="-327711" b="-63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4290" marR="34290" marT="34290" marB="34290" anchor="ctr">
                        <a:blipFill>
                          <a:blip r:embed="rId2"/>
                          <a:stretch>
                            <a:fillRect l="-495455" t="-131111" r="-209091" b="-63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4290" marR="34290" marT="34290" marB="34290" anchor="ctr">
                        <a:blipFill>
                          <a:blip r:embed="rId2"/>
                          <a:stretch>
                            <a:fillRect l="-663291" t="-131111" r="-132911" b="-63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34290" marB="34290" anchor="ctr">
                        <a:blipFill>
                          <a:blip r:embed="rId2"/>
                          <a:stretch>
                            <a:fillRect l="-585437" t="-131111" r="-1942" b="-63555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37537575"/>
                      </a:ext>
                    </a:extLst>
                  </a:tr>
                  <a:tr h="57860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34290" marB="34290" anchor="ctr">
                        <a:blipFill>
                          <a:blip r:embed="rId2"/>
                          <a:stretch>
                            <a:fillRect t="-226087" r="-580769" b="-5217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4290" marR="34290" marT="34290" marB="34290" anchor="ctr">
                        <a:blipFill>
                          <a:blip r:embed="rId2"/>
                          <a:stretch>
                            <a:fillRect l="-125301" t="-226087" r="-627711" b="-5217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4290" marR="34290" marT="34290" marB="34290" anchor="ctr">
                        <a:blipFill>
                          <a:blip r:embed="rId2"/>
                          <a:stretch>
                            <a:fillRect l="-225301" t="-226087" r="-527711" b="-5217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4290" marR="34290" marT="34290" marB="34290" anchor="ctr">
                        <a:blipFill>
                          <a:blip r:embed="rId2"/>
                          <a:stretch>
                            <a:fillRect l="-325301" t="-226087" r="-427711" b="-5217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4290" marR="34290" marT="34290" marB="34290" anchor="ctr">
                        <a:blipFill>
                          <a:blip r:embed="rId2"/>
                          <a:stretch>
                            <a:fillRect l="-425301" t="-226087" r="-327711" b="-5217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4290" marR="34290" marT="34290" marB="34290" anchor="ctr">
                        <a:blipFill>
                          <a:blip r:embed="rId2"/>
                          <a:stretch>
                            <a:fillRect l="-495455" t="-226087" r="-209091" b="-5217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4290" marR="34290" marT="34290" marB="34290" anchor="ctr">
                        <a:blipFill>
                          <a:blip r:embed="rId2"/>
                          <a:stretch>
                            <a:fillRect l="-663291" t="-226087" r="-132911" b="-5217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34290" marB="34290" anchor="ctr">
                        <a:blipFill>
                          <a:blip r:embed="rId2"/>
                          <a:stretch>
                            <a:fillRect l="-585437" t="-226087" r="-1942" b="-52173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666462090"/>
                      </a:ext>
                    </a:extLst>
                  </a:tr>
                  <a:tr h="57860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34290" marB="34290" anchor="ctr">
                        <a:blipFill>
                          <a:blip r:embed="rId2"/>
                          <a:stretch>
                            <a:fillRect t="-326087" r="-580769" b="-4217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68580" marR="68580" marT="34290" marB="34290" anchor="ctr"/>
                    </a:tc>
                    <a:extLst>
                      <a:ext uri="{0D108BD9-81ED-4DB2-BD59-A6C34878D82A}">
                        <a16:rowId xmlns:a16="http://schemas.microsoft.com/office/drawing/2014/main" val="2445353877"/>
                      </a:ext>
                    </a:extLst>
                  </a:tr>
                  <a:tr h="57860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34290" marB="34290" anchor="ctr">
                        <a:blipFill>
                          <a:blip r:embed="rId2"/>
                          <a:stretch>
                            <a:fillRect t="-426087" r="-580769" b="-3217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68580" marR="68580" marT="34290" marB="34290" anchor="ctr"/>
                    </a:tc>
                    <a:extLst>
                      <a:ext uri="{0D108BD9-81ED-4DB2-BD59-A6C34878D82A}">
                        <a16:rowId xmlns:a16="http://schemas.microsoft.com/office/drawing/2014/main" val="2771003344"/>
                      </a:ext>
                    </a:extLst>
                  </a:tr>
                  <a:tr h="70796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34290" marB="34290" anchor="ctr">
                        <a:blipFill>
                          <a:blip r:embed="rId2"/>
                          <a:stretch>
                            <a:fillRect t="-432143" r="-580769" b="-16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/>
                        </a:p>
                      </a:txBody>
                      <a:tcPr marL="68580" marR="68580" marT="34290" marB="34290" anchor="ctr"/>
                    </a:tc>
                    <a:extLst>
                      <a:ext uri="{0D108BD9-81ED-4DB2-BD59-A6C34878D82A}">
                        <a16:rowId xmlns:a16="http://schemas.microsoft.com/office/drawing/2014/main" val="3699414551"/>
                      </a:ext>
                    </a:extLst>
                  </a:tr>
                  <a:tr h="578607"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68580" marR="68580" marT="34290" marB="3429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4290" marR="34290" marT="34290" marB="34290" anchor="ctr">
                        <a:blipFill>
                          <a:blip r:embed="rId2"/>
                          <a:stretch>
                            <a:fillRect l="-125301" t="-662222" r="-627711" b="-10444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4290" marR="34290" marT="34290" marB="34290" anchor="ctr">
                        <a:blipFill>
                          <a:blip r:embed="rId2"/>
                          <a:stretch>
                            <a:fillRect l="-663291" t="-662222" r="-132911" b="-10444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68580" marR="68580" marT="34290" marB="34290" anchor="ctr"/>
                    </a:tc>
                    <a:extLst>
                      <a:ext uri="{0D108BD9-81ED-4DB2-BD59-A6C34878D82A}">
                        <a16:rowId xmlns:a16="http://schemas.microsoft.com/office/drawing/2014/main" val="273157682"/>
                      </a:ext>
                    </a:extLst>
                  </a:tr>
                  <a:tr h="578607">
                    <a:tc>
                      <a:txBody>
                        <a:bodyPr/>
                        <a:lstStyle/>
                        <a:p>
                          <a:pPr algn="ctr"/>
                          <a:endParaRPr lang="en-GB" sz="1400" b="0" dirty="0"/>
                        </a:p>
                      </a:txBody>
                      <a:tcPr marL="68580" marR="68580" marT="34290" marB="3429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marL="34290" marR="34290" marT="34290" marB="3429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4290" marR="34290" marT="34290" marB="34290" anchor="ctr">
                        <a:blipFill>
                          <a:blip r:embed="rId2"/>
                          <a:stretch>
                            <a:fillRect l="-225301" t="-745652" r="-527711" b="-21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4290" marR="34290" marT="34290" marB="34290" anchor="ctr">
                        <a:blipFill>
                          <a:blip r:embed="rId2"/>
                          <a:stretch>
                            <a:fillRect l="-325301" t="-745652" r="-427711" b="-21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4290" marR="34290" marT="34290" marB="34290" anchor="ctr">
                        <a:blipFill>
                          <a:blip r:embed="rId2"/>
                          <a:stretch>
                            <a:fillRect l="-425301" t="-745652" r="-327711" b="-21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4290" marR="34290" marT="34290" marB="34290" anchor="ctr">
                        <a:blipFill>
                          <a:blip r:embed="rId2"/>
                          <a:stretch>
                            <a:fillRect l="-495455" t="-745652" r="-209091" b="-21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4290" marR="34290" marT="34290" marB="34290" anchor="ctr">
                        <a:blipFill>
                          <a:blip r:embed="rId2"/>
                          <a:stretch>
                            <a:fillRect l="-663291" t="-745652" r="-132911" b="-21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34290" marB="34290" anchor="ctr">
                        <a:blipFill>
                          <a:blip r:embed="rId2"/>
                          <a:stretch>
                            <a:fillRect l="-585437" t="-745652" r="-1942" b="-217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0370388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5475165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119BAD9E-76CB-38E5-3874-9815C11B26C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679831084"/>
                  </p:ext>
                </p:extLst>
              </p:nvPr>
            </p:nvGraphicFramePr>
            <p:xfrm>
              <a:off x="111815" y="107398"/>
              <a:ext cx="8952968" cy="4933513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323000">
                      <a:extLst>
                        <a:ext uri="{9D8B030D-6E8A-4147-A177-3AD203B41FA5}">
                          <a16:colId xmlns:a16="http://schemas.microsoft.com/office/drawing/2014/main" val="849619402"/>
                        </a:ext>
                      </a:extLst>
                    </a:gridCol>
                    <a:gridCol w="1053000">
                      <a:extLst>
                        <a:ext uri="{9D8B030D-6E8A-4147-A177-3AD203B41FA5}">
                          <a16:colId xmlns:a16="http://schemas.microsoft.com/office/drawing/2014/main" val="192229335"/>
                        </a:ext>
                      </a:extLst>
                    </a:gridCol>
                    <a:gridCol w="1053000">
                      <a:extLst>
                        <a:ext uri="{9D8B030D-6E8A-4147-A177-3AD203B41FA5}">
                          <a16:colId xmlns:a16="http://schemas.microsoft.com/office/drawing/2014/main" val="3534838464"/>
                        </a:ext>
                      </a:extLst>
                    </a:gridCol>
                    <a:gridCol w="1053000">
                      <a:extLst>
                        <a:ext uri="{9D8B030D-6E8A-4147-A177-3AD203B41FA5}">
                          <a16:colId xmlns:a16="http://schemas.microsoft.com/office/drawing/2014/main" val="3675033696"/>
                        </a:ext>
                      </a:extLst>
                    </a:gridCol>
                    <a:gridCol w="1053000">
                      <a:extLst>
                        <a:ext uri="{9D8B030D-6E8A-4147-A177-3AD203B41FA5}">
                          <a16:colId xmlns:a16="http://schemas.microsoft.com/office/drawing/2014/main" val="2691328959"/>
                        </a:ext>
                      </a:extLst>
                    </a:gridCol>
                    <a:gridCol w="1107000">
                      <a:extLst>
                        <a:ext uri="{9D8B030D-6E8A-4147-A177-3AD203B41FA5}">
                          <a16:colId xmlns:a16="http://schemas.microsoft.com/office/drawing/2014/main" val="2721847950"/>
                        </a:ext>
                      </a:extLst>
                    </a:gridCol>
                    <a:gridCol w="999000">
                      <a:extLst>
                        <a:ext uri="{9D8B030D-6E8A-4147-A177-3AD203B41FA5}">
                          <a16:colId xmlns:a16="http://schemas.microsoft.com/office/drawing/2014/main" val="1213550287"/>
                        </a:ext>
                      </a:extLst>
                    </a:gridCol>
                    <a:gridCol w="1311968">
                      <a:extLst>
                        <a:ext uri="{9D8B030D-6E8A-4147-A177-3AD203B41FA5}">
                          <a16:colId xmlns:a16="http://schemas.microsoft.com/office/drawing/2014/main" val="629833587"/>
                        </a:ext>
                      </a:extLst>
                    </a:gridCol>
                  </a:tblGrid>
                  <a:tr h="262904">
                    <a:tc row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oMath>
                          </a14:m>
                          <a:r>
                            <a:rPr lang="en-GB" sz="3600" dirty="0"/>
                            <a:t> </a:t>
                          </a:r>
                        </a:p>
                      </a:txBody>
                      <a:tcPr marL="68580" marR="68580" marT="34290" marB="3429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7">
                      <a:txBody>
                        <a:bodyPr/>
                        <a:lstStyle/>
                        <a:p>
                          <a:pPr algn="ctr"/>
                          <a:r>
                            <a:rPr lang="en-GB" sz="1000" b="1" dirty="0"/>
                            <a:t>How many…</a:t>
                          </a:r>
                        </a:p>
                      </a:txBody>
                      <a:tcPr marL="68580" marR="68580" marT="34290" marB="3429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152424539"/>
                      </a:ext>
                    </a:extLst>
                  </a:tr>
                  <a:tr h="468145">
                    <a:tc v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dirty="0"/>
                            <a:t>Factors</a:t>
                          </a:r>
                        </a:p>
                      </a:txBody>
                      <a:tcPr marL="34290" marR="34290" marT="34290" marB="3429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dirty="0"/>
                            <a:t>Prime factors</a:t>
                          </a:r>
                        </a:p>
                      </a:txBody>
                      <a:tcPr marL="34290" marR="34290" marT="34290" marB="3429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dirty="0"/>
                            <a:t>Odd factors</a:t>
                          </a:r>
                        </a:p>
                      </a:txBody>
                      <a:tcPr marL="34290" marR="34290" marT="34290" marB="3429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dirty="0"/>
                            <a:t>Even factors</a:t>
                          </a:r>
                        </a:p>
                      </a:txBody>
                      <a:tcPr marL="34290" marR="34290" marT="34290" marB="3429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dirty="0"/>
                            <a:t>Square factors</a:t>
                          </a:r>
                        </a:p>
                      </a:txBody>
                      <a:tcPr marL="34290" marR="34290" marT="34290" marB="3429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000" i="1" dirty="0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oMath>
                          </a14:m>
                          <a:r>
                            <a:rPr lang="en-GB" sz="1000" dirty="0"/>
                            <a:t>s at the end</a:t>
                          </a:r>
                        </a:p>
                      </a:txBody>
                      <a:tcPr marL="34290" marR="34290" marT="34290" marB="3429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dirty="0"/>
                            <a:t>Common factors with </a:t>
                          </a:r>
                          <a14:m>
                            <m:oMath xmlns:m="http://schemas.openxmlformats.org/officeDocument/2006/math">
                              <m:r>
                                <a:rPr lang="en-GB" sz="1000" i="1" dirty="0" smtClean="0">
                                  <a:latin typeface="Cambria Math" panose="02040503050406030204" pitchFamily="18" charset="0"/>
                                </a:rPr>
                                <m:t>180</m:t>
                              </m:r>
                              <m:r>
                                <a:rPr lang="en-GB" sz="1000" b="0" i="1" dirty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GB" sz="1000" i="1" dirty="0" smtClean="0">
                                  <a:latin typeface="Cambria Math" panose="02040503050406030204" pitchFamily="18" charset="0"/>
                                </a:rPr>
                                <m:t>000</m:t>
                              </m:r>
                            </m:oMath>
                          </a14:m>
                          <a:r>
                            <a:rPr lang="en-GB" sz="1000" dirty="0"/>
                            <a:t> </a:t>
                          </a:r>
                        </a:p>
                      </a:txBody>
                      <a:tcPr marL="68580" marR="68580" marT="34290" marB="3429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610638007"/>
                      </a:ext>
                    </a:extLst>
                  </a:tr>
                  <a:tr h="578607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180 000</m:t>
                              </m:r>
                            </m:oMath>
                          </a14:m>
                          <a:r>
                            <a:rPr lang="en-GB" sz="1400" b="0" dirty="0"/>
                            <a:t> </a:t>
                          </a:r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GB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4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GB" sz="14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sup>
                                </m:sSup>
                                <m:r>
                                  <a:rPr lang="en-GB" sz="1400" b="0" i="1" smtClean="0">
                                    <a:latin typeface="Cambria Math" panose="02040503050406030204" pitchFamily="18" charset="0"/>
                                  </a:rPr>
                                  <m:t>×</m:t>
                                </m:r>
                                <m:sSup>
                                  <m:sSupPr>
                                    <m:ctrlPr>
                                      <a:rPr lang="en-GB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4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e>
                                  <m:sup>
                                    <m:r>
                                      <a:rPr lang="en-GB" sz="14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GB" sz="1400" b="0" i="1" smtClean="0">
                                    <a:latin typeface="Cambria Math" panose="02040503050406030204" pitchFamily="18" charset="0"/>
                                  </a:rPr>
                                  <m:t>×</m:t>
                                </m:r>
                                <m:sSup>
                                  <m:sSupPr>
                                    <m:ctrlPr>
                                      <a:rPr lang="en-GB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4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e>
                                  <m:sup>
                                    <m:r>
                                      <a:rPr lang="en-GB" sz="14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6×3×5</m:t>
                              </m:r>
                            </m:oMath>
                          </a14:m>
                          <a:r>
                            <a:rPr lang="en-GB" sz="1400" dirty="0"/>
                            <a:t> </a:t>
                          </a:r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400" b="1" i="1" smtClean="0">
                                    <a:latin typeface="Cambria Math" panose="02040503050406030204" pitchFamily="18" charset="0"/>
                                  </a:rPr>
                                  <m:t>𝟗𝟎</m:t>
                                </m:r>
                              </m:oMath>
                            </m:oMathPara>
                          </a14:m>
                          <a:endParaRPr lang="en-GB" sz="1400" b="1" dirty="0"/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oMath>
                          </a14:m>
                          <a:r>
                            <a:rPr lang="en-GB" sz="1400" b="1" dirty="0"/>
                            <a:t> </a:t>
                          </a: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1×3×5</m:t>
                              </m:r>
                            </m:oMath>
                          </a14:m>
                          <a:r>
                            <a:rPr lang="en-GB" sz="1400" dirty="0"/>
                            <a:t> </a:t>
                          </a: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latin typeface="Cambria Math" panose="02040503050406030204" pitchFamily="18" charset="0"/>
                                </a:rPr>
                                <m:t>𝟏𝟓</m:t>
                              </m:r>
                            </m:oMath>
                          </a14:m>
                          <a:r>
                            <a:rPr lang="en-GB" sz="1400" b="1" dirty="0"/>
                            <a:t> </a:t>
                          </a: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5×3×5</m:t>
                              </m:r>
                            </m:oMath>
                          </a14:m>
                          <a:r>
                            <a:rPr lang="en-GB" sz="1400" dirty="0"/>
                            <a:t> </a:t>
                          </a: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latin typeface="Cambria Math" panose="02040503050406030204" pitchFamily="18" charset="0"/>
                                </a:rPr>
                                <m:t>𝟕𝟓</m:t>
                              </m:r>
                            </m:oMath>
                          </a14:m>
                          <a:r>
                            <a:rPr lang="en-GB" sz="1400" dirty="0"/>
                            <a:t> </a:t>
                          </a: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3×2×3</m:t>
                              </m:r>
                            </m:oMath>
                          </a14:m>
                          <a:r>
                            <a:rPr lang="en-GB" sz="1400" dirty="0"/>
                            <a:t> </a:t>
                          </a:r>
                          <a:br>
                            <a:rPr lang="en-GB" sz="1400" dirty="0"/>
                          </a:br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latin typeface="Cambria Math" panose="02040503050406030204" pitchFamily="18" charset="0"/>
                                </a:rPr>
                                <m:t>𝟏𝟖</m:t>
                              </m:r>
                            </m:oMath>
                          </a14:m>
                          <a:r>
                            <a:rPr lang="en-GB" sz="1400" dirty="0"/>
                            <a:t> </a:t>
                          </a: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oMath>
                          </a14:m>
                          <a:r>
                            <a:rPr lang="en-GB" sz="1400" b="1" dirty="0"/>
                            <a:t> </a:t>
                          </a: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1" i="0" smtClean="0">
                                  <a:latin typeface="Cambria Math" panose="02040503050406030204" pitchFamily="18" charset="0"/>
                                </a:rPr>
                                <m:t>𝟗</m:t>
                              </m:r>
                              <m:r>
                                <a:rPr lang="en-GB" sz="14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oMath>
                          </a14:m>
                          <a:r>
                            <a:rPr lang="en-GB" sz="1400" dirty="0"/>
                            <a:t> 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837537575"/>
                      </a:ext>
                    </a:extLst>
                  </a:tr>
                  <a:tr h="578607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245 000</m:t>
                              </m:r>
                            </m:oMath>
                          </a14:m>
                          <a:r>
                            <a:rPr lang="en-GB" sz="1400" b="0" dirty="0"/>
                            <a:t> </a:t>
                          </a:r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GB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4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GB" sz="14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  <m:r>
                                  <a:rPr lang="en-GB" sz="1400" b="0" i="1" smtClean="0">
                                    <a:latin typeface="Cambria Math" panose="02040503050406030204" pitchFamily="18" charset="0"/>
                                  </a:rPr>
                                  <m:t>×</m:t>
                                </m:r>
                                <m:sSup>
                                  <m:sSupPr>
                                    <m:ctrlPr>
                                      <a:rPr lang="en-GB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4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e>
                                  <m:sup>
                                    <m:r>
                                      <a:rPr lang="en-GB" sz="14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sup>
                                </m:sSup>
                                <m:r>
                                  <a:rPr lang="en-GB" sz="1400" b="0" i="1" smtClean="0">
                                    <a:latin typeface="Cambria Math" panose="02040503050406030204" pitchFamily="18" charset="0"/>
                                  </a:rPr>
                                  <m:t>×</m:t>
                                </m:r>
                                <m:sSup>
                                  <m:sSupPr>
                                    <m:ctrlPr>
                                      <a:rPr lang="en-GB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400" b="0" i="1" smtClean="0"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</m:e>
                                  <m:sup>
                                    <m:r>
                                      <a:rPr lang="en-GB" sz="14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4×5×3</m:t>
                              </m:r>
                            </m:oMath>
                          </a14:m>
                          <a:r>
                            <a:rPr lang="en-GB" sz="1400" dirty="0"/>
                            <a:t> </a:t>
                          </a:r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400" b="1" i="1" smtClean="0">
                                    <a:latin typeface="Cambria Math" panose="02040503050406030204" pitchFamily="18" charset="0"/>
                                  </a:rPr>
                                  <m:t>𝟔𝟎</m:t>
                                </m:r>
                              </m:oMath>
                            </m:oMathPara>
                          </a14:m>
                          <a:endParaRPr lang="en-GB" sz="1400" b="1" dirty="0"/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oMath>
                          </a14:m>
                          <a:r>
                            <a:rPr lang="en-GB" sz="1400" b="1" dirty="0"/>
                            <a:t> </a:t>
                          </a: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1×5×3</m:t>
                              </m:r>
                            </m:oMath>
                          </a14:m>
                          <a:r>
                            <a:rPr lang="en-GB" sz="1400" dirty="0"/>
                            <a:t> </a:t>
                          </a: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latin typeface="Cambria Math" panose="02040503050406030204" pitchFamily="18" charset="0"/>
                                </a:rPr>
                                <m:t>𝟏𝟓</m:t>
                              </m:r>
                            </m:oMath>
                          </a14:m>
                          <a:r>
                            <a:rPr lang="en-GB" sz="1400" b="1" dirty="0"/>
                            <a:t> </a:t>
                          </a: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3×5×3</m:t>
                              </m:r>
                            </m:oMath>
                          </a14:m>
                          <a:r>
                            <a:rPr lang="en-GB" sz="1400" dirty="0"/>
                            <a:t> </a:t>
                          </a: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latin typeface="Cambria Math" panose="02040503050406030204" pitchFamily="18" charset="0"/>
                                </a:rPr>
                                <m:t>𝟒𝟓</m:t>
                              </m:r>
                            </m:oMath>
                          </a14:m>
                          <a:r>
                            <a:rPr lang="en-GB" sz="1400" dirty="0"/>
                            <a:t> </a:t>
                          </a: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2×3×2</m:t>
                              </m:r>
                            </m:oMath>
                          </a14:m>
                          <a:r>
                            <a:rPr lang="en-GB" sz="1400" dirty="0"/>
                            <a:t> </a:t>
                          </a:r>
                          <a:br>
                            <a:rPr lang="en-GB" sz="1400" dirty="0"/>
                          </a:br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latin typeface="Cambria Math" panose="02040503050406030204" pitchFamily="18" charset="0"/>
                                </a:rPr>
                                <m:t>𝟏𝟐</m:t>
                              </m:r>
                            </m:oMath>
                          </a14:m>
                          <a:r>
                            <a:rPr lang="en-GB" sz="1400" dirty="0"/>
                            <a:t> </a:t>
                          </a: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oMath>
                          </a14:m>
                          <a:r>
                            <a:rPr lang="en-GB" sz="1400" b="1" dirty="0"/>
                            <a:t> </a:t>
                          </a: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4×5</m:t>
                              </m:r>
                            </m:oMath>
                          </a14:m>
                          <a:r>
                            <a:rPr lang="en-GB" sz="1400" dirty="0"/>
                            <a:t> </a:t>
                          </a: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latin typeface="Cambria Math" panose="02040503050406030204" pitchFamily="18" charset="0"/>
                                </a:rPr>
                                <m:t>𝟐𝟎</m:t>
                              </m:r>
                            </m:oMath>
                          </a14:m>
                          <a:r>
                            <a:rPr lang="en-GB" sz="1400" dirty="0"/>
                            <a:t> 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666462090"/>
                      </a:ext>
                    </a:extLst>
                  </a:tr>
                  <a:tr h="578607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22 000</m:t>
                              </m:r>
                            </m:oMath>
                          </a14:m>
                          <a:r>
                            <a:rPr lang="en-GB" sz="1400" dirty="0"/>
                            <a:t> </a:t>
                          </a: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×11</m:t>
                              </m:r>
                            </m:oMath>
                          </a14:m>
                          <a:r>
                            <a:rPr lang="en-GB" sz="14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5×4×2</m:t>
                              </m:r>
                            </m:oMath>
                          </a14:m>
                          <a:r>
                            <a:rPr lang="en-GB" sz="1400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𝟒𝟎</m:t>
                              </m:r>
                            </m:oMath>
                          </a14:m>
                          <a:r>
                            <a:rPr lang="en-GB" sz="1400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oMath>
                          </a14:m>
                          <a:r>
                            <a:rPr lang="en-GB" sz="1400" b="1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1×4×2</m:t>
                              </m:r>
                            </m:oMath>
                          </a14:m>
                          <a:r>
                            <a:rPr lang="en-GB" sz="1400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𝟖</m:t>
                              </m:r>
                            </m:oMath>
                          </a14:m>
                          <a:r>
                            <a:rPr lang="en-GB" sz="1400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4×4×2</m:t>
                              </m:r>
                            </m:oMath>
                          </a14:m>
                          <a:r>
                            <a:rPr lang="en-GB" sz="1400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𝟑𝟐</m:t>
                              </m:r>
                            </m:oMath>
                          </a14:m>
                          <a:r>
                            <a:rPr lang="en-GB" sz="1400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3×2×1</m:t>
                              </m:r>
                            </m:oMath>
                          </a14:m>
                          <a:r>
                            <a:rPr lang="en-GB" sz="1400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400" b="1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𝟔</m:t>
                                </m:r>
                              </m:oMath>
                            </m:oMathPara>
                          </a14:m>
                          <a:endParaRPr lang="en-GB" sz="1400" b="1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oMath>
                          </a14:m>
                          <a:r>
                            <a:rPr lang="en-GB" sz="1400" b="1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5×4</m:t>
                              </m:r>
                            </m:oMath>
                          </a14:m>
                          <a:r>
                            <a:rPr lang="en-GB" sz="1400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𝟐𝟎</m:t>
                              </m:r>
                            </m:oMath>
                          </a14:m>
                          <a:r>
                            <a:rPr lang="en-GB" sz="1400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445353877"/>
                      </a:ext>
                    </a:extLst>
                  </a:tr>
                  <a:tr h="578607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63 000</m:t>
                              </m:r>
                            </m:oMath>
                          </a14:m>
                          <a:r>
                            <a:rPr lang="en-GB" sz="1400" dirty="0"/>
                            <a:t> </a:t>
                          </a: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×7</m:t>
                              </m:r>
                            </m:oMath>
                          </a14:m>
                          <a:r>
                            <a:rPr lang="en-GB" sz="14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4×3×4×2</m:t>
                              </m:r>
                            </m:oMath>
                          </a14:m>
                          <a:r>
                            <a:rPr lang="en-GB" sz="1400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𝟗𝟔</m:t>
                              </m:r>
                            </m:oMath>
                          </a14:m>
                          <a:r>
                            <a:rPr lang="en-GB" sz="1400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oMath>
                          </a14:m>
                          <a:r>
                            <a:rPr lang="en-GB" sz="1400" b="1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1×3×4×2</m:t>
                              </m:r>
                            </m:oMath>
                          </a14:m>
                          <a:r>
                            <a:rPr lang="en-GB" sz="1400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𝟐𝟒</m:t>
                              </m:r>
                            </m:oMath>
                          </a14:m>
                          <a:r>
                            <a:rPr lang="en-GB" sz="1400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3×3×4×2</m:t>
                              </m:r>
                            </m:oMath>
                          </a14:m>
                          <a:r>
                            <a:rPr lang="en-GB" sz="1400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𝟕𝟐</m:t>
                              </m:r>
                            </m:oMath>
                          </a14:m>
                          <a:r>
                            <a:rPr lang="en-GB" sz="1400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2×2×2×1</m:t>
                              </m:r>
                            </m:oMath>
                          </a14:m>
                          <a:r>
                            <a:rPr lang="en-GB" sz="1400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𝟖</m:t>
                              </m:r>
                            </m:oMath>
                          </a14:m>
                          <a:r>
                            <a:rPr lang="en-GB" sz="1400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oMath>
                          </a14:m>
                          <a:r>
                            <a:rPr lang="en-GB" sz="1400" b="1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4×3×4</m:t>
                              </m:r>
                            </m:oMath>
                          </a14:m>
                          <a:r>
                            <a:rPr lang="en-GB" sz="1400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𝟒𝟖</m:t>
                              </m:r>
                            </m:oMath>
                          </a14:m>
                          <a:r>
                            <a:rPr lang="en-GB" sz="1400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771003344"/>
                      </a:ext>
                    </a:extLst>
                  </a:tr>
                  <a:tr h="689615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108 900</m:t>
                              </m:r>
                            </m:oMath>
                          </a14:m>
                          <a:r>
                            <a:rPr lang="en-GB" sz="1400" dirty="0"/>
                            <a:t> </a:t>
                          </a:r>
                          <a:br>
                            <a:rPr lang="en-GB" sz="1400" dirty="0"/>
                          </a:b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  <m:t>11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4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3×3×3×3</m:t>
                              </m:r>
                            </m:oMath>
                          </a14:m>
                          <a:r>
                            <a:rPr lang="en-GB" sz="1400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𝟖𝟏</m:t>
                              </m:r>
                            </m:oMath>
                          </a14:m>
                          <a:r>
                            <a:rPr lang="en-GB" sz="1400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oMath>
                          </a14:m>
                          <a:r>
                            <a:rPr lang="en-GB" sz="1400" b="1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1×3×3×3</m:t>
                              </m:r>
                            </m:oMath>
                          </a14:m>
                          <a:r>
                            <a:rPr lang="en-GB" sz="1400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𝟐𝟕</m:t>
                              </m:r>
                            </m:oMath>
                          </a14:m>
                          <a:r>
                            <a:rPr lang="en-GB" sz="1400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2×3×3×3</m:t>
                              </m:r>
                            </m:oMath>
                          </a14:m>
                          <a:r>
                            <a:rPr lang="en-GB" sz="1400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𝟓𝟒</m:t>
                              </m:r>
                            </m:oMath>
                          </a14:m>
                          <a:r>
                            <a:rPr lang="en-GB" sz="1400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2×2×2×2</m:t>
                              </m:r>
                            </m:oMath>
                          </a14:m>
                          <a:r>
                            <a:rPr lang="en-GB" sz="1400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𝟏𝟔</m:t>
                              </m:r>
                            </m:oMath>
                          </a14:m>
                          <a:r>
                            <a:rPr lang="en-GB" sz="1400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oMath>
                          </a14:m>
                          <a:r>
                            <a:rPr lang="en-GB" sz="1400" b="1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3×3×3</m:t>
                              </m:r>
                            </m:oMath>
                          </a14:m>
                          <a:r>
                            <a:rPr lang="en-GB" sz="1400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𝟖</m:t>
                              </m:r>
                            </m:oMath>
                          </a14:m>
                          <a:r>
                            <a:rPr lang="en-GB" sz="1400" b="1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699414551"/>
                      </a:ext>
                    </a:extLst>
                  </a:tr>
                  <a:tr h="578607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1 000 000</m:t>
                              </m:r>
                            </m:oMath>
                          </a14:m>
                          <a:r>
                            <a:rPr lang="en-GB" sz="1400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  <a:br>
                            <a:rPr lang="en-GB" sz="1400" dirty="0">
                              <a:solidFill>
                                <a:srgbClr val="C00000"/>
                              </a:solidFill>
                            </a:rPr>
                          </a:b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400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7×7</m:t>
                              </m:r>
                            </m:oMath>
                          </a14:m>
                          <a:r>
                            <a:rPr lang="en-GB" sz="1400" dirty="0"/>
                            <a:t> </a:t>
                          </a: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latin typeface="Cambria Math" panose="02040503050406030204" pitchFamily="18" charset="0"/>
                                </a:rPr>
                                <m:t>𝟒𝟗</m:t>
                              </m:r>
                            </m:oMath>
                          </a14:m>
                          <a:r>
                            <a:rPr lang="en-GB" sz="1400" b="1" dirty="0"/>
                            <a:t> </a:t>
                          </a: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oMath>
                          </a14:m>
                          <a:r>
                            <a:rPr lang="en-GB" sz="1400" b="1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1×7</m:t>
                              </m:r>
                            </m:oMath>
                          </a14:m>
                          <a:r>
                            <a:rPr lang="en-GB" sz="1400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  <a:br>
                            <a:rPr lang="en-GB" sz="1400" dirty="0">
                              <a:solidFill>
                                <a:srgbClr val="C00000"/>
                              </a:solidFill>
                            </a:rPr>
                          </a:br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𝟕</m:t>
                              </m:r>
                            </m:oMath>
                          </a14:m>
                          <a:r>
                            <a:rPr lang="en-GB" sz="1400" b="1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6×7</m:t>
                              </m:r>
                            </m:oMath>
                          </a14:m>
                          <a:r>
                            <a:rPr lang="en-GB" sz="1400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400" b="1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𝟒𝟐</m:t>
                                </m:r>
                              </m:oMath>
                            </m:oMathPara>
                          </a14:m>
                          <a:endParaRPr lang="en-GB" sz="1400" b="1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4×4</m:t>
                              </m:r>
                            </m:oMath>
                          </a14:m>
                          <a:r>
                            <a:rPr lang="en-GB" sz="1400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𝟏𝟔</m:t>
                              </m:r>
                            </m:oMath>
                          </a14:m>
                          <a:r>
                            <a:rPr lang="en-GB" sz="1400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latin typeface="Cambria Math" panose="02040503050406030204" pitchFamily="18" charset="0"/>
                                </a:rPr>
                                <m:t>𝟔</m:t>
                              </m:r>
                            </m:oMath>
                          </a14:m>
                          <a:r>
                            <a:rPr lang="en-GB" sz="1400" b="1" dirty="0"/>
                            <a:t> </a:t>
                          </a: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6×5</m:t>
                              </m:r>
                            </m:oMath>
                          </a14:m>
                          <a:r>
                            <a:rPr lang="en-GB" sz="1400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𝟑𝟎</m:t>
                              </m:r>
                            </m:oMath>
                          </a14:m>
                          <a:r>
                            <a:rPr lang="en-GB" sz="1400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73157682"/>
                      </a:ext>
                    </a:extLst>
                  </a:tr>
                  <a:tr h="578607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75 600</m:t>
                              </m:r>
                            </m:oMath>
                          </a14:m>
                          <a:r>
                            <a:rPr lang="en-GB" sz="1400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GB" sz="14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4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GB" sz="14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sup>
                                </m:sSup>
                                <m:r>
                                  <a:rPr lang="en-GB" sz="14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×</m:t>
                                </m:r>
                                <m:sSup>
                                  <m:sSupPr>
                                    <m:ctrlPr>
                                      <a:rPr lang="en-GB" sz="14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4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e>
                                  <m:sup>
                                    <m:r>
                                      <a:rPr lang="en-GB" sz="14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  <m:r>
                                  <a:rPr lang="en-GB" sz="14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×</m:t>
                                </m:r>
                                <m:sSup>
                                  <m:sSupPr>
                                    <m:ctrlPr>
                                      <a:rPr lang="en-GB" sz="14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4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e>
                                  <m:sup>
                                    <m:r>
                                      <a:rPr lang="en-GB" sz="14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GB" sz="14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×7</m:t>
                                </m:r>
                              </m:oMath>
                            </m:oMathPara>
                          </a14:m>
                          <a:endParaRPr lang="en-GB" sz="1400" b="0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5×4×3×2</m:t>
                              </m:r>
                            </m:oMath>
                          </a14:m>
                          <a:r>
                            <a:rPr lang="en-GB" sz="1400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𝟏𝟐𝟎</m:t>
                              </m:r>
                            </m:oMath>
                          </a14:m>
                          <a:r>
                            <a:rPr lang="en-GB" sz="1400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oMath>
                          </a14:m>
                          <a:r>
                            <a:rPr lang="en-GB" sz="1400" b="1" dirty="0"/>
                            <a:t> </a:t>
                          </a: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kumimoji="0" lang="en-GB" sz="1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1×4×3×2</m:t>
                              </m:r>
                            </m:oMath>
                          </a14:m>
                          <a:r>
                            <a:rPr kumimoji="0" lang="en-GB" sz="14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a:t> </a:t>
                          </a:r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kumimoji="0" lang="en-GB" sz="1400" b="1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𝟐𝟒</m:t>
                              </m:r>
                            </m:oMath>
                          </a14:m>
                          <a:r>
                            <a:rPr kumimoji="0" lang="en-GB" sz="14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a:t> </a:t>
                          </a: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kumimoji="0" lang="en-GB" sz="1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4×4×3×2</m:t>
                              </m:r>
                            </m:oMath>
                          </a14:m>
                          <a:r>
                            <a:rPr kumimoji="0" lang="en-GB" sz="14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a:t> </a:t>
                          </a:r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kumimoji="0" lang="en-GB" sz="1400" b="1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𝟗𝟔</m:t>
                              </m:r>
                            </m:oMath>
                          </a14:m>
                          <a:r>
                            <a:rPr kumimoji="0" lang="en-GB" sz="14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a:t> </a:t>
                          </a: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3×2×2×1</m:t>
                              </m:r>
                            </m:oMath>
                          </a14:m>
                          <a:r>
                            <a:rPr lang="en-GB" sz="1400" dirty="0"/>
                            <a:t> </a:t>
                          </a: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latin typeface="Cambria Math" panose="02040503050406030204" pitchFamily="18" charset="0"/>
                                </a:rPr>
                                <m:t>𝟏𝟐</m:t>
                              </m:r>
                            </m:oMath>
                          </a14:m>
                          <a:r>
                            <a:rPr lang="en-GB" sz="1400" dirty="0"/>
                            <a:t> </a:t>
                          </a: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oMath>
                          </a14:m>
                          <a:r>
                            <a:rPr lang="en-GB" sz="1400" b="1" dirty="0"/>
                            <a:t> </a:t>
                          </a: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5×3×3</m:t>
                              </m:r>
                            </m:oMath>
                          </a14:m>
                          <a:r>
                            <a:rPr lang="en-GB" sz="1400" dirty="0"/>
                            <a:t> </a:t>
                          </a: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latin typeface="Cambria Math" panose="02040503050406030204" pitchFamily="18" charset="0"/>
                                </a:rPr>
                                <m:t>𝟒𝟓</m:t>
                              </m:r>
                            </m:oMath>
                          </a14:m>
                          <a:r>
                            <a:rPr lang="en-GB" sz="1400" dirty="0"/>
                            <a:t> 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103703880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119BAD9E-76CB-38E5-3874-9815C11B26C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679831084"/>
                  </p:ext>
                </p:extLst>
              </p:nvPr>
            </p:nvGraphicFramePr>
            <p:xfrm>
              <a:off x="111815" y="107398"/>
              <a:ext cx="8952968" cy="4933513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323000">
                      <a:extLst>
                        <a:ext uri="{9D8B030D-6E8A-4147-A177-3AD203B41FA5}">
                          <a16:colId xmlns:a16="http://schemas.microsoft.com/office/drawing/2014/main" val="849619402"/>
                        </a:ext>
                      </a:extLst>
                    </a:gridCol>
                    <a:gridCol w="1053000">
                      <a:extLst>
                        <a:ext uri="{9D8B030D-6E8A-4147-A177-3AD203B41FA5}">
                          <a16:colId xmlns:a16="http://schemas.microsoft.com/office/drawing/2014/main" val="192229335"/>
                        </a:ext>
                      </a:extLst>
                    </a:gridCol>
                    <a:gridCol w="1053000">
                      <a:extLst>
                        <a:ext uri="{9D8B030D-6E8A-4147-A177-3AD203B41FA5}">
                          <a16:colId xmlns:a16="http://schemas.microsoft.com/office/drawing/2014/main" val="3534838464"/>
                        </a:ext>
                      </a:extLst>
                    </a:gridCol>
                    <a:gridCol w="1053000">
                      <a:extLst>
                        <a:ext uri="{9D8B030D-6E8A-4147-A177-3AD203B41FA5}">
                          <a16:colId xmlns:a16="http://schemas.microsoft.com/office/drawing/2014/main" val="3675033696"/>
                        </a:ext>
                      </a:extLst>
                    </a:gridCol>
                    <a:gridCol w="1053000">
                      <a:extLst>
                        <a:ext uri="{9D8B030D-6E8A-4147-A177-3AD203B41FA5}">
                          <a16:colId xmlns:a16="http://schemas.microsoft.com/office/drawing/2014/main" val="2691328959"/>
                        </a:ext>
                      </a:extLst>
                    </a:gridCol>
                    <a:gridCol w="1107000">
                      <a:extLst>
                        <a:ext uri="{9D8B030D-6E8A-4147-A177-3AD203B41FA5}">
                          <a16:colId xmlns:a16="http://schemas.microsoft.com/office/drawing/2014/main" val="2721847950"/>
                        </a:ext>
                      </a:extLst>
                    </a:gridCol>
                    <a:gridCol w="999000">
                      <a:extLst>
                        <a:ext uri="{9D8B030D-6E8A-4147-A177-3AD203B41FA5}">
                          <a16:colId xmlns:a16="http://schemas.microsoft.com/office/drawing/2014/main" val="1213550287"/>
                        </a:ext>
                      </a:extLst>
                    </a:gridCol>
                    <a:gridCol w="1311968">
                      <a:extLst>
                        <a:ext uri="{9D8B030D-6E8A-4147-A177-3AD203B41FA5}">
                          <a16:colId xmlns:a16="http://schemas.microsoft.com/office/drawing/2014/main" val="629833587"/>
                        </a:ext>
                      </a:extLst>
                    </a:gridCol>
                  </a:tblGrid>
                  <a:tr h="262904"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34290" marB="34290" anchor="ctr">
                        <a:blipFill>
                          <a:blip r:embed="rId2"/>
                          <a:stretch>
                            <a:fillRect t="-1724" r="-580769" b="-574138"/>
                          </a:stretch>
                        </a:blipFill>
                      </a:tcPr>
                    </a:tc>
                    <a:tc gridSpan="7">
                      <a:txBody>
                        <a:bodyPr/>
                        <a:lstStyle/>
                        <a:p>
                          <a:pPr algn="ctr"/>
                          <a:r>
                            <a:rPr lang="en-GB" sz="1000" b="1" dirty="0"/>
                            <a:t>How many…</a:t>
                          </a:r>
                        </a:p>
                      </a:txBody>
                      <a:tcPr marL="68580" marR="68580" marT="34290" marB="3429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152424539"/>
                      </a:ext>
                    </a:extLst>
                  </a:tr>
                  <a:tr h="468145">
                    <a:tc v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dirty="0"/>
                            <a:t>Factors</a:t>
                          </a:r>
                        </a:p>
                      </a:txBody>
                      <a:tcPr marL="34290" marR="34290" marT="34290" marB="3429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dirty="0"/>
                            <a:t>Prime factors</a:t>
                          </a:r>
                        </a:p>
                      </a:txBody>
                      <a:tcPr marL="34290" marR="34290" marT="34290" marB="3429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dirty="0"/>
                            <a:t>Odd factors</a:t>
                          </a:r>
                        </a:p>
                      </a:txBody>
                      <a:tcPr marL="34290" marR="34290" marT="34290" marB="3429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dirty="0"/>
                            <a:t>Even factors</a:t>
                          </a:r>
                        </a:p>
                      </a:txBody>
                      <a:tcPr marL="34290" marR="34290" marT="34290" marB="3429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dirty="0"/>
                            <a:t>Square factors</a:t>
                          </a:r>
                        </a:p>
                      </a:txBody>
                      <a:tcPr marL="34290" marR="34290" marT="34290" marB="3429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4290" marR="34290" marT="34290" marB="34290" anchor="ctr">
                        <a:blipFill>
                          <a:blip r:embed="rId2"/>
                          <a:stretch>
                            <a:fillRect l="-663291" t="-59459" r="-132911" b="-9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34290" marB="34290" anchor="ctr">
                        <a:blipFill>
                          <a:blip r:embed="rId2"/>
                          <a:stretch>
                            <a:fillRect l="-585437" t="-59459" r="-1942" b="-9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610638007"/>
                      </a:ext>
                    </a:extLst>
                  </a:tr>
                  <a:tr h="57860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131111" r="-580769" b="-64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blipFill>
                          <a:blip r:embed="rId2"/>
                          <a:stretch>
                            <a:fillRect l="-125301" t="-131111" r="-627711" b="-64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blipFill>
                          <a:blip r:embed="rId2"/>
                          <a:stretch>
                            <a:fillRect l="-225301" t="-131111" r="-527711" b="-64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blipFill>
                          <a:blip r:embed="rId2"/>
                          <a:stretch>
                            <a:fillRect l="-325301" t="-131111" r="-427711" b="-64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blipFill>
                          <a:blip r:embed="rId2"/>
                          <a:stretch>
                            <a:fillRect l="-425301" t="-131111" r="-327711" b="-64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blipFill>
                          <a:blip r:embed="rId2"/>
                          <a:stretch>
                            <a:fillRect l="-495455" t="-131111" r="-209091" b="-64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blipFill>
                          <a:blip r:embed="rId2"/>
                          <a:stretch>
                            <a:fillRect l="-663291" t="-131111" r="-132911" b="-64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585437" t="-131111" r="-1942" b="-64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37537575"/>
                      </a:ext>
                    </a:extLst>
                  </a:tr>
                  <a:tr h="57860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226087" r="-580769" b="-5260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blipFill>
                          <a:blip r:embed="rId2"/>
                          <a:stretch>
                            <a:fillRect l="-125301" t="-226087" r="-627711" b="-5260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blipFill>
                          <a:blip r:embed="rId2"/>
                          <a:stretch>
                            <a:fillRect l="-225301" t="-226087" r="-527711" b="-5260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blipFill>
                          <a:blip r:embed="rId2"/>
                          <a:stretch>
                            <a:fillRect l="-325301" t="-226087" r="-427711" b="-5260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blipFill>
                          <a:blip r:embed="rId2"/>
                          <a:stretch>
                            <a:fillRect l="-425301" t="-226087" r="-327711" b="-5260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blipFill>
                          <a:blip r:embed="rId2"/>
                          <a:stretch>
                            <a:fillRect l="-495455" t="-226087" r="-209091" b="-5260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blipFill>
                          <a:blip r:embed="rId2"/>
                          <a:stretch>
                            <a:fillRect l="-663291" t="-226087" r="-132911" b="-5260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585437" t="-226087" r="-1942" b="-52608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666462090"/>
                      </a:ext>
                    </a:extLst>
                  </a:tr>
                  <a:tr h="57860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326087" r="-580769" b="-4260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blipFill>
                          <a:blip r:embed="rId2"/>
                          <a:stretch>
                            <a:fillRect l="-125301" t="-326087" r="-627711" b="-4260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blipFill>
                          <a:blip r:embed="rId2"/>
                          <a:stretch>
                            <a:fillRect l="-225301" t="-326087" r="-527711" b="-4260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blipFill>
                          <a:blip r:embed="rId2"/>
                          <a:stretch>
                            <a:fillRect l="-325301" t="-326087" r="-427711" b="-4260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blipFill>
                          <a:blip r:embed="rId2"/>
                          <a:stretch>
                            <a:fillRect l="-425301" t="-326087" r="-327711" b="-4260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blipFill>
                          <a:blip r:embed="rId2"/>
                          <a:stretch>
                            <a:fillRect l="-495455" t="-326087" r="-209091" b="-4260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blipFill>
                          <a:blip r:embed="rId2"/>
                          <a:stretch>
                            <a:fillRect l="-663291" t="-326087" r="-132911" b="-4260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585437" t="-326087" r="-1942" b="-42608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45353877"/>
                      </a:ext>
                    </a:extLst>
                  </a:tr>
                  <a:tr h="57860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435556" r="-580769" b="-33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blipFill>
                          <a:blip r:embed="rId2"/>
                          <a:stretch>
                            <a:fillRect l="-125301" t="-435556" r="-627711" b="-33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blipFill>
                          <a:blip r:embed="rId2"/>
                          <a:stretch>
                            <a:fillRect l="-225301" t="-435556" r="-527711" b="-33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blipFill>
                          <a:blip r:embed="rId2"/>
                          <a:stretch>
                            <a:fillRect l="-325301" t="-435556" r="-427711" b="-33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blipFill>
                          <a:blip r:embed="rId2"/>
                          <a:stretch>
                            <a:fillRect l="-425301" t="-435556" r="-327711" b="-33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blipFill>
                          <a:blip r:embed="rId2"/>
                          <a:stretch>
                            <a:fillRect l="-495455" t="-435556" r="-209091" b="-33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blipFill>
                          <a:blip r:embed="rId2"/>
                          <a:stretch>
                            <a:fillRect l="-663291" t="-435556" r="-132911" b="-33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585437" t="-435556" r="-1942" b="-33555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71003344"/>
                      </a:ext>
                    </a:extLst>
                  </a:tr>
                  <a:tr h="73082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415517" r="-580769" b="-1603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blipFill>
                          <a:blip r:embed="rId2"/>
                          <a:stretch>
                            <a:fillRect l="-125301" t="-415517" r="-627711" b="-1603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blipFill>
                          <a:blip r:embed="rId2"/>
                          <a:stretch>
                            <a:fillRect l="-225301" t="-415517" r="-527711" b="-1603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blipFill>
                          <a:blip r:embed="rId2"/>
                          <a:stretch>
                            <a:fillRect l="-325301" t="-415517" r="-427711" b="-1603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blipFill>
                          <a:blip r:embed="rId2"/>
                          <a:stretch>
                            <a:fillRect l="-425301" t="-415517" r="-327711" b="-1603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blipFill>
                          <a:blip r:embed="rId2"/>
                          <a:stretch>
                            <a:fillRect l="-495455" t="-415517" r="-209091" b="-1603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blipFill>
                          <a:blip r:embed="rId2"/>
                          <a:stretch>
                            <a:fillRect l="-663291" t="-415517" r="-132911" b="-1603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585437" t="-415517" r="-1942" b="-1603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99414551"/>
                      </a:ext>
                    </a:extLst>
                  </a:tr>
                  <a:tr h="57860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664444" r="-580769" b="-10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blipFill>
                          <a:blip r:embed="rId2"/>
                          <a:stretch>
                            <a:fillRect l="-125301" t="-664444" r="-627711" b="-10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blipFill>
                          <a:blip r:embed="rId2"/>
                          <a:stretch>
                            <a:fillRect l="-225301" t="-664444" r="-527711" b="-10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blipFill>
                          <a:blip r:embed="rId2"/>
                          <a:stretch>
                            <a:fillRect l="-325301" t="-664444" r="-427711" b="-10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blipFill>
                          <a:blip r:embed="rId2"/>
                          <a:stretch>
                            <a:fillRect l="-425301" t="-664444" r="-327711" b="-10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blipFill>
                          <a:blip r:embed="rId2"/>
                          <a:stretch>
                            <a:fillRect l="-495455" t="-664444" r="-209091" b="-10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blipFill>
                          <a:blip r:embed="rId2"/>
                          <a:stretch>
                            <a:fillRect l="-663291" t="-664444" r="-132911" b="-10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585437" t="-664444" r="-1942" b="-106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3157682"/>
                      </a:ext>
                    </a:extLst>
                  </a:tr>
                  <a:tr h="57860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747826" r="-580769" b="-43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blipFill>
                          <a:blip r:embed="rId2"/>
                          <a:stretch>
                            <a:fillRect l="-125301" t="-747826" r="-627711" b="-43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blipFill>
                          <a:blip r:embed="rId2"/>
                          <a:stretch>
                            <a:fillRect l="-225301" t="-747826" r="-527711" b="-43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blipFill>
                          <a:blip r:embed="rId2"/>
                          <a:stretch>
                            <a:fillRect l="-325301" t="-747826" r="-427711" b="-43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blipFill>
                          <a:blip r:embed="rId2"/>
                          <a:stretch>
                            <a:fillRect l="-425301" t="-747826" r="-327711" b="-43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blipFill>
                          <a:blip r:embed="rId2"/>
                          <a:stretch>
                            <a:fillRect l="-495455" t="-747826" r="-209091" b="-43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blipFill>
                          <a:blip r:embed="rId2"/>
                          <a:stretch>
                            <a:fillRect l="-663291" t="-747826" r="-132911" b="-43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585437" t="-747826" r="-1942" b="-434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0370388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805737810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Yr 7 accelorator template" id="{57C8AB7A-0749-4D51-9AC5-8564E70B6B1E}" vid="{092B71EF-9738-4148-8CBC-10970DC4F57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13888</TotalTime>
  <Words>586</Words>
  <Application>Microsoft Macintosh PowerPoint</Application>
  <PresentationFormat>On-screen Show (16:9)</PresentationFormat>
  <Paragraphs>213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Bradley Hand</vt:lpstr>
      <vt:lpstr>Calibri</vt:lpstr>
      <vt:lpstr>Cambria Math</vt:lpstr>
      <vt:lpstr>Century Gothic</vt:lpstr>
      <vt:lpstr>Corbel</vt:lpstr>
      <vt:lpstr>DejaVu Sans</vt:lpstr>
      <vt:lpstr>DejaVu Sans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>CP3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Linear equations - Unknowns on both sides</dc:title>
  <dc:subject>Mathematics</dc:subject>
  <dc:creator>CP3</dc:creator>
  <cp:keywords/>
  <dc:description/>
  <cp:lastModifiedBy>Nathan Day</cp:lastModifiedBy>
  <cp:revision>1703</cp:revision>
  <cp:lastPrinted>2023-10-25T18:40:32Z</cp:lastPrinted>
  <dcterms:created xsi:type="dcterms:W3CDTF">2018-09-23T11:32:36Z</dcterms:created>
  <dcterms:modified xsi:type="dcterms:W3CDTF">2023-10-25T18:43:12Z</dcterms:modified>
  <cp:category/>
</cp:coreProperties>
</file>