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687"/>
    <p:restoredTop sz="94660"/>
  </p:normalViewPr>
  <p:slideViewPr>
    <p:cSldViewPr snapToGrid="0">
      <p:cViewPr varScale="1">
        <p:scale>
          <a:sx n="160" d="100"/>
          <a:sy n="160" d="100"/>
        </p:scale>
        <p:origin x="97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D664B-9C14-8341-8693-6BDB7797DB7E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26848-578B-CF4E-A075-892CCD73E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7759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D664B-9C14-8341-8693-6BDB7797DB7E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26848-578B-CF4E-A075-892CCD73E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83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D664B-9C14-8341-8693-6BDB7797DB7E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26848-578B-CF4E-A075-892CCD73E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528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D664B-9C14-8341-8693-6BDB7797DB7E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26848-578B-CF4E-A075-892CCD73E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08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D664B-9C14-8341-8693-6BDB7797DB7E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26848-578B-CF4E-A075-892CCD73E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414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D664B-9C14-8341-8693-6BDB7797DB7E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26848-578B-CF4E-A075-892CCD73E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333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D664B-9C14-8341-8693-6BDB7797DB7E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26848-578B-CF4E-A075-892CCD73E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637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D664B-9C14-8341-8693-6BDB7797DB7E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26848-578B-CF4E-A075-892CCD73E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098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D664B-9C14-8341-8693-6BDB7797DB7E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26848-578B-CF4E-A075-892CCD73E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668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D664B-9C14-8341-8693-6BDB7797DB7E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26848-578B-CF4E-A075-892CCD73E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09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D664B-9C14-8341-8693-6BDB7797DB7E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26848-578B-CF4E-A075-892CCD73E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888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2D664B-9C14-8341-8693-6BDB7797DB7E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226848-578B-CF4E-A075-892CCD73E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949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5BB9DDC8-87A0-C811-2AB2-54F844496D4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51109001"/>
                  </p:ext>
                </p:extLst>
              </p:nvPr>
            </p:nvGraphicFramePr>
            <p:xfrm>
              <a:off x="39756" y="39757"/>
              <a:ext cx="9827812" cy="333159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456953">
                      <a:extLst>
                        <a:ext uri="{9D8B030D-6E8A-4147-A177-3AD203B41FA5}">
                          <a16:colId xmlns:a16="http://schemas.microsoft.com/office/drawing/2014/main" val="3142289534"/>
                        </a:ext>
                      </a:extLst>
                    </a:gridCol>
                    <a:gridCol w="818984">
                      <a:extLst>
                        <a:ext uri="{9D8B030D-6E8A-4147-A177-3AD203B41FA5}">
                          <a16:colId xmlns:a16="http://schemas.microsoft.com/office/drawing/2014/main" val="3195132414"/>
                        </a:ext>
                      </a:extLst>
                    </a:gridCol>
                    <a:gridCol w="1637969">
                      <a:extLst>
                        <a:ext uri="{9D8B030D-6E8A-4147-A177-3AD203B41FA5}">
                          <a16:colId xmlns:a16="http://schemas.microsoft.com/office/drawing/2014/main" val="67707341"/>
                        </a:ext>
                      </a:extLst>
                    </a:gridCol>
                    <a:gridCol w="1637969">
                      <a:extLst>
                        <a:ext uri="{9D8B030D-6E8A-4147-A177-3AD203B41FA5}">
                          <a16:colId xmlns:a16="http://schemas.microsoft.com/office/drawing/2014/main" val="2677556184"/>
                        </a:ext>
                      </a:extLst>
                    </a:gridCol>
                    <a:gridCol w="818984">
                      <a:extLst>
                        <a:ext uri="{9D8B030D-6E8A-4147-A177-3AD203B41FA5}">
                          <a16:colId xmlns:a16="http://schemas.microsoft.com/office/drawing/2014/main" val="3119069198"/>
                        </a:ext>
                      </a:extLst>
                    </a:gridCol>
                    <a:gridCol w="2456953">
                      <a:extLst>
                        <a:ext uri="{9D8B030D-6E8A-4147-A177-3AD203B41FA5}">
                          <a16:colId xmlns:a16="http://schemas.microsoft.com/office/drawing/2014/main" val="1138220207"/>
                        </a:ext>
                      </a:extLst>
                    </a:gridCol>
                  </a:tblGrid>
                  <a:tr h="832899"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600" b="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Always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dirty="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600" b="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Sometimes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dirty="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600" b="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Never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dirty="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37818069"/>
                      </a:ext>
                    </a:extLst>
                  </a:tr>
                  <a:tr h="832899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is less than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The vertex has an</a:t>
                          </a:r>
                          <a:b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-coordinate of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80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is greater than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If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is an integer, so is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784290381"/>
                      </a:ext>
                    </a:extLst>
                  </a:tr>
                  <a:tr h="832899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If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is an integer, so is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80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is less than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The quadratic has</a:t>
                          </a:r>
                          <a:b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two roots.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spc="-3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The</a:t>
                          </a:r>
                          <a:r>
                            <a:rPr lang="en-GB" sz="1800" spc="-31" baseline="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GB" sz="1800" spc="-3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minimum value</a:t>
                          </a:r>
                          <a:br>
                            <a:rPr lang="en-GB" sz="1800" spc="-3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800" spc="-3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of the quadratic</a:t>
                          </a:r>
                          <a:r>
                            <a:rPr lang="en-GB" sz="1800" spc="-31" baseline="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GB" sz="1800" spc="-3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is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pc="-3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8</m:t>
                              </m:r>
                            </m:oMath>
                          </a14:m>
                          <a:r>
                            <a:rPr lang="en-GB" sz="1800" spc="-3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152396682"/>
                      </a:ext>
                    </a:extLst>
                  </a:tr>
                  <a:tr h="832899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If you know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you can work out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spc="-3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If you know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pc="-3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800" spc="-3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you can work out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pc="-3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𝐵</m:t>
                              </m:r>
                            </m:oMath>
                          </a14:m>
                          <a:r>
                            <a:rPr lang="en-GB" sz="1800" spc="-3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i="1" spc="-3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oMath>
                          </a14:m>
                          <a:r>
                            <a:rPr lang="en-GB" sz="1800" spc="-3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GB" sz="22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borderBox>
                                <m:borderBoxPr>
                                  <m:ctrlP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  <m:t>𝑨</m:t>
                                  </m:r>
                                  <m: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borderBox>
                              <m:r>
                                <a:rPr lang="en-GB" sz="2200" b="1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2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2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borderBox>
                                <m:borderBoxPr>
                                  <m:ctrlP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  <m:t>𝑩</m:t>
                                  </m:r>
                                  <m: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borderBox>
                              <m:r>
                                <a:rPr lang="en-GB" sz="2200" b="1" i="1" smtClean="0">
                                  <a:latin typeface="Cambria Math" panose="02040503050406030204" pitchFamily="18" charset="0"/>
                                </a:rPr>
                                <m:t>≡</m:t>
                              </m:r>
                              <m:sSup>
                                <m:sSupPr>
                                  <m:ctrlP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sz="22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2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GB" sz="2200" b="1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borderBox>
                                        <m:borderBoxPr>
                                          <m:ctrlPr>
                                            <a:rPr lang="en-GB" sz="2200" b="1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borderBoxPr>
                                        <m:e>
                                          <m:r>
                                            <a:rPr lang="en-GB" sz="2200" b="1" i="1" smtClean="0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en-GB" sz="2200" b="1" i="1" smtClean="0">
                                              <a:latin typeface="Cambria Math" panose="02040503050406030204" pitchFamily="18" charset="0"/>
                                            </a:rPr>
                                            <m:t>𝑪</m:t>
                                          </m:r>
                                          <m:r>
                                            <a:rPr lang="en-GB" sz="2200" b="1" i="1" smtClean="0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</m:e>
                                      </m:borderBox>
                                      <m:r>
                                        <a:rPr lang="en-GB" sz="2200" b="1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GB" sz="22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200" b="1" i="1" smtClean="0"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</m:oMath>
                          </a14:m>
                          <a:r>
                            <a:rPr lang="en-GB" sz="22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120312599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5BB9DDC8-87A0-C811-2AB2-54F844496D4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51109001"/>
                  </p:ext>
                </p:extLst>
              </p:nvPr>
            </p:nvGraphicFramePr>
            <p:xfrm>
              <a:off x="39756" y="39757"/>
              <a:ext cx="9827812" cy="333159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456953">
                      <a:extLst>
                        <a:ext uri="{9D8B030D-6E8A-4147-A177-3AD203B41FA5}">
                          <a16:colId xmlns:a16="http://schemas.microsoft.com/office/drawing/2014/main" val="3142289534"/>
                        </a:ext>
                      </a:extLst>
                    </a:gridCol>
                    <a:gridCol w="818984">
                      <a:extLst>
                        <a:ext uri="{9D8B030D-6E8A-4147-A177-3AD203B41FA5}">
                          <a16:colId xmlns:a16="http://schemas.microsoft.com/office/drawing/2014/main" val="3195132414"/>
                        </a:ext>
                      </a:extLst>
                    </a:gridCol>
                    <a:gridCol w="1637969">
                      <a:extLst>
                        <a:ext uri="{9D8B030D-6E8A-4147-A177-3AD203B41FA5}">
                          <a16:colId xmlns:a16="http://schemas.microsoft.com/office/drawing/2014/main" val="67707341"/>
                        </a:ext>
                      </a:extLst>
                    </a:gridCol>
                    <a:gridCol w="1637969">
                      <a:extLst>
                        <a:ext uri="{9D8B030D-6E8A-4147-A177-3AD203B41FA5}">
                          <a16:colId xmlns:a16="http://schemas.microsoft.com/office/drawing/2014/main" val="2677556184"/>
                        </a:ext>
                      </a:extLst>
                    </a:gridCol>
                    <a:gridCol w="818984">
                      <a:extLst>
                        <a:ext uri="{9D8B030D-6E8A-4147-A177-3AD203B41FA5}">
                          <a16:colId xmlns:a16="http://schemas.microsoft.com/office/drawing/2014/main" val="3119069198"/>
                        </a:ext>
                      </a:extLst>
                    </a:gridCol>
                    <a:gridCol w="2456953">
                      <a:extLst>
                        <a:ext uri="{9D8B030D-6E8A-4147-A177-3AD203B41FA5}">
                          <a16:colId xmlns:a16="http://schemas.microsoft.com/office/drawing/2014/main" val="1138220207"/>
                        </a:ext>
                      </a:extLst>
                    </a:gridCol>
                  </a:tblGrid>
                  <a:tr h="832899"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600" b="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Always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dirty="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600" b="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Sometimes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dirty="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600" b="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Never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dirty="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37818069"/>
                      </a:ext>
                    </a:extLst>
                  </a:tr>
                  <a:tr h="83289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15" t="-101515" r="-300000" b="-200000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1036" t="-101515" r="-201554" b="-200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000" t="-101515" r="-100515" b="-200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1554" t="-101515" r="-1036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84290381"/>
                      </a:ext>
                    </a:extLst>
                  </a:tr>
                  <a:tr h="83289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15" t="-204615" r="-300000" b="-103077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1036" t="-204615" r="-201554" b="-10307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The quadratic has</a:t>
                          </a:r>
                          <a:b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two roots.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1554" t="-204615" r="-1036" b="-10307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52396682"/>
                      </a:ext>
                    </a:extLst>
                  </a:tr>
                  <a:tr h="83289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15" t="-300000" r="-300000" b="-1515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1036" t="-300000" r="-201554" b="-151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0258" t="-300000" r="-517" b="-151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12031259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513C7546-9CB8-E9A7-2C84-BC6073A1B28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30992659"/>
                  </p:ext>
                </p:extLst>
              </p:nvPr>
            </p:nvGraphicFramePr>
            <p:xfrm>
              <a:off x="39756" y="3487974"/>
              <a:ext cx="9827812" cy="333159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456953">
                      <a:extLst>
                        <a:ext uri="{9D8B030D-6E8A-4147-A177-3AD203B41FA5}">
                          <a16:colId xmlns:a16="http://schemas.microsoft.com/office/drawing/2014/main" val="3142289534"/>
                        </a:ext>
                      </a:extLst>
                    </a:gridCol>
                    <a:gridCol w="818984">
                      <a:extLst>
                        <a:ext uri="{9D8B030D-6E8A-4147-A177-3AD203B41FA5}">
                          <a16:colId xmlns:a16="http://schemas.microsoft.com/office/drawing/2014/main" val="3195132414"/>
                        </a:ext>
                      </a:extLst>
                    </a:gridCol>
                    <a:gridCol w="1637969">
                      <a:extLst>
                        <a:ext uri="{9D8B030D-6E8A-4147-A177-3AD203B41FA5}">
                          <a16:colId xmlns:a16="http://schemas.microsoft.com/office/drawing/2014/main" val="67707341"/>
                        </a:ext>
                      </a:extLst>
                    </a:gridCol>
                    <a:gridCol w="1637969">
                      <a:extLst>
                        <a:ext uri="{9D8B030D-6E8A-4147-A177-3AD203B41FA5}">
                          <a16:colId xmlns:a16="http://schemas.microsoft.com/office/drawing/2014/main" val="2677556184"/>
                        </a:ext>
                      </a:extLst>
                    </a:gridCol>
                    <a:gridCol w="818984">
                      <a:extLst>
                        <a:ext uri="{9D8B030D-6E8A-4147-A177-3AD203B41FA5}">
                          <a16:colId xmlns:a16="http://schemas.microsoft.com/office/drawing/2014/main" val="3119069198"/>
                        </a:ext>
                      </a:extLst>
                    </a:gridCol>
                    <a:gridCol w="2456953">
                      <a:extLst>
                        <a:ext uri="{9D8B030D-6E8A-4147-A177-3AD203B41FA5}">
                          <a16:colId xmlns:a16="http://schemas.microsoft.com/office/drawing/2014/main" val="1138220207"/>
                        </a:ext>
                      </a:extLst>
                    </a:gridCol>
                  </a:tblGrid>
                  <a:tr h="832899"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600" b="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Always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dirty="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600" b="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Sometimes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dirty="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600" b="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Never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dirty="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37818069"/>
                      </a:ext>
                    </a:extLst>
                  </a:tr>
                  <a:tr h="832899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is less than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The vertex has an</a:t>
                          </a:r>
                          <a:b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-coordinate of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80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is greater than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If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is an integer, so is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784290381"/>
                      </a:ext>
                    </a:extLst>
                  </a:tr>
                  <a:tr h="832899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If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is an integer, so is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80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is less than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The quadratic has</a:t>
                          </a:r>
                          <a:b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two roots.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spc="-3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The</a:t>
                          </a:r>
                          <a:r>
                            <a:rPr lang="en-GB" sz="1800" spc="-31" baseline="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GB" sz="1800" spc="-3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minimum value</a:t>
                          </a:r>
                          <a:br>
                            <a:rPr lang="en-GB" sz="1800" spc="-3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800" spc="-3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of the quadratic</a:t>
                          </a:r>
                          <a:r>
                            <a:rPr lang="en-GB" sz="1800" spc="-31" baseline="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GB" sz="1800" spc="-3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is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pc="-3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8</m:t>
                              </m:r>
                            </m:oMath>
                          </a14:m>
                          <a:r>
                            <a:rPr lang="en-GB" sz="1800" spc="-3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152396682"/>
                      </a:ext>
                    </a:extLst>
                  </a:tr>
                  <a:tr h="832899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If you know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you can work out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spc="-3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If you know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pc="-3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800" spc="-3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you can work out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pc="-3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𝐵</m:t>
                              </m:r>
                            </m:oMath>
                          </a14:m>
                          <a:r>
                            <a:rPr lang="en-GB" sz="1800" spc="-3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i="1" spc="-3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oMath>
                          </a14:m>
                          <a:r>
                            <a:rPr lang="en-GB" sz="1800" spc="-3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GB" sz="22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borderBox>
                                <m:borderBoxPr>
                                  <m:ctrlP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  <m:t>𝑨</m:t>
                                  </m:r>
                                  <m: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borderBox>
                              <m:r>
                                <a:rPr lang="en-GB" sz="2200" b="1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22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2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borderBox>
                                <m:borderBoxPr>
                                  <m:ctrlP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  <m:t>𝑩</m:t>
                                  </m:r>
                                  <m: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borderBox>
                              <m:r>
                                <a:rPr lang="en-GB" sz="2200" b="1" i="1" smtClean="0">
                                  <a:latin typeface="Cambria Math" panose="02040503050406030204" pitchFamily="18" charset="0"/>
                                </a:rPr>
                                <m:t>≡</m:t>
                              </m:r>
                              <m:sSup>
                                <m:sSupPr>
                                  <m:ctrlP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sz="22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2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GB" sz="2200" b="1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borderBox>
                                        <m:borderBoxPr>
                                          <m:ctrlPr>
                                            <a:rPr lang="en-GB" sz="2200" b="1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borderBoxPr>
                                        <m:e>
                                          <m:r>
                                            <a:rPr lang="en-GB" sz="2200" b="1" i="1" smtClean="0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en-GB" sz="2200" b="1" i="1" smtClean="0">
                                              <a:latin typeface="Cambria Math" panose="02040503050406030204" pitchFamily="18" charset="0"/>
                                            </a:rPr>
                                            <m:t>𝑪</m:t>
                                          </m:r>
                                          <m:r>
                                            <a:rPr lang="en-GB" sz="2200" b="1" i="1" smtClean="0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</m:e>
                                      </m:borderBox>
                                      <m:r>
                                        <a:rPr lang="en-GB" sz="2200" b="1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22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GB" sz="22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200" b="1" i="1" smtClean="0"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</m:oMath>
                          </a14:m>
                          <a:r>
                            <a:rPr lang="en-GB" sz="22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120312599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513C7546-9CB8-E9A7-2C84-BC6073A1B28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30992659"/>
                  </p:ext>
                </p:extLst>
              </p:nvPr>
            </p:nvGraphicFramePr>
            <p:xfrm>
              <a:off x="39756" y="3487974"/>
              <a:ext cx="9827812" cy="333159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456953">
                      <a:extLst>
                        <a:ext uri="{9D8B030D-6E8A-4147-A177-3AD203B41FA5}">
                          <a16:colId xmlns:a16="http://schemas.microsoft.com/office/drawing/2014/main" val="3142289534"/>
                        </a:ext>
                      </a:extLst>
                    </a:gridCol>
                    <a:gridCol w="818984">
                      <a:extLst>
                        <a:ext uri="{9D8B030D-6E8A-4147-A177-3AD203B41FA5}">
                          <a16:colId xmlns:a16="http://schemas.microsoft.com/office/drawing/2014/main" val="3195132414"/>
                        </a:ext>
                      </a:extLst>
                    </a:gridCol>
                    <a:gridCol w="1637969">
                      <a:extLst>
                        <a:ext uri="{9D8B030D-6E8A-4147-A177-3AD203B41FA5}">
                          <a16:colId xmlns:a16="http://schemas.microsoft.com/office/drawing/2014/main" val="67707341"/>
                        </a:ext>
                      </a:extLst>
                    </a:gridCol>
                    <a:gridCol w="1637969">
                      <a:extLst>
                        <a:ext uri="{9D8B030D-6E8A-4147-A177-3AD203B41FA5}">
                          <a16:colId xmlns:a16="http://schemas.microsoft.com/office/drawing/2014/main" val="2677556184"/>
                        </a:ext>
                      </a:extLst>
                    </a:gridCol>
                    <a:gridCol w="818984">
                      <a:extLst>
                        <a:ext uri="{9D8B030D-6E8A-4147-A177-3AD203B41FA5}">
                          <a16:colId xmlns:a16="http://schemas.microsoft.com/office/drawing/2014/main" val="3119069198"/>
                        </a:ext>
                      </a:extLst>
                    </a:gridCol>
                    <a:gridCol w="2456953">
                      <a:extLst>
                        <a:ext uri="{9D8B030D-6E8A-4147-A177-3AD203B41FA5}">
                          <a16:colId xmlns:a16="http://schemas.microsoft.com/office/drawing/2014/main" val="1138220207"/>
                        </a:ext>
                      </a:extLst>
                    </a:gridCol>
                  </a:tblGrid>
                  <a:tr h="832899"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600" b="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Always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dirty="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600" b="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Sometimes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dirty="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600" b="1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Never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dirty="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37818069"/>
                      </a:ext>
                    </a:extLst>
                  </a:tr>
                  <a:tr h="83289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15" t="-100000" r="-300000" b="-201515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1036" t="-100000" r="-201554" b="-20151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0000" t="-100000" r="-100515" b="-20151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1554" t="-100000" r="-1036" b="-20151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84290381"/>
                      </a:ext>
                    </a:extLst>
                  </a:tr>
                  <a:tr h="83289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15" t="-203077" r="-300000" b="-104615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1036" t="-203077" r="-201554" b="-10461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The quadratic has</a:t>
                          </a:r>
                          <a:b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two roots.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1554" t="-203077" r="-1036" b="-10461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52396682"/>
                      </a:ext>
                    </a:extLst>
                  </a:tr>
                  <a:tr h="83289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15" t="-298485" r="-300000" b="-3030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1036" t="-298485" r="-201554" b="-303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258" t="-298485" r="-517" b="-303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12031259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62304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210</Words>
  <Application>Microsoft Macintosh PowerPoint</Application>
  <PresentationFormat>A4 Paper (210x297 mm)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Cambria Math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Day, Nathan (NOT) Staff</dc:creator>
  <cp:lastModifiedBy>Day, Nathan (NOT) Staff</cp:lastModifiedBy>
  <cp:revision>1</cp:revision>
  <dcterms:created xsi:type="dcterms:W3CDTF">2025-06-25T02:27:06Z</dcterms:created>
  <dcterms:modified xsi:type="dcterms:W3CDTF">2025-06-25T02:35:46Z</dcterms:modified>
</cp:coreProperties>
</file>