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92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>
        <p:scale>
          <a:sx n="115" d="100"/>
          <a:sy n="115" d="100"/>
        </p:scale>
        <p:origin x="2928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9C9C5-6DAC-8D45-B0A0-FBCBDA4358F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21F9F-0AD7-2346-9B2A-19A8372993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936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AC3941-DBB2-47CC-B364-2F9A9928BA0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2118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20">
            <a:extLst>
              <a:ext uri="{FF2B5EF4-FFF2-40B4-BE49-F238E27FC236}">
                <a16:creationId xmlns:a16="http://schemas.microsoft.com/office/drawing/2014/main" id="{5747C019-6FA7-4136-BBF8-4955DF70B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36920" y="0"/>
            <a:ext cx="1021081" cy="284164"/>
          </a:xfrm>
          <a:prstGeom prst="rect">
            <a:avLst/>
          </a:prstGeom>
        </p:spPr>
        <p:txBody>
          <a:bodyPr vert="horz" lIns="91440" tIns="45720" rIns="126000" bIns="45720" rtlCol="0" anchor="ctr"/>
          <a:lstStyle>
            <a:lvl1pPr algn="r">
              <a:defRPr sz="11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GB"/>
              <a:t>Page </a:t>
            </a:r>
            <a:fld id="{25425B65-D60A-4A0F-8D55-7322079C04B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81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o N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80832B-50D2-C3EA-FC35-405D176BC89F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856941735"/>
              </p:ext>
            </p:extLst>
          </p:nvPr>
        </p:nvGraphicFramePr>
        <p:xfrm>
          <a:off x="0" y="5411"/>
          <a:ext cx="6858000" cy="4849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kumimoji="0" lang="en-GB" sz="23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②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 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③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④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86212E87-CAB5-1AD2-40F4-02121BA05ED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25561566"/>
              </p:ext>
            </p:extLst>
          </p:nvPr>
        </p:nvGraphicFramePr>
        <p:xfrm>
          <a:off x="0" y="5056382"/>
          <a:ext cx="6858000" cy="4849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2919051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744343682"/>
                    </a:ext>
                  </a:extLst>
                </a:gridCol>
              </a:tblGrid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①</a:t>
                      </a:r>
                      <a:endParaRPr kumimoji="0" lang="en-GB" sz="23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②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 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306782"/>
                  </a:ext>
                </a:extLst>
              </a:tr>
              <a:tr h="24248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③ 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④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300" b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◯</a:t>
                      </a:r>
                    </a:p>
                  </a:txBody>
                  <a:tcPr marT="108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4893327"/>
                  </a:ext>
                </a:extLst>
              </a:tr>
            </a:tbl>
          </a:graphicData>
        </a:graphic>
      </p:graphicFrame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6166D8D1-8893-2230-1E69-D16D3BC8CE3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00400" y="96251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/>
              <a:t>n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6DA6F3A-7C17-3359-C16E-66496FC379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00400" y="5168994"/>
            <a:ext cx="457200" cy="298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tIns="36000" bIns="0" anchor="ctr" anchorCtr="0"/>
          <a:lstStyle>
            <a:lvl1pPr marL="0" indent="0" algn="ctr">
              <a:buNone/>
              <a:defRPr sz="2000" b="1" u="none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GB"/>
              <a:t>n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8F9EB982-D266-1206-4762-0217532167CA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953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D4D507A0-C9B6-1303-4806-ADE7BE380B3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10000" y="96838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A4121222-049A-046E-0766-3E67825901A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253107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8000AD51-788F-E5BE-8C7E-C4F0EDFAB301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10000" y="253107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74D7F3AA-25C6-DC6B-5F39-AFD532D00F8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5300" y="516899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6EBE1C6B-3865-6AA6-5BF8-AADDABDC8DB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10000" y="5168994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6E77D4BF-C0E0-77D3-4E96-C14E4A5DF64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95300" y="7603230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24" name="Content Placeholder 5">
            <a:extLst>
              <a:ext uri="{FF2B5EF4-FFF2-40B4-BE49-F238E27FC236}">
                <a16:creationId xmlns:a16="http://schemas.microsoft.com/office/drawing/2014/main" id="{5713D31D-9A56-407D-5DA6-65B3D0937BD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3810000" y="7603230"/>
            <a:ext cx="2552700" cy="172107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 marL="6858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 marL="10287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 marL="1371600" indent="0">
              <a:lnSpc>
                <a:spcPct val="100000"/>
              </a:lnSpc>
              <a:buNone/>
              <a:defRPr sz="125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6630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468E5771-5A89-411B-BEED-49423202F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36919" y="0"/>
            <a:ext cx="1021081" cy="284164"/>
          </a:xfrm>
          <a:prstGeom prst="rect">
            <a:avLst/>
          </a:prstGeom>
        </p:spPr>
        <p:txBody>
          <a:bodyPr vert="horz" lIns="91440" tIns="45720" rIns="126000" bIns="45720" rtlCol="0" anchor="ctr"/>
          <a:lstStyle>
            <a:lvl1pPr algn="r">
              <a:defRPr sz="1150" b="1" i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n-GB"/>
              <a:t>Page </a:t>
            </a:r>
            <a:fld id="{25425B65-D60A-4A0F-8D55-7322079C04B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541928E-5030-4DFA-A38A-37E13817FC33}"/>
              </a:ext>
            </a:extLst>
          </p:cNvPr>
          <p:cNvSpPr/>
          <p:nvPr userDrawn="1"/>
        </p:nvSpPr>
        <p:spPr>
          <a:xfrm>
            <a:off x="775335" y="-13350239"/>
            <a:ext cx="4735830" cy="426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1627B56-FEE5-4411-81F7-6F6A61AAF62A}"/>
              </a:ext>
            </a:extLst>
          </p:cNvPr>
          <p:cNvSpPr/>
          <p:nvPr userDrawn="1"/>
        </p:nvSpPr>
        <p:spPr>
          <a:xfrm>
            <a:off x="1524000" y="20795616"/>
            <a:ext cx="4735830" cy="426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4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>
          <p15:clr>
            <a:srgbClr val="F26B43"/>
          </p15:clr>
        </p15:guide>
        <p15:guide id="2" pos="4320">
          <p15:clr>
            <a:srgbClr val="F26B43"/>
          </p15:clr>
        </p15:guide>
        <p15:guide id="3" pos="180">
          <p15:clr>
            <a:srgbClr val="F26B43"/>
          </p15:clr>
        </p15:guide>
        <p15:guide id="4" pos="360">
          <p15:clr>
            <a:srgbClr val="F26B43"/>
          </p15:clr>
        </p15:guide>
        <p15:guide id="5" pos="540">
          <p15:clr>
            <a:srgbClr val="F26B43"/>
          </p15:clr>
        </p15:guide>
        <p15:guide id="6" pos="720">
          <p15:clr>
            <a:srgbClr val="F26B43"/>
          </p15:clr>
        </p15:guide>
        <p15:guide id="7" pos="900">
          <p15:clr>
            <a:srgbClr val="F26B43"/>
          </p15:clr>
        </p15:guide>
        <p15:guide id="8" pos="1080">
          <p15:clr>
            <a:srgbClr val="F26B43"/>
          </p15:clr>
        </p15:guide>
        <p15:guide id="9" pos="1260">
          <p15:clr>
            <a:srgbClr val="F26B43"/>
          </p15:clr>
        </p15:guide>
        <p15:guide id="10" pos="1440">
          <p15:clr>
            <a:srgbClr val="F26B43"/>
          </p15:clr>
        </p15:guide>
        <p15:guide id="11" pos="1620">
          <p15:clr>
            <a:srgbClr val="F26B43"/>
          </p15:clr>
        </p15:guide>
        <p15:guide id="12" pos="1800">
          <p15:clr>
            <a:srgbClr val="F26B43"/>
          </p15:clr>
        </p15:guide>
        <p15:guide id="13" pos="1980">
          <p15:clr>
            <a:srgbClr val="F26B43"/>
          </p15:clr>
        </p15:guide>
        <p15:guide id="14" pos="2160">
          <p15:clr>
            <a:srgbClr val="F26B43"/>
          </p15:clr>
        </p15:guide>
        <p15:guide id="15" pos="2340">
          <p15:clr>
            <a:srgbClr val="F26B43"/>
          </p15:clr>
        </p15:guide>
        <p15:guide id="16" pos="2520">
          <p15:clr>
            <a:srgbClr val="F26B43"/>
          </p15:clr>
        </p15:guide>
        <p15:guide id="17" pos="2700">
          <p15:clr>
            <a:srgbClr val="F26B43"/>
          </p15:clr>
        </p15:guide>
        <p15:guide id="18" pos="2880">
          <p15:clr>
            <a:srgbClr val="F26B43"/>
          </p15:clr>
        </p15:guide>
        <p15:guide id="19" pos="3060">
          <p15:clr>
            <a:srgbClr val="F26B43"/>
          </p15:clr>
        </p15:guide>
        <p15:guide id="20" pos="3240">
          <p15:clr>
            <a:srgbClr val="F26B43"/>
          </p15:clr>
        </p15:guide>
        <p15:guide id="21" pos="3420">
          <p15:clr>
            <a:srgbClr val="F26B43"/>
          </p15:clr>
        </p15:guide>
        <p15:guide id="22" pos="3600">
          <p15:clr>
            <a:srgbClr val="F26B43"/>
          </p15:clr>
        </p15:guide>
        <p15:guide id="23" pos="3780">
          <p15:clr>
            <a:srgbClr val="F26B43"/>
          </p15:clr>
        </p15:guide>
        <p15:guide id="24" pos="3960">
          <p15:clr>
            <a:srgbClr val="F26B43"/>
          </p15:clr>
        </p15:guide>
        <p15:guide id="25" pos="4140">
          <p15:clr>
            <a:srgbClr val="F26B43"/>
          </p15:clr>
        </p15:guide>
        <p15:guide id="26" orient="horz">
          <p15:clr>
            <a:srgbClr val="F26B43"/>
          </p15:clr>
        </p15:guide>
        <p15:guide id="27" orient="horz" pos="6240">
          <p15:clr>
            <a:srgbClr val="F26B43"/>
          </p15:clr>
        </p15:guide>
        <p15:guide id="28" orient="horz" pos="178">
          <p15:clr>
            <a:srgbClr val="F26B43"/>
          </p15:clr>
        </p15:guide>
        <p15:guide id="29" orient="horz" pos="356">
          <p15:clr>
            <a:srgbClr val="F26B43"/>
          </p15:clr>
        </p15:guide>
        <p15:guide id="30" orient="horz" pos="534">
          <p15:clr>
            <a:srgbClr val="F26B43"/>
          </p15:clr>
        </p15:guide>
        <p15:guide id="31" orient="horz" pos="713">
          <p15:clr>
            <a:srgbClr val="F26B43"/>
          </p15:clr>
        </p15:guide>
        <p15:guide id="32" orient="horz" pos="891">
          <p15:clr>
            <a:srgbClr val="F26B43"/>
          </p15:clr>
        </p15:guide>
        <p15:guide id="33" orient="horz" pos="1069">
          <p15:clr>
            <a:srgbClr val="F26B43"/>
          </p15:clr>
        </p15:guide>
        <p15:guide id="34" orient="horz" pos="1248">
          <p15:clr>
            <a:srgbClr val="F26B43"/>
          </p15:clr>
        </p15:guide>
        <p15:guide id="35" orient="horz" pos="1426">
          <p15:clr>
            <a:srgbClr val="F26B43"/>
          </p15:clr>
        </p15:guide>
        <p15:guide id="36" orient="horz" pos="1604">
          <p15:clr>
            <a:srgbClr val="F26B43"/>
          </p15:clr>
        </p15:guide>
        <p15:guide id="37" orient="horz" pos="1782">
          <p15:clr>
            <a:srgbClr val="F26B43"/>
          </p15:clr>
        </p15:guide>
        <p15:guide id="38" orient="horz" pos="1961">
          <p15:clr>
            <a:srgbClr val="F26B43"/>
          </p15:clr>
        </p15:guide>
        <p15:guide id="39" orient="horz" pos="2139">
          <p15:clr>
            <a:srgbClr val="F26B43"/>
          </p15:clr>
        </p15:guide>
        <p15:guide id="40" orient="horz" pos="2317">
          <p15:clr>
            <a:srgbClr val="F26B43"/>
          </p15:clr>
        </p15:guide>
        <p15:guide id="41" orient="horz" pos="2496">
          <p15:clr>
            <a:srgbClr val="F26B43"/>
          </p15:clr>
        </p15:guide>
        <p15:guide id="42" orient="horz" pos="2674">
          <p15:clr>
            <a:srgbClr val="F26B43"/>
          </p15:clr>
        </p15:guide>
        <p15:guide id="43" orient="horz" pos="2852">
          <p15:clr>
            <a:srgbClr val="F26B43"/>
          </p15:clr>
        </p15:guide>
        <p15:guide id="44" orient="horz" pos="3030">
          <p15:clr>
            <a:srgbClr val="F26B43"/>
          </p15:clr>
        </p15:guide>
        <p15:guide id="45" orient="horz" pos="3209">
          <p15:clr>
            <a:srgbClr val="F26B43"/>
          </p15:clr>
        </p15:guide>
        <p15:guide id="46" orient="horz" pos="3387">
          <p15:clr>
            <a:srgbClr val="F26B43"/>
          </p15:clr>
        </p15:guide>
        <p15:guide id="47" orient="horz" pos="3565">
          <p15:clr>
            <a:srgbClr val="F26B43"/>
          </p15:clr>
        </p15:guide>
        <p15:guide id="48" orient="horz" pos="3744">
          <p15:clr>
            <a:srgbClr val="F26B43"/>
          </p15:clr>
        </p15:guide>
        <p15:guide id="49" orient="horz" pos="3922">
          <p15:clr>
            <a:srgbClr val="F26B43"/>
          </p15:clr>
        </p15:guide>
        <p15:guide id="50" orient="horz" pos="4100">
          <p15:clr>
            <a:srgbClr val="F26B43"/>
          </p15:clr>
        </p15:guide>
        <p15:guide id="51" orient="horz" pos="4278">
          <p15:clr>
            <a:srgbClr val="F26B43"/>
          </p15:clr>
        </p15:guide>
        <p15:guide id="52" orient="horz" pos="4457">
          <p15:clr>
            <a:srgbClr val="F26B43"/>
          </p15:clr>
        </p15:guide>
        <p15:guide id="53" orient="horz" pos="4635">
          <p15:clr>
            <a:srgbClr val="F26B43"/>
          </p15:clr>
        </p15:guide>
        <p15:guide id="54" orient="horz" pos="4813">
          <p15:clr>
            <a:srgbClr val="F26B43"/>
          </p15:clr>
        </p15:guide>
        <p15:guide id="55" orient="horz" pos="4992">
          <p15:clr>
            <a:srgbClr val="F26B43"/>
          </p15:clr>
        </p15:guide>
        <p15:guide id="56" orient="horz" pos="5170">
          <p15:clr>
            <a:srgbClr val="F26B43"/>
          </p15:clr>
        </p15:guide>
        <p15:guide id="57" orient="horz" pos="5348">
          <p15:clr>
            <a:srgbClr val="F26B43"/>
          </p15:clr>
        </p15:guide>
        <p15:guide id="58" orient="horz" pos="5526">
          <p15:clr>
            <a:srgbClr val="F26B43"/>
          </p15:clr>
        </p15:guide>
        <p15:guide id="59" orient="horz" pos="5705">
          <p15:clr>
            <a:srgbClr val="F26B43"/>
          </p15:clr>
        </p15:guide>
        <p15:guide id="60" orient="horz" pos="5883">
          <p15:clr>
            <a:srgbClr val="F26B43"/>
          </p15:clr>
        </p15:guide>
        <p15:guide id="61" orient="horz" pos="60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13" Type="http://schemas.openxmlformats.org/officeDocument/2006/relationships/image" Target="../media/image116.png"/><Relationship Id="rId3" Type="http://schemas.openxmlformats.org/officeDocument/2006/relationships/image" Target="../media/image1.png"/><Relationship Id="rId7" Type="http://schemas.openxmlformats.org/officeDocument/2006/relationships/image" Target="../media/image110.png"/><Relationship Id="rId12" Type="http://schemas.openxmlformats.org/officeDocument/2006/relationships/image" Target="../media/image1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9.png"/><Relationship Id="rId11" Type="http://schemas.openxmlformats.org/officeDocument/2006/relationships/image" Target="../media/image114.png"/><Relationship Id="rId5" Type="http://schemas.openxmlformats.org/officeDocument/2006/relationships/image" Target="../media/image108.png"/><Relationship Id="rId15" Type="http://schemas.openxmlformats.org/officeDocument/2006/relationships/image" Target="../media/image118.png"/><Relationship Id="rId10" Type="http://schemas.openxmlformats.org/officeDocument/2006/relationships/image" Target="../media/image113.png"/><Relationship Id="rId4" Type="http://schemas.openxmlformats.org/officeDocument/2006/relationships/image" Target="../media/image107.png"/><Relationship Id="rId9" Type="http://schemas.openxmlformats.org/officeDocument/2006/relationships/image" Target="../media/image112.png"/><Relationship Id="rId14" Type="http://schemas.openxmlformats.org/officeDocument/2006/relationships/image" Target="../media/image1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454613F8-A1A4-4946-85AB-CEB882C1F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3682257"/>
              </p:ext>
            </p:extLst>
          </p:nvPr>
        </p:nvGraphicFramePr>
        <p:xfrm>
          <a:off x="0" y="0"/>
          <a:ext cx="6858000" cy="9621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>
                  <a:extLst>
                    <a:ext uri="{9D8B030D-6E8A-4147-A177-3AD203B41FA5}">
                      <a16:colId xmlns:a16="http://schemas.microsoft.com/office/drawing/2014/main" val="3013185621"/>
                    </a:ext>
                  </a:extLst>
                </a:gridCol>
              </a:tblGrid>
              <a:tr h="36036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DejaVu Sans"/>
                          <a:ea typeface="+mn-ea"/>
                          <a:cs typeface="+mn-cs"/>
                        </a:rPr>
                        <a:t>Sharing in a Ratio </a:t>
                      </a:r>
                      <a:r>
                        <a:rPr kumimoji="0" lang="en-GB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65000"/>
                              <a:lumOff val="35000"/>
                            </a:prstClr>
                          </a:solidFill>
                          <a:effectLst/>
                          <a:uLnTx/>
                          <a:uFillTx/>
                          <a:latin typeface="DejaVu Sans"/>
                          <a:ea typeface="+mn-ea"/>
                          <a:cs typeface="+mn-cs"/>
                        </a:rPr>
                        <a:t>– Area and Perimeter</a:t>
                      </a: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4891049"/>
                  </a:ext>
                </a:extLst>
              </a:tr>
              <a:tr h="9261467">
                <a:tc>
                  <a:txBody>
                    <a:bodyPr/>
                    <a:lstStyle/>
                    <a:p>
                      <a:endParaRPr lang="en-GB" sz="11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j-lt"/>
                      </a:endParaRPr>
                    </a:p>
                  </a:txBody>
                  <a:tcPr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662696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3122D69C-26D1-0242-8A45-C542EE8A2A4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2017754"/>
                  </p:ext>
                </p:extLst>
              </p:nvPr>
            </p:nvGraphicFramePr>
            <p:xfrm>
              <a:off x="0" y="376100"/>
              <a:ext cx="6858000" cy="88966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83658">
                      <a:extLst>
                        <a:ext uri="{9D8B030D-6E8A-4147-A177-3AD203B41FA5}">
                          <a16:colId xmlns:a16="http://schemas.microsoft.com/office/drawing/2014/main" val="2011894113"/>
                        </a:ext>
                      </a:extLst>
                    </a:gridCol>
                    <a:gridCol w="3497943">
                      <a:extLst>
                        <a:ext uri="{9D8B030D-6E8A-4147-A177-3AD203B41FA5}">
                          <a16:colId xmlns:a16="http://schemas.microsoft.com/office/drawing/2014/main" val="3971707806"/>
                        </a:ext>
                      </a:extLst>
                    </a:gridCol>
                    <a:gridCol w="367862">
                      <a:extLst>
                        <a:ext uri="{9D8B030D-6E8A-4147-A177-3AD203B41FA5}">
                          <a16:colId xmlns:a16="http://schemas.microsoft.com/office/drawing/2014/main" val="503171541"/>
                        </a:ext>
                      </a:extLst>
                    </a:gridCol>
                    <a:gridCol w="1308537">
                      <a:extLst>
                        <a:ext uri="{9D8B030D-6E8A-4147-A177-3AD203B41FA5}">
                          <a16:colId xmlns:a16="http://schemas.microsoft.com/office/drawing/2014/main" val="1425915288"/>
                        </a:ext>
                      </a:extLst>
                    </a:gridCol>
                  </a:tblGrid>
                  <a:tr h="1779324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 trapezium has area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parallel sides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and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and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height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 Find: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/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The area,    if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=12 </m:t>
                              </m:r>
                              <m:r>
                                <m:rPr>
                                  <m:nor/>
                                </m:rPr>
                                <a:rPr lang="en-GB" sz="11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cm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/>
                          </a:pPr>
                          <a:endParaRPr lang="en-GB" sz="1100" b="1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/>
                          </a:pPr>
                          <a:endParaRPr lang="en-GB" sz="1100" b="1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/>
                          </a:pPr>
                          <a:endParaRPr lang="en-GB" sz="1100" b="1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/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The height,    if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𝟓𝟒𝟎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and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is 20 cm longer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</a:t>
                          </a: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90140071"/>
                      </a:ext>
                    </a:extLst>
                  </a:tr>
                  <a:tr h="88966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r>
                            <a:rPr lang="en-GB" sz="1100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 right-angled triangle has area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perimeter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and sides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and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 Find: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3"/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The area,    if the perimeter is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72 </m:t>
                              </m:r>
                              <m:r>
                                <m:rPr>
                                  <m:nor/>
                                </m:rPr>
                                <a:rPr lang="en-GB" sz="11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cm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3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3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36196180"/>
                      </a:ext>
                    </a:extLst>
                  </a:tr>
                  <a:tr h="889662">
                    <a:tc gridSpan="4">
                      <a:txBody>
                        <a:bodyPr/>
                        <a:lstStyle/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4"/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The size of the smallest angle,    if the angles are in the ratio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𝟏𝟗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𝟐𝟓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</a:t>
                          </a:r>
                        </a:p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3"/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38712098"/>
                      </a:ext>
                    </a:extLst>
                  </a:tr>
                  <a:tr h="1779324"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 parallelogram has area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perimeter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height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and sides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and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 Find: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5"/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The ratio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,    if the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area is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40 </m:t>
                              </m:r>
                              <m:sSup>
                                <m:sSupPr>
                                  <m:ctrlPr>
                                    <a:rPr lang="en-GB" sz="1100" b="0" i="1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100" b="0" i="0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100" b="0" i="1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and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6 </m:t>
                              </m:r>
                              <m:r>
                                <m:rPr>
                                  <m:nor/>
                                </m:rPr>
                                <a:rPr lang="en-GB" sz="11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longer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and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5 </m:t>
                              </m:r>
                              <m:r>
                                <m:rPr>
                                  <m:nor/>
                                </m:rPr>
                                <a:rPr lang="en-GB" sz="11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longer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than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5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5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5"/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The value of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   if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𝒉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=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𝟕𝟓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𝟏𝟒𝟎𝟎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𝟓𝟒</m:t>
                              </m:r>
                            </m:oMath>
                          </a14:m>
                          <a:r>
                            <a:rPr lang="en-GB" sz="11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and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the area is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54 </m:t>
                              </m:r>
                              <m:sSup>
                                <m:sSupPr>
                                  <m:ctrlPr>
                                    <a:rPr lang="en-GB" sz="1100" b="0" i="1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1100" b="0" i="0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100" b="0" i="1" baseline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100" b="1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5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5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06041077"/>
                      </a:ext>
                    </a:extLst>
                  </a:tr>
                  <a:tr h="88966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pPr marL="0" marR="0" lvl="0" indent="0" algn="l" defTabSz="685800" rtl="0" eaLnBrk="1" fontAlgn="auto" latinLnBrk="0" hangingPunct="1">
                            <a:lnSpc>
                              <a:spcPct val="114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For a rectangle with width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𝑤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cm, height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h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cm, area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𝐴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cm</a:t>
                          </a:r>
                          <a:r>
                            <a:rPr kumimoji="0" lang="en-GB" sz="1100" b="0" i="0" u="none" strike="noStrike" kern="1200" cap="none" spc="0" normalizeH="0" baseline="3000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2</a:t>
                          </a:r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, and perimeter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cm find:</a:t>
                          </a:r>
                        </a:p>
                        <a:p>
                          <a:pPr marL="228600" marR="0" lvl="0" indent="-228600" algn="l" defTabSz="685800" rtl="0" eaLnBrk="1" fontAlgn="auto" latinLnBrk="0" hangingPunct="1">
                            <a:lnSpc>
                              <a:spcPct val="114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+mj-lt"/>
                            <a:buAutoNum type="arabicPeriod" startAt="7"/>
                            <a:tabLst/>
                            <a:defRPr/>
                          </a:pPr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The area,    if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𝑃</m:t>
                              </m:r>
                              <m:r>
                                <a:rPr kumimoji="0" lang="en-GB" sz="1100" b="0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=84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and the ratio of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𝑤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h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is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𝟔</m:t>
                              </m:r>
                              <m:r>
                                <a:rPr kumimoji="0" lang="en-GB" sz="11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:</m:t>
                              </m:r>
                              <m:r>
                                <a:rPr kumimoji="0" lang="en-GB" sz="11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𝟏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.</a:t>
                          </a:r>
                        </a:p>
                        <a:p>
                          <a:pPr marL="228600" marR="0" lvl="0" indent="-228600" algn="l" defTabSz="685800" rtl="0" eaLnBrk="1" fontAlgn="auto" latinLnBrk="0" hangingPunct="1">
                            <a:lnSpc>
                              <a:spcPct val="114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+mj-lt"/>
                            <a:buAutoNum type="arabicPeriod" startAt="7"/>
                            <a:tabLst/>
                            <a:defRPr/>
                          </a:pPr>
                          <a:endParaRPr kumimoji="0" lang="en-GB" sz="11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228600" marR="0" lvl="0" indent="-228600" algn="l" defTabSz="685800" rtl="0" eaLnBrk="1" fontAlgn="auto" latinLnBrk="0" hangingPunct="1">
                            <a:lnSpc>
                              <a:spcPct val="114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+mj-lt"/>
                            <a:buAutoNum type="arabicPeriod" startAt="7"/>
                            <a:tabLst/>
                            <a:defRPr/>
                          </a:pPr>
                          <a:endParaRPr kumimoji="0" lang="en-GB" sz="11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39363195"/>
                      </a:ext>
                    </a:extLst>
                  </a:tr>
                  <a:tr h="889662">
                    <a:tc gridSpan="4">
                      <a:txBody>
                        <a:bodyPr/>
                        <a:lstStyle/>
                        <a:p>
                          <a:pPr marL="228600" marR="0" lvl="0" indent="-228600" algn="l" defTabSz="685800" rtl="0" eaLnBrk="1" fontAlgn="auto" latinLnBrk="0" hangingPunct="1">
                            <a:lnSpc>
                              <a:spcPct val="114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+mj-lt"/>
                            <a:buAutoNum type="arabicPeriod" startAt="8"/>
                            <a:tabLst/>
                            <a:defRPr/>
                          </a:pPr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The perimeter,    if the area is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0" i="0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0.</m:t>
                              </m:r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25 </m:t>
                              </m:r>
                              <m:sSup>
                                <m:sSupPr>
                                  <m:ctrlPr>
                                    <a:rPr kumimoji="0" lang="en-GB" sz="11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kumimoji="0" lang="en-GB" sz="1100" b="0" i="0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+mn-lt"/>
                                      <a:ea typeface="+mn-ea"/>
                                      <a:cs typeface="+mn-cs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kumimoji="0" lang="en-GB" sz="11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prstClr val="black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kumimoji="0" lang="en-GB" sz="11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and the ratio </a:t>
                          </a:r>
                          <a14:m>
                            <m:oMath xmlns:m="http://schemas.openxmlformats.org/officeDocument/2006/math">
                              <m:r>
                                <a:rPr kumimoji="0" lang="en-GB" sz="1100" b="1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𝑨</m:t>
                              </m:r>
                              <m:r>
                                <a:rPr kumimoji="0" lang="en-GB" sz="1100" b="1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:</m:t>
                              </m:r>
                              <m:r>
                                <a:rPr kumimoji="0" lang="en-GB" sz="1100" b="1" i="1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𝒘</m:t>
                              </m:r>
                              <m:r>
                                <a:rPr kumimoji="0" lang="en-GB" sz="1100" b="1" i="0" u="none" strike="noStrike" kern="1200" cap="none" spc="0" normalizeH="0" baseline="0" noProof="0" dirty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=</m:t>
                              </m:r>
                              <m:r>
                                <a:rPr kumimoji="0" lang="en-GB" sz="11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𝟏</m:t>
                              </m:r>
                              <m:r>
                                <a:rPr kumimoji="0" lang="en-GB" sz="11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 :</m:t>
                              </m:r>
                              <m:r>
                                <a:rPr kumimoji="0" lang="en-GB" sz="1100" b="1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black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𝟑</m:t>
                              </m:r>
                            </m:oMath>
                          </a14:m>
                          <a:r>
                            <a:rPr kumimoji="0" lang="en-GB" sz="11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. Leave your answer as a mixed number.</a:t>
                          </a:r>
                        </a:p>
                        <a:p>
                          <a:pPr marL="228600" marR="0" lvl="0" indent="-228600" algn="l" defTabSz="685800" rtl="0" eaLnBrk="1" fontAlgn="auto" latinLnBrk="0" hangingPunct="1">
                            <a:lnSpc>
                              <a:spcPct val="114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AutoNum type="arabicPeriod" startAt="8"/>
                            <a:tabLst/>
                            <a:defRPr/>
                          </a:pPr>
                          <a:endParaRPr kumimoji="0" lang="en-GB" sz="11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marL="228600" marR="0" lvl="0" indent="-228600" algn="l" defTabSz="685800" rtl="0" eaLnBrk="1" fontAlgn="auto" latinLnBrk="0" hangingPunct="1">
                            <a:lnSpc>
                              <a:spcPct val="114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+mj-lt"/>
                            <a:buAutoNum type="arabicPeriod" startAt="7"/>
                            <a:tabLst/>
                            <a:defRPr/>
                          </a:pPr>
                          <a:endParaRPr kumimoji="0" lang="en-GB" sz="11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39042883"/>
                      </a:ext>
                    </a:extLst>
                  </a:tr>
                  <a:tr h="1779324">
                    <a:tc gridSpan="3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A circle has area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1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100" b="0" i="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p>
                                  <m:r>
                                    <a:rPr lang="en-GB" sz="1100" b="0" i="1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circumference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GB" sz="1100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, and radius</a:t>
                          </a:r>
                          <a:r>
                            <a:rPr lang="en-GB" sz="1100" b="0" baseline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GB" sz="11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GB" sz="1100" b="0" i="0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 Find: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9"/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The radius,    if the ratio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𝟏𝟒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𝟗𝟓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9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9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9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9"/>
                          </a:pPr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The diameter,    if the ratio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1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𝟓𝟒</m:t>
                              </m:r>
                            </m:oMath>
                          </a14:m>
                          <a:r>
                            <a:rPr lang="en-GB" sz="1100" b="0" dirty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.</a:t>
                          </a: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9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9"/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5835396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3122D69C-26D1-0242-8A45-C542EE8A2A4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62017754"/>
                  </p:ext>
                </p:extLst>
              </p:nvPr>
            </p:nvGraphicFramePr>
            <p:xfrm>
              <a:off x="0" y="376100"/>
              <a:ext cx="6858000" cy="88966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83658">
                      <a:extLst>
                        <a:ext uri="{9D8B030D-6E8A-4147-A177-3AD203B41FA5}">
                          <a16:colId xmlns:a16="http://schemas.microsoft.com/office/drawing/2014/main" val="2011894113"/>
                        </a:ext>
                      </a:extLst>
                    </a:gridCol>
                    <a:gridCol w="3497943">
                      <a:extLst>
                        <a:ext uri="{9D8B030D-6E8A-4147-A177-3AD203B41FA5}">
                          <a16:colId xmlns:a16="http://schemas.microsoft.com/office/drawing/2014/main" val="3971707806"/>
                        </a:ext>
                      </a:extLst>
                    </a:gridCol>
                    <a:gridCol w="367862">
                      <a:extLst>
                        <a:ext uri="{9D8B030D-6E8A-4147-A177-3AD203B41FA5}">
                          <a16:colId xmlns:a16="http://schemas.microsoft.com/office/drawing/2014/main" val="503171541"/>
                        </a:ext>
                      </a:extLst>
                    </a:gridCol>
                    <a:gridCol w="1308537">
                      <a:extLst>
                        <a:ext uri="{9D8B030D-6E8A-4147-A177-3AD203B41FA5}">
                          <a16:colId xmlns:a16="http://schemas.microsoft.com/office/drawing/2014/main" val="1425915288"/>
                        </a:ext>
                      </a:extLst>
                    </a:gridCol>
                  </a:tblGrid>
                  <a:tr h="1779324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r="-32598" b="-40142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90140071"/>
                      </a:ext>
                    </a:extLst>
                  </a:tr>
                  <a:tr h="88966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r>
                            <a:rPr lang="en-GB" sz="1100" b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678" t="-197183" r="-246" b="-69154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136196180"/>
                      </a:ext>
                    </a:extLst>
                  </a:tr>
                  <a:tr h="889662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301429" r="-185" b="-60142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228600" indent="-228600">
                            <a:lnSpc>
                              <a:spcPct val="114000"/>
                            </a:lnSpc>
                            <a:buFont typeface="+mj-lt"/>
                            <a:buAutoNum type="arabicPeriod" startAt="3"/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38712098"/>
                      </a:ext>
                    </a:extLst>
                  </a:tr>
                  <a:tr h="1779324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200714" r="-32598" b="-20071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06041077"/>
                      </a:ext>
                    </a:extLst>
                  </a:tr>
                  <a:tr h="889662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32678" t="-601429" r="-246" b="-30142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39363195"/>
                      </a:ext>
                    </a:extLst>
                  </a:tr>
                  <a:tr h="889662">
                    <a:tc grid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691549" r="-185" b="-19718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228600" marR="0" lvl="0" indent="-228600" algn="l" defTabSz="685800" rtl="0" eaLnBrk="1" fontAlgn="auto" latinLnBrk="0" hangingPunct="1">
                            <a:lnSpc>
                              <a:spcPct val="114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+mj-lt"/>
                            <a:buAutoNum type="arabicPeriod" startAt="7"/>
                            <a:tabLst/>
                            <a:defRPr/>
                          </a:pPr>
                          <a:endParaRPr kumimoji="0" lang="en-GB" sz="1100" b="0" i="0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prstClr val="black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39042883"/>
                      </a:ext>
                    </a:extLst>
                  </a:tr>
                  <a:tr h="1779324">
                    <a:tc gridSpan="3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t="-401429" r="-2379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4000"/>
                            </a:lnSpc>
                          </a:pPr>
                          <a:endParaRPr lang="en-GB" sz="1100" b="0" dirty="0">
                            <a:solidFill>
                              <a:schemeClr val="tx1"/>
                            </a:solidFill>
                            <a:latin typeface="+mn-lt"/>
                          </a:endParaRPr>
                        </a:p>
                      </a:txBody>
                      <a:tcPr marL="45720" marR="45720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58353964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40" name="Group 39">
            <a:extLst>
              <a:ext uri="{FF2B5EF4-FFF2-40B4-BE49-F238E27FC236}">
                <a16:creationId xmlns:a16="http://schemas.microsoft.com/office/drawing/2014/main" id="{97A91CD0-3142-1B47-B576-E91F50E7AAC9}"/>
              </a:ext>
            </a:extLst>
          </p:cNvPr>
          <p:cNvGrpSpPr/>
          <p:nvPr/>
        </p:nvGrpSpPr>
        <p:grpSpPr>
          <a:xfrm>
            <a:off x="5326744" y="420295"/>
            <a:ext cx="1406944" cy="1040524"/>
            <a:chOff x="283779" y="5210545"/>
            <a:chExt cx="1773621" cy="1452821"/>
          </a:xfrm>
        </p:grpSpPr>
        <p:sp>
          <p:nvSpPr>
            <p:cNvPr id="8" name="Trapezium 7">
              <a:extLst>
                <a:ext uri="{FF2B5EF4-FFF2-40B4-BE49-F238E27FC236}">
                  <a16:creationId xmlns:a16="http://schemas.microsoft.com/office/drawing/2014/main" id="{6F2CB296-E081-EE46-BDC5-C66ED2F25652}"/>
                </a:ext>
              </a:extLst>
            </p:cNvPr>
            <p:cNvSpPr/>
            <p:nvPr/>
          </p:nvSpPr>
          <p:spPr>
            <a:xfrm>
              <a:off x="283779" y="5533737"/>
              <a:ext cx="1773621" cy="851297"/>
            </a:xfrm>
            <a:prstGeom prst="trapezoid">
              <a:avLst>
                <a:gd name="adj" fmla="val 4748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 Math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0BBB9F80-F5DA-6B4A-B320-B13C392B7016}"/>
                    </a:ext>
                  </a:extLst>
                </p:cNvPr>
                <p:cNvSpPr/>
                <p:nvPr/>
              </p:nvSpPr>
              <p:spPr>
                <a:xfrm>
                  <a:off x="1001110" y="6300759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𝑎</m:t>
                      </m:r>
                    </m:oMath>
                  </a14:m>
                  <a:r>
                    <a: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0BBB9F80-F5DA-6B4A-B320-B13C392B701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1110" y="6300759"/>
                  <a:ext cx="338958" cy="362607"/>
                </a:xfrm>
                <a:prstGeom prst="rect">
                  <a:avLst/>
                </a:prstGeom>
                <a:blipFill>
                  <a:blip r:embed="rId4"/>
                  <a:stretch>
                    <a:fillRect b="-4651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948B35E8-689C-064B-BAAA-A4BED0C02BCD}"/>
                    </a:ext>
                  </a:extLst>
                </p:cNvPr>
                <p:cNvSpPr/>
                <p:nvPr/>
              </p:nvSpPr>
              <p:spPr>
                <a:xfrm>
                  <a:off x="1016875" y="5210545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𝑏</m:t>
                      </m:r>
                    </m:oMath>
                  </a14:m>
                  <a:r>
                    <a: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4" name="Rectangle 23">
                  <a:extLst>
                    <a:ext uri="{FF2B5EF4-FFF2-40B4-BE49-F238E27FC236}">
                      <a16:creationId xmlns:a16="http://schemas.microsoft.com/office/drawing/2014/main" id="{948B35E8-689C-064B-BAAA-A4BED0C02BC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16875" y="5210545"/>
                  <a:ext cx="338958" cy="362607"/>
                </a:xfrm>
                <a:prstGeom prst="rect">
                  <a:avLst/>
                </a:prstGeom>
                <a:blipFill>
                  <a:blip r:embed="rId5"/>
                  <a:stretch>
                    <a:fillRect l="-4545" r="-4545" b="-13953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F6DDAF7-3E59-C34C-9820-380F14862887}"/>
                </a:ext>
              </a:extLst>
            </p:cNvPr>
            <p:cNvCxnSpPr>
              <a:cxnSpLocks/>
            </p:cNvCxnSpPr>
            <p:nvPr/>
          </p:nvCxnSpPr>
          <p:spPr>
            <a:xfrm>
              <a:off x="825852" y="5533737"/>
              <a:ext cx="0" cy="851297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8B5EE874-3081-634C-B706-1C6CD4837CD9}"/>
                    </a:ext>
                  </a:extLst>
                </p:cNvPr>
                <p:cNvSpPr/>
                <p:nvPr/>
              </p:nvSpPr>
              <p:spPr>
                <a:xfrm>
                  <a:off x="807982" y="5755652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h</m:t>
                      </m:r>
                    </m:oMath>
                  </a14:m>
                  <a:r>
                    <a:rPr kumimoji="0" lang="en-GB" sz="18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6" name="Rectangle 25">
                  <a:extLst>
                    <a:ext uri="{FF2B5EF4-FFF2-40B4-BE49-F238E27FC236}">
                      <a16:creationId xmlns:a16="http://schemas.microsoft.com/office/drawing/2014/main" id="{8B5EE874-3081-634C-B706-1C6CD4837CD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7982" y="5755652"/>
                  <a:ext cx="338958" cy="362607"/>
                </a:xfrm>
                <a:prstGeom prst="rect">
                  <a:avLst/>
                </a:prstGeom>
                <a:blipFill>
                  <a:blip r:embed="rId6"/>
                  <a:stretch>
                    <a:fillRect l="-6818" r="-4545" b="-13953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CB080ED-D4AA-5844-B793-5DED6D6FB367}"/>
              </a:ext>
            </a:extLst>
          </p:cNvPr>
          <p:cNvGrpSpPr/>
          <p:nvPr/>
        </p:nvGrpSpPr>
        <p:grpSpPr>
          <a:xfrm>
            <a:off x="59973" y="5876054"/>
            <a:ext cx="1420134" cy="689279"/>
            <a:chOff x="4583659" y="890751"/>
            <a:chExt cx="2116685" cy="124547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70F36A3-62A2-BC4E-A604-30980D79718B}"/>
                </a:ext>
              </a:extLst>
            </p:cNvPr>
            <p:cNvSpPr/>
            <p:nvPr/>
          </p:nvSpPr>
          <p:spPr>
            <a:xfrm>
              <a:off x="4933529" y="890751"/>
              <a:ext cx="1766815" cy="93016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 Math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77C98E30-D033-744F-B045-9F007BD3FB53}"/>
                    </a:ext>
                  </a:extLst>
                </p:cNvPr>
                <p:cNvSpPr/>
                <p:nvPr/>
              </p:nvSpPr>
              <p:spPr>
                <a:xfrm>
                  <a:off x="4583659" y="1174530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h</m:t>
                      </m:r>
                    </m:oMath>
                  </a14:m>
                  <a:r>
                    <a:rPr kumimoji="0" lang="en-GB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77C98E30-D033-744F-B045-9F007BD3FB5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3659" y="1174530"/>
                  <a:ext cx="338958" cy="362607"/>
                </a:xfrm>
                <a:prstGeom prst="rect">
                  <a:avLst/>
                </a:prstGeom>
                <a:blipFill>
                  <a:blip r:embed="rId7"/>
                  <a:stretch>
                    <a:fillRect l="-7895" t="-3030" r="-2632" b="-21212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30A579AB-B270-4A44-95BF-08B8239405A6}"/>
                    </a:ext>
                  </a:extLst>
                </p:cNvPr>
                <p:cNvSpPr/>
                <p:nvPr/>
              </p:nvSpPr>
              <p:spPr>
                <a:xfrm>
                  <a:off x="5612523" y="1773619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𝑤</m:t>
                      </m:r>
                    </m:oMath>
                  </a14:m>
                  <a:r>
                    <a:rPr kumimoji="0" lang="en-GB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30A579AB-B270-4A44-95BF-08B8239405A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12523" y="1773619"/>
                  <a:ext cx="338958" cy="362607"/>
                </a:xfrm>
                <a:prstGeom prst="rect">
                  <a:avLst/>
                </a:prstGeom>
                <a:blipFill>
                  <a:blip r:embed="rId8"/>
                  <a:stretch>
                    <a:fillRect l="-8108" r="-2703" b="-12121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E907A7A5-FD9B-C34F-836F-8BF5092AD4D9}"/>
              </a:ext>
            </a:extLst>
          </p:cNvPr>
          <p:cNvGrpSpPr/>
          <p:nvPr/>
        </p:nvGrpSpPr>
        <p:grpSpPr>
          <a:xfrm>
            <a:off x="5326744" y="4071811"/>
            <a:ext cx="1373600" cy="915894"/>
            <a:chOff x="4694182" y="3815254"/>
            <a:chExt cx="2006162" cy="1337676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EE07364B-B766-1147-AEBA-BCC5D0B9D61F}"/>
                </a:ext>
              </a:extLst>
            </p:cNvPr>
            <p:cNvSpPr/>
            <p:nvPr/>
          </p:nvSpPr>
          <p:spPr>
            <a:xfrm>
              <a:off x="4761186" y="3815256"/>
              <a:ext cx="1939158" cy="1040524"/>
            </a:xfrm>
            <a:prstGeom prst="parallelogram">
              <a:avLst>
                <a:gd name="adj" fmla="val 3787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 Math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27254182-C671-9A4A-89EC-A5BBE707CB1A}"/>
                    </a:ext>
                  </a:extLst>
                </p:cNvPr>
                <p:cNvSpPr/>
                <p:nvPr/>
              </p:nvSpPr>
              <p:spPr>
                <a:xfrm>
                  <a:off x="4694182" y="4099036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𝑏</m:t>
                      </m:r>
                    </m:oMath>
                  </a14:m>
                  <a:r>
                    <a:rPr kumimoji="0" lang="en-GB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27254182-C671-9A4A-89EC-A5BBE707CB1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94182" y="4099036"/>
                  <a:ext cx="338958" cy="362607"/>
                </a:xfrm>
                <a:prstGeom prst="rect">
                  <a:avLst/>
                </a:prstGeom>
                <a:blipFill>
                  <a:blip r:embed="rId9"/>
                  <a:stretch>
                    <a:fillRect b="-2439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EF49F55A-8E3D-1A40-A442-BDE555518B3D}"/>
                    </a:ext>
                  </a:extLst>
                </p:cNvPr>
                <p:cNvSpPr/>
                <p:nvPr/>
              </p:nvSpPr>
              <p:spPr>
                <a:xfrm>
                  <a:off x="5423336" y="4790323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𝑎</m:t>
                      </m:r>
                    </m:oMath>
                  </a14:m>
                  <a:r>
                    <a:rPr kumimoji="0" lang="en-GB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EF49F55A-8E3D-1A40-A442-BDE555518B3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23336" y="4790323"/>
                  <a:ext cx="338958" cy="362607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DAAC503-2F00-FF4C-A6CD-E84AEFCE97BF}"/>
                </a:ext>
              </a:extLst>
            </p:cNvPr>
            <p:cNvCxnSpPr/>
            <p:nvPr/>
          </p:nvCxnSpPr>
          <p:spPr>
            <a:xfrm>
              <a:off x="6077609" y="3815254"/>
              <a:ext cx="0" cy="1040526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D3D02098-EFAE-4042-A1E0-DAFBB50FDD84}"/>
                    </a:ext>
                  </a:extLst>
                </p:cNvPr>
                <p:cNvSpPr/>
                <p:nvPr/>
              </p:nvSpPr>
              <p:spPr>
                <a:xfrm>
                  <a:off x="6059739" y="4154213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4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h</m:t>
                      </m:r>
                    </m:oMath>
                  </a14:m>
                  <a:r>
                    <a:rPr kumimoji="0" lang="en-GB" sz="14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D3D02098-EFAE-4042-A1E0-DAFBB50FDD8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59739" y="4154213"/>
                  <a:ext cx="338958" cy="362607"/>
                </a:xfrm>
                <a:prstGeom prst="rect">
                  <a:avLst/>
                </a:prstGeom>
                <a:blipFill>
                  <a:blip r:embed="rId11"/>
                  <a:stretch>
                    <a:fillRect b="-250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306BDE12-01A2-164D-9A60-659A2EB1DBBB}"/>
              </a:ext>
            </a:extLst>
          </p:cNvPr>
          <p:cNvGrpSpPr/>
          <p:nvPr/>
        </p:nvGrpSpPr>
        <p:grpSpPr>
          <a:xfrm>
            <a:off x="5769929" y="7655001"/>
            <a:ext cx="992994" cy="992992"/>
            <a:chOff x="5167146" y="6787055"/>
            <a:chExt cx="1229712" cy="122971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882C365-1D02-0B4E-BDE6-D42428CAFB5B}"/>
                </a:ext>
              </a:extLst>
            </p:cNvPr>
            <p:cNvSpPr/>
            <p:nvPr/>
          </p:nvSpPr>
          <p:spPr>
            <a:xfrm>
              <a:off x="5167146" y="6787055"/>
              <a:ext cx="1229712" cy="122971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 Math"/>
                <a:ea typeface="+mn-ea"/>
                <a:cs typeface="+mn-cs"/>
              </a:endParaRP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5A495B38-9A03-7D4B-A2C0-E1E53ECC8501}"/>
                </a:ext>
              </a:extLst>
            </p:cNvPr>
            <p:cNvCxnSpPr>
              <a:cxnSpLocks/>
              <a:stCxn id="10" idx="6"/>
            </p:cNvCxnSpPr>
            <p:nvPr/>
          </p:nvCxnSpPr>
          <p:spPr>
            <a:xfrm flipH="1">
              <a:off x="5782002" y="7401910"/>
              <a:ext cx="614856" cy="0"/>
            </a:xfrm>
            <a:prstGeom prst="line">
              <a:avLst/>
            </a:prstGeom>
            <a:ln w="28575">
              <a:solidFill>
                <a:schemeClr val="tx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1070B4-2853-8D42-BEB0-D190CA62A8DD}"/>
                    </a:ext>
                  </a:extLst>
                </p:cNvPr>
                <p:cNvSpPr/>
                <p:nvPr/>
              </p:nvSpPr>
              <p:spPr>
                <a:xfrm>
                  <a:off x="5919951" y="7382811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𝑟</m:t>
                      </m:r>
                    </m:oMath>
                  </a14:m>
                  <a:r>
                    <a:rPr kumimoji="0" lang="en-GB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6C1070B4-2853-8D42-BEB0-D190CA62A8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19951" y="7382811"/>
                  <a:ext cx="338958" cy="362607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9CD3243-2BF8-2443-9FA2-2514F1BDB909}"/>
              </a:ext>
            </a:extLst>
          </p:cNvPr>
          <p:cNvGrpSpPr/>
          <p:nvPr/>
        </p:nvGrpSpPr>
        <p:grpSpPr>
          <a:xfrm>
            <a:off x="103531" y="2274255"/>
            <a:ext cx="1534058" cy="837323"/>
            <a:chOff x="181302" y="2459421"/>
            <a:chExt cx="2089045" cy="1156120"/>
          </a:xfrm>
        </p:grpSpPr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A539994E-8899-ED4E-8BCE-C13AE4B507B6}"/>
                </a:ext>
              </a:extLst>
            </p:cNvPr>
            <p:cNvSpPr/>
            <p:nvPr/>
          </p:nvSpPr>
          <p:spPr>
            <a:xfrm flipH="1">
              <a:off x="181302" y="2459421"/>
              <a:ext cx="1749973" cy="819807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 Math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138AFE84-FF7B-BB4B-9FF2-989D8DE7740A}"/>
                    </a:ext>
                  </a:extLst>
                </p:cNvPr>
                <p:cNvSpPr/>
                <p:nvPr/>
              </p:nvSpPr>
              <p:spPr>
                <a:xfrm>
                  <a:off x="1931388" y="2675593"/>
                  <a:ext cx="338959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h</m:t>
                      </m:r>
                    </m:oMath>
                  </a14:m>
                  <a:r>
                    <a:rPr kumimoji="0" lang="en-GB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138AFE84-FF7B-BB4B-9FF2-989D8DE7740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31388" y="2675593"/>
                  <a:ext cx="338959" cy="362607"/>
                </a:xfrm>
                <a:prstGeom prst="rect">
                  <a:avLst/>
                </a:prstGeom>
                <a:blipFill>
                  <a:blip r:embed="rId13"/>
                  <a:stretch>
                    <a:fillRect l="-2439" b="-4651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45FAF99F-DBE3-3744-ADA4-C38370344C5D}"/>
                    </a:ext>
                  </a:extLst>
                </p:cNvPr>
                <p:cNvSpPr/>
                <p:nvPr/>
              </p:nvSpPr>
              <p:spPr>
                <a:xfrm>
                  <a:off x="977461" y="3252934"/>
                  <a:ext cx="338959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𝑏</m:t>
                      </m:r>
                    </m:oMath>
                  </a14:m>
                  <a:r>
                    <a:rPr kumimoji="0" lang="en-GB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45FAF99F-DBE3-3744-ADA4-C38370344C5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7461" y="3252934"/>
                  <a:ext cx="338959" cy="362607"/>
                </a:xfrm>
                <a:prstGeom prst="rect">
                  <a:avLst/>
                </a:prstGeom>
                <a:blipFill>
                  <a:blip r:embed="rId14"/>
                  <a:stretch>
                    <a:fillRect l="-2439" b="-697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3BE866FE-9DCA-9A4C-9FE1-F11922957FD0}"/>
                    </a:ext>
                  </a:extLst>
                </p:cNvPr>
                <p:cNvSpPr/>
                <p:nvPr/>
              </p:nvSpPr>
              <p:spPr>
                <a:xfrm>
                  <a:off x="819805" y="2507443"/>
                  <a:ext cx="338958" cy="362607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 xmlns:m="http://schemas.openxmlformats.org/officeDocument/2006/math">
                      <m:r>
                        <a:rPr kumimoji="0" lang="en-GB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𝑐</m:t>
                      </m:r>
                    </m:oMath>
                  </a14:m>
                  <a:r>
                    <a:rPr kumimoji="0" lang="en-GB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mbria Math"/>
                      <a:ea typeface="+mn-ea"/>
                      <a:cs typeface="+mn-cs"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3BE866FE-9DCA-9A4C-9FE1-F11922957FD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9805" y="2507443"/>
                  <a:ext cx="338958" cy="362607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F435AA2-1187-D84D-B2DC-F133253C89C4}"/>
                </a:ext>
              </a:extLst>
            </p:cNvPr>
            <p:cNvSpPr/>
            <p:nvPr/>
          </p:nvSpPr>
          <p:spPr>
            <a:xfrm>
              <a:off x="1787276" y="3135229"/>
              <a:ext cx="144000" cy="1440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 Math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00014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stom 10">
      <a:majorFont>
        <a:latin typeface="DejaVu Sans"/>
        <a:ea typeface=""/>
        <a:cs typeface=""/>
      </a:majorFont>
      <a:minorFont>
        <a:latin typeface="Cambria Math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337</Words>
  <Application>Microsoft Macintosh PowerPoint</Application>
  <PresentationFormat>A4 Paper (210x297 mm)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Cambria Math</vt:lpstr>
      <vt:lpstr>DejaVu Sans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Day, Nathan (NOT) Staff</dc:creator>
  <cp:lastModifiedBy>Day, Nathan (NOT) Staff</cp:lastModifiedBy>
  <cp:revision>2</cp:revision>
  <dcterms:created xsi:type="dcterms:W3CDTF">2026-06-08T04:51:19Z</dcterms:created>
  <dcterms:modified xsi:type="dcterms:W3CDTF">2026-06-08T04:56:11Z</dcterms:modified>
</cp:coreProperties>
</file>