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notesMasterIdLst>
    <p:notesMasterId r:id="rId10"/>
  </p:notesMasterIdLst>
  <p:sldIdLst>
    <p:sldId id="259" r:id="rId5"/>
    <p:sldId id="260" r:id="rId6"/>
    <p:sldId id="265" r:id="rId7"/>
    <p:sldId id="261" r:id="rId8"/>
    <p:sldId id="262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6D7050-F4F4-4943-8717-4C408537A528}" v="1" dt="2023-05-02T13:21:13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6301" autoAdjust="0"/>
  </p:normalViewPr>
  <p:slideViewPr>
    <p:cSldViewPr snapToGrid="0" snapToObjects="1">
      <p:cViewPr varScale="1">
        <p:scale>
          <a:sx n="85" d="100"/>
          <a:sy n="85" d="100"/>
        </p:scale>
        <p:origin x="3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FC2D8-8282-B341-AD22-4B9C7923AB0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1B38A-E130-B640-9BDA-8F4B14946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347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1B38A-E130-B640-9BDA-8F4B14946E6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11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0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47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30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28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2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2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62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258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36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27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FD9B0-EB13-DE46-81FA-1F23359CC02B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42B57-9A57-A54F-A4D6-67787B8A66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55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1321894"/>
                  </p:ext>
                </p:extLst>
              </p:nvPr>
            </p:nvGraphicFramePr>
            <p:xfrm>
              <a:off x="0" y="0"/>
              <a:ext cx="6858001" cy="993488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88644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1=5−4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4=5−1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5=1+4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2=8−6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8−2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2+6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3=1+2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3−1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4=7.5−3.5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3.5=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7.5−4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7.5=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4+3.5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5=−2+7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7−5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2+5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6=3 × 2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8=2 × 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 × 9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10=4 × 2.5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2.5=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algn="l"/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number equations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1+6=3+4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  <a:p>
                          <a:pPr algn="l"/>
                          <a:endParaRPr lang="en-GB" sz="1700" b="0" dirty="0">
                            <a:solidFill>
                              <a:schemeClr val="tx1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23036446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number equations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 × 6=3 × 4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  <a:p>
                          <a:pPr algn="l"/>
                          <a:endParaRPr lang="en-GB" sz="1700" b="0" dirty="0">
                            <a:solidFill>
                              <a:schemeClr val="tx1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636014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1321894"/>
                  </p:ext>
                </p:extLst>
              </p:nvPr>
            </p:nvGraphicFramePr>
            <p:xfrm>
              <a:off x="0" y="0"/>
              <a:ext cx="6858001" cy="993488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88644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83673" r="-2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83673" r="-1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83673" r="-1550" b="-1422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183673" r="-201550" b="-13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183673" r="-101550" b="-13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183673" r="-1550" b="-1322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278000" r="-201550" b="-11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278000" r="-101550" b="-11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278000" r="-1550" b="-119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385714" r="-201550" b="-11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385714" r="-101550" b="-11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385714" r="-1550" b="-11204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476000" r="-201550" b="-9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476000" r="-101550" b="-9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476000" r="-1550" b="-9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587755" r="-201550" b="-9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587755" r="-101550" b="-9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587755" r="-1550" b="-9183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674000" r="-201550" b="-8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674000" r="-101550" b="-8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674000" r="-1550" b="-8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789796" r="-2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789796" r="-1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789796" r="-1550" b="-7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872000" r="-2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872000" r="-1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872000" r="-1550" b="-60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824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0930" t="-991837" r="-2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0930" t="-991837" r="-1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0930" t="-991837" r="-1550" b="-5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70" t="-428000" r="-370" b="-10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23036446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70" t="-528000" r="-370" b="-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63601498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5B88E86-3EF5-5743-80B9-5D4D1CD95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550292"/>
              </p:ext>
            </p:extLst>
          </p:nvPr>
        </p:nvGraphicFramePr>
        <p:xfrm>
          <a:off x="178259" y="55859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67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41962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19" name="Table 2">
            <a:extLst>
              <a:ext uri="{FF2B5EF4-FFF2-40B4-BE49-F238E27FC236}">
                <a16:creationId xmlns:a16="http://schemas.microsoft.com/office/drawing/2014/main" id="{6F2152CD-73A0-2142-A4C7-B2B11103B6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69899"/>
              </p:ext>
            </p:extLst>
          </p:nvPr>
        </p:nvGraphicFramePr>
        <p:xfrm>
          <a:off x="178259" y="118613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024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571270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17B33713-BEC5-8249-A367-F700D36A8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458862"/>
              </p:ext>
            </p:extLst>
          </p:nvPr>
        </p:nvGraphicFramePr>
        <p:xfrm>
          <a:off x="178259" y="181367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157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696137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DB7B9E57-1385-BC4B-8F82-3857D6AEA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152819"/>
              </p:ext>
            </p:extLst>
          </p:nvPr>
        </p:nvGraphicFramePr>
        <p:xfrm>
          <a:off x="178259" y="244121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76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777618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23" name="Table 2">
            <a:extLst>
              <a:ext uri="{FF2B5EF4-FFF2-40B4-BE49-F238E27FC236}">
                <a16:creationId xmlns:a16="http://schemas.microsoft.com/office/drawing/2014/main" id="{22E43BB4-EEB5-1849-B52A-A9C841F21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80581"/>
              </p:ext>
            </p:extLst>
          </p:nvPr>
        </p:nvGraphicFramePr>
        <p:xfrm>
          <a:off x="178259" y="306875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67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41962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852E04D6-DE2C-204B-BC9F-922FEC6E7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83342"/>
              </p:ext>
            </p:extLst>
          </p:nvPr>
        </p:nvGraphicFramePr>
        <p:xfrm>
          <a:off x="178258" y="3664524"/>
          <a:ext cx="1604294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44" name="Table 4">
            <a:extLst>
              <a:ext uri="{FF2B5EF4-FFF2-40B4-BE49-F238E27FC236}">
                <a16:creationId xmlns:a16="http://schemas.microsoft.com/office/drawing/2014/main" id="{0020529A-8F26-6A4F-A197-A3438692B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259574"/>
              </p:ext>
            </p:extLst>
          </p:nvPr>
        </p:nvGraphicFramePr>
        <p:xfrm>
          <a:off x="178258" y="4296724"/>
          <a:ext cx="1604294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45" name="Table 4">
            <a:extLst>
              <a:ext uri="{FF2B5EF4-FFF2-40B4-BE49-F238E27FC236}">
                <a16:creationId xmlns:a16="http://schemas.microsoft.com/office/drawing/2014/main" id="{17DF32E1-6A0E-2147-9EA2-E73F5A83E3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036298"/>
              </p:ext>
            </p:extLst>
          </p:nvPr>
        </p:nvGraphicFramePr>
        <p:xfrm>
          <a:off x="178258" y="4925203"/>
          <a:ext cx="1604294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46" name="Table 4">
            <a:extLst>
              <a:ext uri="{FF2B5EF4-FFF2-40B4-BE49-F238E27FC236}">
                <a16:creationId xmlns:a16="http://schemas.microsoft.com/office/drawing/2014/main" id="{758ADD1E-2133-B046-A1BB-B2689E474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944981"/>
              </p:ext>
            </p:extLst>
          </p:nvPr>
        </p:nvGraphicFramePr>
        <p:xfrm>
          <a:off x="178258" y="5583826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47" name="Table 4">
            <a:extLst>
              <a:ext uri="{FF2B5EF4-FFF2-40B4-BE49-F238E27FC236}">
                <a16:creationId xmlns:a16="http://schemas.microsoft.com/office/drawing/2014/main" id="{571D8A55-F755-C244-8A43-F16A9E42B2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418941"/>
              </p:ext>
            </p:extLst>
          </p:nvPr>
        </p:nvGraphicFramePr>
        <p:xfrm>
          <a:off x="178258" y="6212304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75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8810221"/>
                  </p:ext>
                </p:extLst>
              </p:nvPr>
            </p:nvGraphicFramePr>
            <p:xfrm>
              <a:off x="0" y="1"/>
              <a:ext cx="6858001" cy="9936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+7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7=11−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=11−7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12=3+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=12−3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=13+5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14=20−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=20−14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=15−3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16=8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17=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 × 17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18=3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19=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 × 19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algn="l"/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equations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3+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=5+7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25780152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equations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 × 10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57564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8810221"/>
                  </p:ext>
                </p:extLst>
              </p:nvPr>
            </p:nvGraphicFramePr>
            <p:xfrm>
              <a:off x="0" y="1"/>
              <a:ext cx="6858001" cy="9936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83673" r="-2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83673" r="-1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83673" r="-1550" b="-1422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180000" r="-201550" b="-1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180000" r="-101550" b="-1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180000" r="-1550" b="-129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285714" r="-201550" b="-12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285714" r="-101550" b="-12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285714" r="-1550" b="-12204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378000" r="-201550" b="-10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378000" r="-101550" b="-10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378000" r="-1550" b="-109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487755" r="-201550" b="-10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487755" r="-101550" b="-10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487755" r="-1550" b="-10183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576000" r="-201550" b="-8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576000" r="-101550" b="-8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576000" r="-1550" b="-8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689796" r="-201550" b="-8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689796" r="-101550" b="-8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689796" r="-1550" b="-8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789796" r="-2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789796" r="-1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789796" r="-1550" b="-7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872000" r="-2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872000" r="-1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872000" r="-1550" b="-60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991837" r="-2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991837" r="-1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991837" r="-1550" b="-5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70" t="-428000" r="-370" b="-10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25780152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70" t="-528000" r="-370" b="-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575645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2">
                <a:extLst>
                  <a:ext uri="{FF2B5EF4-FFF2-40B4-BE49-F238E27FC236}">
                    <a16:creationId xmlns:a16="http://schemas.microsoft.com/office/drawing/2014/main" id="{32838A51-E398-4079-9D24-25828486C9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7811309"/>
                  </p:ext>
                </p:extLst>
              </p:nvPr>
            </p:nvGraphicFramePr>
            <p:xfrm>
              <a:off x="178259" y="566543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93528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1010766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188419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2">
                <a:extLst>
                  <a:ext uri="{FF2B5EF4-FFF2-40B4-BE49-F238E27FC236}">
                    <a16:creationId xmlns:a16="http://schemas.microsoft.com/office/drawing/2014/main" id="{32838A51-E398-4079-9D24-25828486C9A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7811309"/>
                  </p:ext>
                </p:extLst>
              </p:nvPr>
            </p:nvGraphicFramePr>
            <p:xfrm>
              <a:off x="178259" y="566543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93528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1010766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243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20" t="-130000" r="-171429" b="-4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2B99F980-771F-4986-A1A0-1E0B36B29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181755"/>
              </p:ext>
            </p:extLst>
          </p:nvPr>
        </p:nvGraphicFramePr>
        <p:xfrm>
          <a:off x="178259" y="119408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67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41962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18" name="Table 2">
            <a:extLst>
              <a:ext uri="{FF2B5EF4-FFF2-40B4-BE49-F238E27FC236}">
                <a16:creationId xmlns:a16="http://schemas.microsoft.com/office/drawing/2014/main" id="{2CE36BEE-56A8-4983-86F7-83BC76D69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335585"/>
              </p:ext>
            </p:extLst>
          </p:nvPr>
        </p:nvGraphicFramePr>
        <p:xfrm>
          <a:off x="178259" y="182162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2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53287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19" name="Table 2">
            <a:extLst>
              <a:ext uri="{FF2B5EF4-FFF2-40B4-BE49-F238E27FC236}">
                <a16:creationId xmlns:a16="http://schemas.microsoft.com/office/drawing/2014/main" id="{8D821DFE-6976-404E-9A0E-B9605043E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784383"/>
              </p:ext>
            </p:extLst>
          </p:nvPr>
        </p:nvGraphicFramePr>
        <p:xfrm>
          <a:off x="178259" y="2449163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0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65479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20" name="Table 2">
            <a:extLst>
              <a:ext uri="{FF2B5EF4-FFF2-40B4-BE49-F238E27FC236}">
                <a16:creationId xmlns:a16="http://schemas.microsoft.com/office/drawing/2014/main" id="{5F9AF312-1FE7-4190-ACDD-B1001D342E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29591"/>
              </p:ext>
            </p:extLst>
          </p:nvPr>
        </p:nvGraphicFramePr>
        <p:xfrm>
          <a:off x="178259" y="3076696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78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57351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1" name="Table 4">
                <a:extLst>
                  <a:ext uri="{FF2B5EF4-FFF2-40B4-BE49-F238E27FC236}">
                    <a16:creationId xmlns:a16="http://schemas.microsoft.com/office/drawing/2014/main" id="{3E48508D-972E-4295-94B3-B08AD88A46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8815907"/>
                  </p:ext>
                </p:extLst>
              </p:nvPr>
            </p:nvGraphicFramePr>
            <p:xfrm>
              <a:off x="207499" y="3686024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1" name="Table 4">
                <a:extLst>
                  <a:ext uri="{FF2B5EF4-FFF2-40B4-BE49-F238E27FC236}">
                    <a16:creationId xmlns:a16="http://schemas.microsoft.com/office/drawing/2014/main" id="{3E48508D-972E-4295-94B3-B08AD88A461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8815907"/>
                  </p:ext>
                </p:extLst>
              </p:nvPr>
            </p:nvGraphicFramePr>
            <p:xfrm>
              <a:off x="207499" y="3686024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743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28261" r="-421569" b="-14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7432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3" name="Table 4">
                <a:extLst>
                  <a:ext uri="{FF2B5EF4-FFF2-40B4-BE49-F238E27FC236}">
                    <a16:creationId xmlns:a16="http://schemas.microsoft.com/office/drawing/2014/main" id="{A0DA528D-D1BF-4E4A-A8A4-9FBF5B649E5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9341025"/>
                  </p:ext>
                </p:extLst>
              </p:nvPr>
            </p:nvGraphicFramePr>
            <p:xfrm>
              <a:off x="207499" y="4324551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3" name="Table 4">
                <a:extLst>
                  <a:ext uri="{FF2B5EF4-FFF2-40B4-BE49-F238E27FC236}">
                    <a16:creationId xmlns:a16="http://schemas.microsoft.com/office/drawing/2014/main" id="{A0DA528D-D1BF-4E4A-A8A4-9FBF5B649E5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9341025"/>
                  </p:ext>
                </p:extLst>
              </p:nvPr>
            </p:nvGraphicFramePr>
            <p:xfrm>
              <a:off x="207499" y="4324551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7432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3944" t="-2174" r="-939" b="-978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7432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3" name="Table 4">
            <a:extLst>
              <a:ext uri="{FF2B5EF4-FFF2-40B4-BE49-F238E27FC236}">
                <a16:creationId xmlns:a16="http://schemas.microsoft.com/office/drawing/2014/main" id="{29A9AD12-988B-457A-810B-BAD0EEFAD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485432"/>
              </p:ext>
            </p:extLst>
          </p:nvPr>
        </p:nvGraphicFramePr>
        <p:xfrm>
          <a:off x="207499" y="4973125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34" name="Table 4">
            <a:extLst>
              <a:ext uri="{FF2B5EF4-FFF2-40B4-BE49-F238E27FC236}">
                <a16:creationId xmlns:a16="http://schemas.microsoft.com/office/drawing/2014/main" id="{53B19CEA-5793-4929-AB56-0819F0BB7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147374"/>
              </p:ext>
            </p:extLst>
          </p:nvPr>
        </p:nvGraphicFramePr>
        <p:xfrm>
          <a:off x="207499" y="5605809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35" name="Table 4">
            <a:extLst>
              <a:ext uri="{FF2B5EF4-FFF2-40B4-BE49-F238E27FC236}">
                <a16:creationId xmlns:a16="http://schemas.microsoft.com/office/drawing/2014/main" id="{89DCAA11-A231-4212-99BE-18EE71BDE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171412"/>
              </p:ext>
            </p:extLst>
          </p:nvPr>
        </p:nvGraphicFramePr>
        <p:xfrm>
          <a:off x="207499" y="6234288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2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86927201"/>
                  </p:ext>
                </p:extLst>
              </p:nvPr>
            </p:nvGraphicFramePr>
            <p:xfrm>
              <a:off x="0" y="1"/>
              <a:ext cx="6858001" cy="9936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=21−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=21−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22=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=22−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=22−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23=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=23+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−23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24=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=24−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=24−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25=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+25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26=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𝑒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27=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=27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28=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𝑔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=28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29=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−29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=29+</m:t>
                              </m:r>
                              <m:r>
                                <a:rPr lang="en-GB" sz="20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=30</m:t>
                              </m:r>
                              <m:r>
                                <a:rPr lang="en-GB" sz="1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algn="l"/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formulae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6+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25780152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How many equivalent formulae can you find to </a:t>
                          </a:r>
                          <a14:m>
                            <m:oMath xmlns:m="http://schemas.openxmlformats.org/officeDocument/2006/math">
                              <m:r>
                                <a:rPr lang="en-GB" sz="17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17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?</a:t>
                          </a:r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575645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86927201"/>
                  </p:ext>
                </p:extLst>
              </p:nvPr>
            </p:nvGraphicFramePr>
            <p:xfrm>
              <a:off x="0" y="1"/>
              <a:ext cx="6858001" cy="9936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755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6816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83673" r="-2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83673" r="-101550" b="-1422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83673" r="-1550" b="-1422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180000" r="-201550" b="-1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180000" r="-101550" b="-129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180000" r="-1550" b="-129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285714" r="-201550" b="-12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285714" r="-101550" b="-12204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285714" r="-1550" b="-122040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378000" r="-201550" b="-10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378000" r="-101550" b="-10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378000" r="-1550" b="-109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487755" r="-201550" b="-10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487755" r="-101550" b="-10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487755" r="-1550" b="-10183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576000" r="-201550" b="-8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576000" r="-101550" b="-8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576000" r="-1550" b="-8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689796" r="-201550" b="-8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689796" r="-101550" b="-8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689796" r="-1550" b="-8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789796" r="-2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789796" r="-101550" b="-7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789796" r="-1550" b="-7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872000" r="-2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872000" r="-101550" b="-6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872000" r="-1550" b="-60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930" t="-991837" r="-2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0930" t="-991837" r="-101550" b="-5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20930" t="-991837" r="-1550" b="-5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70" t="-428000" r="-370" b="-10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25780152"/>
                      </a:ext>
                    </a:extLst>
                  </a:tr>
                  <a:tr h="1584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70" t="-528000" r="-370" b="-16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0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34040" marR="30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3575645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2">
                <a:extLst>
                  <a:ext uri="{FF2B5EF4-FFF2-40B4-BE49-F238E27FC236}">
                    <a16:creationId xmlns:a16="http://schemas.microsoft.com/office/drawing/2014/main" id="{60D28855-9C34-4F89-AF82-754AC54739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3462652"/>
                  </p:ext>
                </p:extLst>
              </p:nvPr>
            </p:nvGraphicFramePr>
            <p:xfrm>
              <a:off x="207499" y="1183349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0421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73873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188419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2">
                <a:extLst>
                  <a:ext uri="{FF2B5EF4-FFF2-40B4-BE49-F238E27FC236}">
                    <a16:creationId xmlns:a16="http://schemas.microsoft.com/office/drawing/2014/main" id="{60D28855-9C34-4F89-AF82-754AC54739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33462652"/>
                  </p:ext>
                </p:extLst>
              </p:nvPr>
            </p:nvGraphicFramePr>
            <p:xfrm>
              <a:off x="207499" y="1183349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0421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73873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243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07" t="-130000" r="-73856" b="-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39640" t="-130000" r="-1802" b="-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4" name="Table 2">
            <a:extLst>
              <a:ext uri="{FF2B5EF4-FFF2-40B4-BE49-F238E27FC236}">
                <a16:creationId xmlns:a16="http://schemas.microsoft.com/office/drawing/2014/main" id="{9D4C67D6-EE70-4538-AD45-350A837CA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267421"/>
              </p:ext>
            </p:extLst>
          </p:nvPr>
        </p:nvGraphicFramePr>
        <p:xfrm>
          <a:off x="207499" y="1809748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26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93803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15" name="Table 2">
            <a:extLst>
              <a:ext uri="{FF2B5EF4-FFF2-40B4-BE49-F238E27FC236}">
                <a16:creationId xmlns:a16="http://schemas.microsoft.com/office/drawing/2014/main" id="{9654F97E-252D-46D7-97BD-505353FE68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615975"/>
              </p:ext>
            </p:extLst>
          </p:nvPr>
        </p:nvGraphicFramePr>
        <p:xfrm>
          <a:off x="207499" y="2445731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4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75515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22" name="Table 2">
            <a:extLst>
              <a:ext uri="{FF2B5EF4-FFF2-40B4-BE49-F238E27FC236}">
                <a16:creationId xmlns:a16="http://schemas.microsoft.com/office/drawing/2014/main" id="{F67C62C0-4570-4BF2-8ADF-95FE40654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11226"/>
              </p:ext>
            </p:extLst>
          </p:nvPr>
        </p:nvGraphicFramePr>
        <p:xfrm>
          <a:off x="207499" y="3052766"/>
          <a:ext cx="1604294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741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653553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4" name="Table 4">
                <a:extLst>
                  <a:ext uri="{FF2B5EF4-FFF2-40B4-BE49-F238E27FC236}">
                    <a16:creationId xmlns:a16="http://schemas.microsoft.com/office/drawing/2014/main" id="{179B62D2-C7FF-405C-82EA-AAD785F5CC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5055833"/>
                  </p:ext>
                </p:extLst>
              </p:nvPr>
            </p:nvGraphicFramePr>
            <p:xfrm>
              <a:off x="207499" y="3679632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4" name="Table 4">
                <a:extLst>
                  <a:ext uri="{FF2B5EF4-FFF2-40B4-BE49-F238E27FC236}">
                    <a16:creationId xmlns:a16="http://schemas.microsoft.com/office/drawing/2014/main" id="{179B62D2-C7FF-405C-82EA-AAD785F5CCF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5055833"/>
                  </p:ext>
                </p:extLst>
              </p:nvPr>
            </p:nvGraphicFramePr>
            <p:xfrm>
              <a:off x="207499" y="3679632"/>
              <a:ext cx="1604294" cy="548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0629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129366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743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28261" r="-42156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74320">
                    <a:tc>
                      <a:txBody>
                        <a:bodyPr/>
                        <a:lstStyle/>
                        <a:p>
                          <a:pPr algn="ctr"/>
                          <a:endParaRPr lang="en-GB" sz="18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3944" t="-131111" r="-939" b="-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5" name="Table 4">
            <a:extLst>
              <a:ext uri="{FF2B5EF4-FFF2-40B4-BE49-F238E27FC236}">
                <a16:creationId xmlns:a16="http://schemas.microsoft.com/office/drawing/2014/main" id="{1C0AE6D9-312C-474D-9272-3CCA2B739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672063"/>
              </p:ext>
            </p:extLst>
          </p:nvPr>
        </p:nvGraphicFramePr>
        <p:xfrm>
          <a:off x="207499" y="4342460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26" name="Table 4">
            <a:extLst>
              <a:ext uri="{FF2B5EF4-FFF2-40B4-BE49-F238E27FC236}">
                <a16:creationId xmlns:a16="http://schemas.microsoft.com/office/drawing/2014/main" id="{2A29B756-0E5F-46D1-9ACC-7CF046D14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197380"/>
              </p:ext>
            </p:extLst>
          </p:nvPr>
        </p:nvGraphicFramePr>
        <p:xfrm>
          <a:off x="207499" y="4970939"/>
          <a:ext cx="1604294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29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129366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7" name="Table 2">
                <a:extLst>
                  <a:ext uri="{FF2B5EF4-FFF2-40B4-BE49-F238E27FC236}">
                    <a16:creationId xmlns:a16="http://schemas.microsoft.com/office/drawing/2014/main" id="{93FEA48E-3457-4621-9895-0C8938F6CC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5277439"/>
                  </p:ext>
                </p:extLst>
              </p:nvPr>
            </p:nvGraphicFramePr>
            <p:xfrm>
              <a:off x="207499" y="565863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0421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73873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188419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7" name="Table 2">
                <a:extLst>
                  <a:ext uri="{FF2B5EF4-FFF2-40B4-BE49-F238E27FC236}">
                    <a16:creationId xmlns:a16="http://schemas.microsoft.com/office/drawing/2014/main" id="{93FEA48E-3457-4621-9895-0C8938F6CC5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5277439"/>
                  </p:ext>
                </p:extLst>
              </p:nvPr>
            </p:nvGraphicFramePr>
            <p:xfrm>
              <a:off x="207499" y="565863"/>
              <a:ext cx="1604294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30421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73873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243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307" t="-130000" r="-73856" b="-2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39640" t="-130000" r="-1802" b="-2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7691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9000814"/>
                  </p:ext>
                </p:extLst>
              </p:nvPr>
            </p:nvGraphicFramePr>
            <p:xfrm>
              <a:off x="0" y="1"/>
              <a:ext cx="6858001" cy="99059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6635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kern="120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  <a:cs typeface="+mn-cs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−2−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𝑏𝑐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148464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8546055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+2−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8545754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9195635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1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873215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69000814"/>
                  </p:ext>
                </p:extLst>
              </p:nvPr>
            </p:nvGraphicFramePr>
            <p:xfrm>
              <a:off x="0" y="1"/>
              <a:ext cx="6858001" cy="99059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46635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1637122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kern="120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  <a:cs typeface="+mn-cs"/>
                            </a:rPr>
                            <a:t>Fill in the gaps. Use the diagrams to help if needed.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81553" r="-202239" b="-14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81553" r="-101487" b="-14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81553" r="-1487" b="-14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81553" r="-202239" b="-13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81553" r="-101487" b="-13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81553" r="-1487" b="-13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281553" r="-202239" b="-12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281553" r="-101487" b="-12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281553" r="-1487" b="-12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381553" r="-202239" b="-11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381553" r="-101487" b="-11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381553" r="-1487" b="-11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481553" r="-202239" b="-10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481553" r="-101487" b="-10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481553" r="-1487" b="-10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581553" r="-202239" b="-9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581553" r="-101487" b="-9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581553" r="-1487" b="-9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681553" r="-202239" b="-8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681553" r="-101487" b="-8038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681553" r="-1487" b="-8038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789216" r="-202239" b="-7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789216" r="-101487" b="-71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789216" r="-1487" b="-7117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880583" r="-202239" b="-6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880583" r="-101487" b="-6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880583" r="-1487" b="-6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980583" r="-202239" b="-5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980583" r="-101487" b="-5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980583" r="-1487" b="-5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080583" r="-202239" b="-4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080583" r="-101487" b="-4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080583" r="-1487" b="-4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148464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180583" r="-202239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180583" r="-101487" b="-3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180583" r="-1487" b="-3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8546055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280583" r="-202239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280583" r="-101487" b="-2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280583" r="-1487" b="-2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8545754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380583" r="-202239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380583" r="-101487" b="-10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380583" r="-1487" b="-10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195635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0522" t="-1480583" r="-202239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19703" t="-1480583" r="-101487" b="-48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19703" t="-1480583" r="-1487" b="-48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8732156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8" name="Table 2">
            <a:extLst>
              <a:ext uri="{FF2B5EF4-FFF2-40B4-BE49-F238E27FC236}">
                <a16:creationId xmlns:a16="http://schemas.microsoft.com/office/drawing/2014/main" id="{592B0592-6227-6E47-B135-9230309EA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405270"/>
              </p:ext>
            </p:extLst>
          </p:nvPr>
        </p:nvGraphicFramePr>
        <p:xfrm>
          <a:off x="623567" y="1171311"/>
          <a:ext cx="1188452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562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694890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2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p:graphicFrame>
        <p:nvGraphicFramePr>
          <p:cNvPr id="44" name="Table 4">
            <a:extLst>
              <a:ext uri="{FF2B5EF4-FFF2-40B4-BE49-F238E27FC236}">
                <a16:creationId xmlns:a16="http://schemas.microsoft.com/office/drawing/2014/main" id="{3D8A97E8-8FEA-1248-974E-D6DFFCBDE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770664"/>
              </p:ext>
            </p:extLst>
          </p:nvPr>
        </p:nvGraphicFramePr>
        <p:xfrm>
          <a:off x="623793" y="1801441"/>
          <a:ext cx="1188000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25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95797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p:graphicFrame>
        <p:nvGraphicFramePr>
          <p:cNvPr id="48" name="Table 4">
            <a:extLst>
              <a:ext uri="{FF2B5EF4-FFF2-40B4-BE49-F238E27FC236}">
                <a16:creationId xmlns:a16="http://schemas.microsoft.com/office/drawing/2014/main" id="{254918D4-34CD-0E4B-B0B1-73E3BECE5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790609"/>
              </p:ext>
            </p:extLst>
          </p:nvPr>
        </p:nvGraphicFramePr>
        <p:xfrm>
          <a:off x="623793" y="2431571"/>
          <a:ext cx="1188000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25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95797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3" name="Table 2">
                <a:extLst>
                  <a:ext uri="{FF2B5EF4-FFF2-40B4-BE49-F238E27FC236}">
                    <a16:creationId xmlns:a16="http://schemas.microsoft.com/office/drawing/2014/main" id="{D7636AD1-8BC0-7E40-B798-AC275FFA712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0103903"/>
                  </p:ext>
                </p:extLst>
              </p:nvPr>
            </p:nvGraphicFramePr>
            <p:xfrm>
              <a:off x="623567" y="4321961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1454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438499">
                      <a:extLst>
                        <a:ext uri="{9D8B030D-6E8A-4147-A177-3AD203B41FA5}">
                          <a16:colId xmlns:a16="http://schemas.microsoft.com/office/drawing/2014/main" val="688852162"/>
                        </a:ext>
                      </a:extLst>
                    </a:gridCol>
                    <a:gridCol w="438499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188419">
                    <a:tc gridSpan="3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3" name="Table 2">
                <a:extLst>
                  <a:ext uri="{FF2B5EF4-FFF2-40B4-BE49-F238E27FC236}">
                    <a16:creationId xmlns:a16="http://schemas.microsoft.com/office/drawing/2014/main" id="{D7636AD1-8BC0-7E40-B798-AC275FFA712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0103903"/>
                  </p:ext>
                </p:extLst>
              </p:nvPr>
            </p:nvGraphicFramePr>
            <p:xfrm>
              <a:off x="623567" y="4321961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1454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438499">
                      <a:extLst>
                        <a:ext uri="{9D8B030D-6E8A-4147-A177-3AD203B41FA5}">
                          <a16:colId xmlns:a16="http://schemas.microsoft.com/office/drawing/2014/main" val="688852162"/>
                        </a:ext>
                      </a:extLst>
                    </a:gridCol>
                    <a:gridCol w="438499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243840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64" t="-5000" r="-1064" b="-14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000" t="-110526" r="-280000" b="-5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6471" t="-110526" r="-105882" b="-5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4" name="Table 2">
            <a:extLst>
              <a:ext uri="{FF2B5EF4-FFF2-40B4-BE49-F238E27FC236}">
                <a16:creationId xmlns:a16="http://schemas.microsoft.com/office/drawing/2014/main" id="{CC355D97-130E-4A45-AF11-9F6CA2CA0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15486"/>
              </p:ext>
            </p:extLst>
          </p:nvPr>
        </p:nvGraphicFramePr>
        <p:xfrm>
          <a:off x="623567" y="4952092"/>
          <a:ext cx="1188452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268">
                  <a:extLst>
                    <a:ext uri="{9D8B030D-6E8A-4147-A177-3AD203B41FA5}">
                      <a16:colId xmlns:a16="http://schemas.microsoft.com/office/drawing/2014/main" val="600992053"/>
                    </a:ext>
                  </a:extLst>
                </a:gridCol>
                <a:gridCol w="430306">
                  <a:extLst>
                    <a:ext uri="{9D8B030D-6E8A-4147-A177-3AD203B41FA5}">
                      <a16:colId xmlns:a16="http://schemas.microsoft.com/office/drawing/2014/main" val="2224839891"/>
                    </a:ext>
                  </a:extLst>
                </a:gridCol>
                <a:gridCol w="323878">
                  <a:extLst>
                    <a:ext uri="{9D8B030D-6E8A-4147-A177-3AD203B41FA5}">
                      <a16:colId xmlns:a16="http://schemas.microsoft.com/office/drawing/2014/main" val="800203836"/>
                    </a:ext>
                  </a:extLst>
                </a:gridCol>
              </a:tblGrid>
              <a:tr h="188419">
                <a:tc gridSpan="3"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740789"/>
                  </a:ext>
                </a:extLst>
              </a:tr>
              <a:tr h="165316"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67978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3" name="Table 4">
                <a:extLst>
                  <a:ext uri="{FF2B5EF4-FFF2-40B4-BE49-F238E27FC236}">
                    <a16:creationId xmlns:a16="http://schemas.microsoft.com/office/drawing/2014/main" id="{25D3F6DD-B519-8645-8E7F-FA0B497C13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02874990"/>
                  </p:ext>
                </p:extLst>
              </p:nvPr>
            </p:nvGraphicFramePr>
            <p:xfrm>
              <a:off x="623793" y="5595734"/>
              <a:ext cx="1188001" cy="487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0026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95797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3" name="Table 4">
                <a:extLst>
                  <a:ext uri="{FF2B5EF4-FFF2-40B4-BE49-F238E27FC236}">
                    <a16:creationId xmlns:a16="http://schemas.microsoft.com/office/drawing/2014/main" id="{25D3F6DD-B519-8645-8E7F-FA0B497C13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02874990"/>
                  </p:ext>
                </p:extLst>
              </p:nvPr>
            </p:nvGraphicFramePr>
            <p:xfrm>
              <a:off x="623793" y="5595734"/>
              <a:ext cx="1188001" cy="487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0026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95797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556" t="-9524" r="-427778" b="-904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a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5000" t="-121053" r="-1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4" name="Table 4">
                <a:extLst>
                  <a:ext uri="{FF2B5EF4-FFF2-40B4-BE49-F238E27FC236}">
                    <a16:creationId xmlns:a16="http://schemas.microsoft.com/office/drawing/2014/main" id="{DF0F87B0-ADC8-A344-A208-D1AD0624D31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102061"/>
                  </p:ext>
                </p:extLst>
              </p:nvPr>
            </p:nvGraphicFramePr>
            <p:xfrm>
              <a:off x="623793" y="6212351"/>
              <a:ext cx="1188000" cy="487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0025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95797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4" name="Table 4">
                <a:extLst>
                  <a:ext uri="{FF2B5EF4-FFF2-40B4-BE49-F238E27FC236}">
                    <a16:creationId xmlns:a16="http://schemas.microsoft.com/office/drawing/2014/main" id="{DF0F87B0-ADC8-A344-A208-D1AD0624D31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1102061"/>
                  </p:ext>
                </p:extLst>
              </p:nvPr>
            </p:nvGraphicFramePr>
            <p:xfrm>
              <a:off x="623793" y="6212351"/>
              <a:ext cx="1188000" cy="48768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0025">
                      <a:extLst>
                        <a:ext uri="{9D8B030D-6E8A-4147-A177-3AD203B41FA5}">
                          <a16:colId xmlns:a16="http://schemas.microsoft.com/office/drawing/2014/main" val="8525677"/>
                        </a:ext>
                      </a:extLst>
                    </a:gridCol>
                    <a:gridCol w="957975">
                      <a:extLst>
                        <a:ext uri="{9D8B030D-6E8A-4147-A177-3AD203B41FA5}">
                          <a16:colId xmlns:a16="http://schemas.microsoft.com/office/drawing/2014/main" val="2854851970"/>
                        </a:ext>
                      </a:extLst>
                    </a:gridCol>
                  </a:tblGrid>
                  <a:tr h="257771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25000" t="-4762" r="-1316" b="-85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82480"/>
                      </a:ext>
                    </a:extLst>
                  </a:tr>
                  <a:tr h="229910"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7345283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5" name="Table 4">
            <a:extLst>
              <a:ext uri="{FF2B5EF4-FFF2-40B4-BE49-F238E27FC236}">
                <a16:creationId xmlns:a16="http://schemas.microsoft.com/office/drawing/2014/main" id="{48389568-ED07-3C41-936F-88C40F418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01097"/>
              </p:ext>
            </p:extLst>
          </p:nvPr>
        </p:nvGraphicFramePr>
        <p:xfrm>
          <a:off x="623793" y="6842481"/>
          <a:ext cx="1188000" cy="48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25">
                  <a:extLst>
                    <a:ext uri="{9D8B030D-6E8A-4147-A177-3AD203B41FA5}">
                      <a16:colId xmlns:a16="http://schemas.microsoft.com/office/drawing/2014/main" val="8525677"/>
                    </a:ext>
                  </a:extLst>
                </a:gridCol>
                <a:gridCol w="957975">
                  <a:extLst>
                    <a:ext uri="{9D8B030D-6E8A-4147-A177-3AD203B41FA5}">
                      <a16:colId xmlns:a16="http://schemas.microsoft.com/office/drawing/2014/main" val="2854851970"/>
                    </a:ext>
                  </a:extLst>
                </a:gridCol>
              </a:tblGrid>
              <a:tr h="257771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2480"/>
                  </a:ext>
                </a:extLst>
              </a:tr>
              <a:tr h="22991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4528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9" name="Table 2">
                <a:extLst>
                  <a:ext uri="{FF2B5EF4-FFF2-40B4-BE49-F238E27FC236}">
                    <a16:creationId xmlns:a16="http://schemas.microsoft.com/office/drawing/2014/main" id="{2C77798B-FC0C-404A-B482-052DDCEA10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0049710"/>
                  </p:ext>
                </p:extLst>
              </p:nvPr>
            </p:nvGraphicFramePr>
            <p:xfrm>
              <a:off x="623567" y="8102741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562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218057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  <a:gridCol w="476833">
                      <a:extLst>
                        <a:ext uri="{9D8B030D-6E8A-4147-A177-3AD203B41FA5}">
                          <a16:colId xmlns:a16="http://schemas.microsoft.com/office/drawing/2014/main" val="494222552"/>
                        </a:ext>
                      </a:extLst>
                    </a:gridCol>
                  </a:tblGrid>
                  <a:tr h="188419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9" name="Table 2">
                <a:extLst>
                  <a:ext uri="{FF2B5EF4-FFF2-40B4-BE49-F238E27FC236}">
                    <a16:creationId xmlns:a16="http://schemas.microsoft.com/office/drawing/2014/main" id="{2C77798B-FC0C-404A-B482-052DDCEA10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0049710"/>
                  </p:ext>
                </p:extLst>
              </p:nvPr>
            </p:nvGraphicFramePr>
            <p:xfrm>
              <a:off x="623567" y="8102741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562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218057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  <a:gridCol w="476833">
                      <a:extLst>
                        <a:ext uri="{9D8B030D-6E8A-4147-A177-3AD203B41FA5}">
                          <a16:colId xmlns:a16="http://schemas.microsoft.com/office/drawing/2014/main" val="494222552"/>
                        </a:ext>
                      </a:extLst>
                    </a:gridCol>
                  </a:tblGrid>
                  <a:tr h="24384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786" t="-5000" r="-69643" b="-100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50000" t="-5000" r="-2632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564" t="-110526" r="-143590" b="-5263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2727" t="-110526" r="-1818" b="-526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1" name="Table 2">
                <a:extLst>
                  <a:ext uri="{FF2B5EF4-FFF2-40B4-BE49-F238E27FC236}">
                    <a16:creationId xmlns:a16="http://schemas.microsoft.com/office/drawing/2014/main" id="{8DD7D58F-4BE5-9544-8E6B-299FFE4340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224876"/>
                  </p:ext>
                </p:extLst>
              </p:nvPr>
            </p:nvGraphicFramePr>
            <p:xfrm>
              <a:off x="623567" y="541182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562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94890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188419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16531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1" name="Table 2">
                <a:extLst>
                  <a:ext uri="{FF2B5EF4-FFF2-40B4-BE49-F238E27FC236}">
                    <a16:creationId xmlns:a16="http://schemas.microsoft.com/office/drawing/2014/main" id="{8DD7D58F-4BE5-9544-8E6B-299FFE43405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224876"/>
                  </p:ext>
                </p:extLst>
              </p:nvPr>
            </p:nvGraphicFramePr>
            <p:xfrm>
              <a:off x="623567" y="541182"/>
              <a:ext cx="1188452" cy="487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562">
                      <a:extLst>
                        <a:ext uri="{9D8B030D-6E8A-4147-A177-3AD203B41FA5}">
                          <a16:colId xmlns:a16="http://schemas.microsoft.com/office/drawing/2014/main" val="600992053"/>
                        </a:ext>
                      </a:extLst>
                    </a:gridCol>
                    <a:gridCol w="694890">
                      <a:extLst>
                        <a:ext uri="{9D8B030D-6E8A-4147-A177-3AD203B41FA5}">
                          <a16:colId xmlns:a16="http://schemas.microsoft.com/office/drawing/2014/main" val="800203836"/>
                        </a:ext>
                      </a:extLst>
                    </a:gridCol>
                  </a:tblGrid>
                  <a:tr h="24384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1064" t="-5000" r="-1064" b="-10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94740789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2564" t="-105000" r="-143590" b="-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2727" t="-105000" r="-1818" b="-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5467978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5344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6901937"/>
                  </p:ext>
                </p:extLst>
              </p:nvPr>
            </p:nvGraphicFramePr>
            <p:xfrm>
              <a:off x="0" y="1"/>
              <a:ext cx="6857999" cy="99059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0006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kern="120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  <a:cs typeface="+mn-cs"/>
                            </a:rPr>
                            <a:t>Fill in the gaps.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=2(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=2(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+2)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𝑐𝑑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148464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8546055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8545754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GB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n-GB" sz="20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20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9195635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873215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499EF847-EF66-5E4C-A8EB-1B9B0BBE40E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86901937"/>
                  </p:ext>
                </p:extLst>
              </p:nvPr>
            </p:nvGraphicFramePr>
            <p:xfrm>
              <a:off x="0" y="1"/>
              <a:ext cx="6857999" cy="990599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00063">
                      <a:extLst>
                        <a:ext uri="{9D8B030D-6E8A-4147-A177-3AD203B41FA5}">
                          <a16:colId xmlns:a16="http://schemas.microsoft.com/office/drawing/2014/main" val="855345709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1782180267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803663928"/>
                        </a:ext>
                      </a:extLst>
                    </a:gridCol>
                    <a:gridCol w="2119312">
                      <a:extLst>
                        <a:ext uri="{9D8B030D-6E8A-4147-A177-3AD203B41FA5}">
                          <a16:colId xmlns:a16="http://schemas.microsoft.com/office/drawing/2014/main" val="3941461699"/>
                        </a:ext>
                      </a:extLst>
                    </a:gridCol>
                  </a:tblGrid>
                  <a:tr h="49393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800" b="1" kern="1200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  <a:cs typeface="+mn-cs"/>
                            </a:rPr>
                            <a:t>Fill in the gaps.</a:t>
                          </a:r>
                        </a:p>
                      </a:txBody>
                      <a:tcPr marL="17004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Please fill in the gaps </a:t>
                          </a:r>
                          <a:r>
                            <a:rPr lang="en-GB" sz="16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(between the train and the platform edge)</a:t>
                          </a:r>
                          <a:r>
                            <a:rPr lang="en-GB" sz="2000" b="1" dirty="0">
                              <a:solidFill>
                                <a:schemeClr val="tx1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</a:txBody>
                      <a:tcPr marL="170040" marR="66040" marT="66040" marB="660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l"/>
                          <a:endParaRPr lang="en-GB" sz="23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70040" marR="66040" marT="66040" marB="66040" anchor="ctr">
                        <a:lnL w="63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1532963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83673" r="-201796" b="-14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83673" r="-101796" b="-14183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83673" r="-1796" b="-14183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6623130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80000" r="-201796" b="-1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80000" r="-101796" b="-1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80000" r="-1796" b="-129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75677369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285714" r="-201796" b="-12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285714" r="-101796" b="-12163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285714" r="-1796" b="-12163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7723375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378000" r="-201796" b="-109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378000" r="-101796" b="-109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378000" r="-1796" b="-109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55473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487755" r="-201796" b="-10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487755" r="-101796" b="-10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487755" r="-1796" b="-10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2847897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51.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587755" r="-201796" b="-9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587755" r="-101796" b="-9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587755" r="-1796" b="-9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71646356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52.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674000" r="-201796" b="-7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674000" r="-101796" b="-79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674000" r="-1796" b="-79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6540409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53.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789796" r="-20179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789796" r="-10179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789796" r="-1796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629937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54.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872000" r="-20179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872000" r="-10179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872000" r="-1796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46976904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55.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991837" r="-20179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991837" r="-10179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991837" r="-1796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9303981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56.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091837" r="-201796" b="-4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091837" r="-101796" b="-4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091837" r="-1796" b="-4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14846440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57.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168000" r="-201796" b="-3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168000" r="-101796" b="-30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168000" r="-1796" b="-30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8546055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58.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293878" r="-20179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293878" r="-10179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293878" r="-1796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85457547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59.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366000" r="-20179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366000" r="-10179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366000" r="-1796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91956352"/>
                      </a:ext>
                    </a:extLst>
                  </a:tr>
                  <a:tr h="627471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60.</a:t>
                          </a:r>
                        </a:p>
                      </a:txBody>
                      <a:tcPr marL="108000" marR="66040" marT="66040" marB="66040" anchor="ctr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4551" t="-1495918" r="-20179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24551" t="-1495918" r="-10179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70040" marR="66040" marT="66040" marB="66040" anchor="ctr">
                        <a:lnL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24551" t="-1495918" r="-1796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873215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44143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0" ma:contentTypeDescription="Create a new document." ma:contentTypeScope="" ma:versionID="35652a5ce73db62dd659532c2acc25ae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3ba9fd8d1a58cbb06dc1f287f01879f8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8844AA-03DF-4037-BE13-9D66FE88FD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66CA894-F841-440B-BF4E-3394B8400B50}">
  <ds:schemaRefs>
    <ds:schemaRef ds:uri="http://schemas.openxmlformats.org/package/2006/metadata/core-properties"/>
    <ds:schemaRef ds:uri="834b11e3-52eb-4ffe-b789-f4b8a0ab034a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3fd95729-3133-40de-9ebf-eb215d92e632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364B51-1ED4-4A76-9063-DD3713F6A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1401</TotalTime>
  <Words>863</Words>
  <Application>Microsoft Macintosh PowerPoint</Application>
  <PresentationFormat>A4 Paper (210x297 mm)</PresentationFormat>
  <Paragraphs>262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Day, Nathan (NOT) Staff</cp:lastModifiedBy>
  <cp:revision>12</cp:revision>
  <cp:lastPrinted>2021-12-05T18:21:09Z</cp:lastPrinted>
  <dcterms:created xsi:type="dcterms:W3CDTF">2021-12-05T17:11:37Z</dcterms:created>
  <dcterms:modified xsi:type="dcterms:W3CDTF">2026-05-28T05:55:13Z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