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8"/>
  </p:notesMasterIdLst>
  <p:handoutMasterIdLst>
    <p:handoutMasterId r:id="rId9"/>
  </p:handoutMasterIdLst>
  <p:sldIdLst>
    <p:sldId id="281" r:id="rId5"/>
    <p:sldId id="282" r:id="rId6"/>
    <p:sldId id="283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51D5980-662A-4744-960F-F4A4C9AF7C43}" v="18" dt="2021-11-30T20:16:23.88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944"/>
    <p:restoredTop sz="96302"/>
  </p:normalViewPr>
  <p:slideViewPr>
    <p:cSldViewPr snapToGrid="0" snapToObjects="1">
      <p:cViewPr varScale="1">
        <p:scale>
          <a:sx n="65" d="100"/>
          <a:sy n="65" d="100"/>
        </p:scale>
        <p:origin x="984" y="6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28" d="100"/>
          <a:sy n="128" d="100"/>
        </p:scale>
        <p:origin x="4256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477E604-4566-F349-B015-633281DA35A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5EE10EF-1983-2443-AB92-F52CA96A84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0C03DB-277B-F04D-8B46-DA9B715806A9}" type="datetimeFigureOut">
              <a:rPr lang="en-GB" smtClean="0"/>
              <a:t>01/12/2021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1ECCD05-52E9-7F4E-AA10-677945DCE63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F5FA3B-F1D2-D542-B7D0-53EF8840C6B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AD1896-BD88-5A46-B749-08926D1280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49439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7CB722-F5D9-4740-9827-A0CAD428721E}" type="datetimeFigureOut">
              <a:rPr lang="en-GB" smtClean="0"/>
              <a:t>01/12/2021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75E734-D1C8-944B-BBCF-08E8F26BE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38891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75E734-D1C8-944B-BBCF-08E8F26BEBB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64308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Half-frame 6">
            <a:extLst>
              <a:ext uri="{FF2B5EF4-FFF2-40B4-BE49-F238E27FC236}">
                <a16:creationId xmlns:a16="http://schemas.microsoft.com/office/drawing/2014/main" id="{B85CB996-A7CA-B441-87A2-036A6FD95850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bg2"/>
                </a:solidFill>
              </a:rPr>
              <a:t>InterwovenMaths.com</a:t>
            </a:r>
          </a:p>
        </p:txBody>
      </p:sp>
      <p:sp>
        <p:nvSpPr>
          <p:cNvPr id="8" name="Half-frame 7">
            <a:extLst>
              <a:ext uri="{FF2B5EF4-FFF2-40B4-BE49-F238E27FC236}">
                <a16:creationId xmlns:a16="http://schemas.microsoft.com/office/drawing/2014/main" id="{E1F8CDB2-CC46-8F43-85AC-587B64AAA38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406F0E6-61E0-B54E-878A-9AC19F7BEDA2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8100" y="108246"/>
            <a:chExt cx="615950" cy="631529"/>
          </a:xfrm>
        </p:grpSpPr>
        <p:pic>
          <p:nvPicPr>
            <p:cNvPr id="10" name="Graphic 9" descr="Alterations &amp; Tailoring outline">
              <a:extLst>
                <a:ext uri="{FF2B5EF4-FFF2-40B4-BE49-F238E27FC236}">
                  <a16:creationId xmlns:a16="http://schemas.microsoft.com/office/drawing/2014/main" id="{C0E2D3BF-97D2-F248-AF40-20CD5664F7E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73541" y="108246"/>
              <a:ext cx="587829" cy="587829"/>
            </a:xfrm>
            <a:prstGeom prst="rect">
              <a:avLst/>
            </a:prstGeom>
          </p:spPr>
        </p:pic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169E41F2-D5AF-8348-9380-C08B4462416E}"/>
                </a:ext>
              </a:extLst>
            </p:cNvPr>
            <p:cNvSpPr/>
            <p:nvPr/>
          </p:nvSpPr>
          <p:spPr>
            <a:xfrm>
              <a:off x="11468100" y="123825"/>
              <a:ext cx="615950" cy="61595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DDF35908-52AC-1948-859A-0BCF673CE791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bg2"/>
                </a:solidFill>
              </a:rPr>
              <a:t>@nathanday314</a:t>
            </a: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C52EC418-C4BE-284A-93B4-EDD588864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07883"/>
            <a:ext cx="10515600" cy="1325563"/>
          </a:xfrm>
          <a:prstGeom prst="rect">
            <a:avLst/>
          </a:prstGeom>
        </p:spPr>
        <p:txBody>
          <a:bodyPr/>
          <a:lstStyle>
            <a:lvl1pPr algn="ctr">
              <a:defRPr sz="6000" b="1"/>
            </a:lvl1pPr>
          </a:lstStyle>
          <a:p>
            <a:r>
              <a:rPr lang="en-GB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69874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th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49500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thSol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72725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mC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alf-frame 4">
            <a:extLst>
              <a:ext uri="{FF2B5EF4-FFF2-40B4-BE49-F238E27FC236}">
                <a16:creationId xmlns:a16="http://schemas.microsoft.com/office/drawing/2014/main" id="{D1C19C61-2604-A04F-887A-F4052AC4D348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sp>
        <p:nvSpPr>
          <p:cNvPr id="6" name="Half-frame 5">
            <a:extLst>
              <a:ext uri="{FF2B5EF4-FFF2-40B4-BE49-F238E27FC236}">
                <a16:creationId xmlns:a16="http://schemas.microsoft.com/office/drawing/2014/main" id="{AF547E31-B173-5141-9B5A-EC1326741D5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E387D3-E798-1641-B0C5-37ABD30F660A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1615" y="95276"/>
            <a:chExt cx="615950" cy="631529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E9861C3-EDC0-614F-8C4D-D1136B4E41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F6ACB839-002A-3F47-859B-5727A4ED81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A0E722BC-3638-454D-8AC7-23D1772250C6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tx1"/>
                </a:solidFill>
              </a:rPr>
              <a:t>@mrshawthorne7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1BC7462-0F28-B747-A707-E3B15818E678}"/>
              </a:ext>
            </a:extLst>
          </p:cNvPr>
          <p:cNvSpPr txBox="1"/>
          <p:nvPr userDrawn="1"/>
        </p:nvSpPr>
        <p:spPr>
          <a:xfrm>
            <a:off x="183015" y="372862"/>
            <a:ext cx="73575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4000" b="0" dirty="0">
                <a:solidFill>
                  <a:schemeClr val="bg2"/>
                </a:solidFill>
              </a:rPr>
              <a:t>Solving Linear Equations from…</a:t>
            </a:r>
          </a:p>
        </p:txBody>
      </p:sp>
      <p:sp>
        <p:nvSpPr>
          <p:cNvPr id="15" name="Title 12">
            <a:extLst>
              <a:ext uri="{FF2B5EF4-FFF2-40B4-BE49-F238E27FC236}">
                <a16:creationId xmlns:a16="http://schemas.microsoft.com/office/drawing/2014/main" id="{041FFABF-8174-234D-B585-A78CC71AC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72300" y="262256"/>
            <a:ext cx="4495800" cy="823146"/>
          </a:xfrm>
          <a:prstGeom prst="rect">
            <a:avLst/>
          </a:prstGeom>
        </p:spPr>
        <p:txBody>
          <a:bodyPr/>
          <a:lstStyle>
            <a:lvl1pPr>
              <a:defRPr sz="5400" b="1">
                <a:solidFill>
                  <a:schemeClr val="bg2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26646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romCSol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alf-frame 4">
            <a:extLst>
              <a:ext uri="{FF2B5EF4-FFF2-40B4-BE49-F238E27FC236}">
                <a16:creationId xmlns:a16="http://schemas.microsoft.com/office/drawing/2014/main" id="{D1C19C61-2604-A04F-887A-F4052AC4D348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sp>
        <p:nvSpPr>
          <p:cNvPr id="6" name="Half-frame 5">
            <a:extLst>
              <a:ext uri="{FF2B5EF4-FFF2-40B4-BE49-F238E27FC236}">
                <a16:creationId xmlns:a16="http://schemas.microsoft.com/office/drawing/2014/main" id="{AF547E31-B173-5141-9B5A-EC1326741D5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E387D3-E798-1641-B0C5-37ABD30F660A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1615" y="95276"/>
            <a:chExt cx="615950" cy="631529"/>
          </a:xfrm>
        </p:grpSpPr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F6ACB839-002A-3F47-859B-5727A4ED81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E9861C3-EDC0-614F-8C4D-D1136B4E41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no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A0E722BC-3638-454D-8AC7-23D1772250C6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tx1"/>
                </a:solidFill>
              </a:rPr>
              <a:t>@mrshawthorne7</a:t>
            </a: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604A9FA4-5B41-7846-94C8-AE6EC1301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6792" y="319149"/>
            <a:ext cx="4495800" cy="823146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chemeClr val="bg2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DF8AD2D-EBC2-3049-98D6-2079A067E748}"/>
              </a:ext>
            </a:extLst>
          </p:cNvPr>
          <p:cNvSpPr txBox="1"/>
          <p:nvPr userDrawn="1"/>
        </p:nvSpPr>
        <p:spPr>
          <a:xfrm>
            <a:off x="106015" y="401737"/>
            <a:ext cx="73575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800" b="0" dirty="0">
                <a:solidFill>
                  <a:schemeClr val="bg2"/>
                </a:solidFill>
              </a:rPr>
              <a:t>Solving Linear Equations from…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480A56A-9316-2A47-8E5F-ED92FA6905C2}"/>
              </a:ext>
            </a:extLst>
          </p:cNvPr>
          <p:cNvSpPr txBox="1"/>
          <p:nvPr userDrawn="1"/>
        </p:nvSpPr>
        <p:spPr>
          <a:xfrm rot="1238043">
            <a:off x="9518493" y="369490"/>
            <a:ext cx="283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4800" b="1" u="sng" dirty="0">
                <a:solidFill>
                  <a:srgbClr val="C00000"/>
                </a:solidFill>
              </a:rPr>
              <a:t>Solutions</a:t>
            </a:r>
          </a:p>
        </p:txBody>
      </p:sp>
    </p:spTree>
    <p:extLst>
      <p:ext uri="{BB962C8B-B14F-4D97-AF65-F5344CB8AC3E}">
        <p14:creationId xmlns:p14="http://schemas.microsoft.com/office/powerpoint/2010/main" val="98655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q_With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alf-frame 4">
            <a:extLst>
              <a:ext uri="{FF2B5EF4-FFF2-40B4-BE49-F238E27FC236}">
                <a16:creationId xmlns:a16="http://schemas.microsoft.com/office/drawing/2014/main" id="{D1C19C61-2604-A04F-887A-F4052AC4D348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sp>
        <p:nvSpPr>
          <p:cNvPr id="6" name="Half-frame 5">
            <a:extLst>
              <a:ext uri="{FF2B5EF4-FFF2-40B4-BE49-F238E27FC236}">
                <a16:creationId xmlns:a16="http://schemas.microsoft.com/office/drawing/2014/main" id="{AF547E31-B173-5141-9B5A-EC1326741D5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E387D3-E798-1641-B0C5-37ABD30F660A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1615" y="95276"/>
            <a:chExt cx="615950" cy="631529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E9861C3-EDC0-614F-8C4D-D1136B4E41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F6ACB839-002A-3F47-859B-5727A4ED81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A0E722BC-3638-454D-8AC7-23D1772250C6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tx1"/>
                </a:solidFill>
              </a:rPr>
              <a:t>@nathanday314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1BC7462-0F28-B747-A707-E3B15818E678}"/>
              </a:ext>
            </a:extLst>
          </p:cNvPr>
          <p:cNvSpPr txBox="1"/>
          <p:nvPr userDrawn="1"/>
        </p:nvSpPr>
        <p:spPr>
          <a:xfrm>
            <a:off x="183015" y="372862"/>
            <a:ext cx="73575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4800" b="0" dirty="0">
                <a:solidFill>
                  <a:schemeClr val="bg2"/>
                </a:solidFill>
              </a:rPr>
              <a:t>Sequences with…</a:t>
            </a:r>
          </a:p>
        </p:txBody>
      </p:sp>
      <p:sp>
        <p:nvSpPr>
          <p:cNvPr id="15" name="Title 12">
            <a:extLst>
              <a:ext uri="{FF2B5EF4-FFF2-40B4-BE49-F238E27FC236}">
                <a16:creationId xmlns:a16="http://schemas.microsoft.com/office/drawing/2014/main" id="{041FFABF-8174-234D-B585-A78CC71AC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1550" y="288632"/>
            <a:ext cx="6392254" cy="823146"/>
          </a:xfrm>
          <a:prstGeom prst="rect">
            <a:avLst/>
          </a:prstGeom>
        </p:spPr>
        <p:txBody>
          <a:bodyPr/>
          <a:lstStyle>
            <a:lvl1pPr>
              <a:defRPr sz="6000" b="1">
                <a:solidFill>
                  <a:schemeClr val="bg2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78546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q_WithSol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alf-frame 4">
            <a:extLst>
              <a:ext uri="{FF2B5EF4-FFF2-40B4-BE49-F238E27FC236}">
                <a16:creationId xmlns:a16="http://schemas.microsoft.com/office/drawing/2014/main" id="{D1C19C61-2604-A04F-887A-F4052AC4D348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sp>
        <p:nvSpPr>
          <p:cNvPr id="6" name="Half-frame 5">
            <a:extLst>
              <a:ext uri="{FF2B5EF4-FFF2-40B4-BE49-F238E27FC236}">
                <a16:creationId xmlns:a16="http://schemas.microsoft.com/office/drawing/2014/main" id="{AF547E31-B173-5141-9B5A-EC1326741D5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E387D3-E798-1641-B0C5-37ABD30F660A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1615" y="95276"/>
            <a:chExt cx="615950" cy="631529"/>
          </a:xfrm>
        </p:grpSpPr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F6ACB839-002A-3F47-859B-5727A4ED81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E9861C3-EDC0-614F-8C4D-D1136B4E41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no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A0E722BC-3638-454D-8AC7-23D1772250C6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tx1"/>
                </a:solidFill>
              </a:rPr>
              <a:t>@nathanday314</a:t>
            </a: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604A9FA4-5B41-7846-94C8-AE6EC1301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9960" y="366568"/>
            <a:ext cx="5134432" cy="823146"/>
          </a:xfrm>
          <a:prstGeom prst="rect">
            <a:avLst/>
          </a:prstGeom>
        </p:spPr>
        <p:txBody>
          <a:bodyPr/>
          <a:lstStyle>
            <a:lvl1pPr>
              <a:defRPr sz="4400" b="1">
                <a:solidFill>
                  <a:schemeClr val="bg2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DF8AD2D-EBC2-3049-98D6-2079A067E748}"/>
              </a:ext>
            </a:extLst>
          </p:cNvPr>
          <p:cNvSpPr txBox="1"/>
          <p:nvPr userDrawn="1"/>
        </p:nvSpPr>
        <p:spPr>
          <a:xfrm>
            <a:off x="106015" y="401737"/>
            <a:ext cx="73575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3600" b="0" dirty="0">
                <a:solidFill>
                  <a:schemeClr val="bg2"/>
                </a:solidFill>
              </a:rPr>
              <a:t>Sequences with…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480A56A-9316-2A47-8E5F-ED92FA6905C2}"/>
              </a:ext>
            </a:extLst>
          </p:cNvPr>
          <p:cNvSpPr txBox="1"/>
          <p:nvPr userDrawn="1"/>
        </p:nvSpPr>
        <p:spPr>
          <a:xfrm rot="1238043">
            <a:off x="9518493" y="369490"/>
            <a:ext cx="283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4800" b="1" u="sng" dirty="0">
                <a:solidFill>
                  <a:srgbClr val="C00000"/>
                </a:solidFill>
              </a:rPr>
              <a:t>Solutions</a:t>
            </a:r>
          </a:p>
        </p:txBody>
      </p:sp>
    </p:spTree>
    <p:extLst>
      <p:ext uri="{BB962C8B-B14F-4D97-AF65-F5344CB8AC3E}">
        <p14:creationId xmlns:p14="http://schemas.microsoft.com/office/powerpoint/2010/main" val="123784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151408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7" r:id="rId2"/>
    <p:sldLayoutId id="2147483668" r:id="rId3"/>
    <p:sldLayoutId id="2147483670" r:id="rId4"/>
    <p:sldLayoutId id="2147483669" r:id="rId5"/>
    <p:sldLayoutId id="2147483673" r:id="rId6"/>
    <p:sldLayoutId id="2147483674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32D193C-3A14-4F42-BC97-989F5C14B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Fractions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Table 5">
                <a:extLst>
                  <a:ext uri="{FF2B5EF4-FFF2-40B4-BE49-F238E27FC236}">
                    <a16:creationId xmlns:a16="http://schemas.microsoft.com/office/drawing/2014/main" id="{75475E44-D048-2F4E-9459-DA1CC933C3FA}"/>
                  </a:ext>
                </a:extLst>
              </p:cNvPr>
              <p:cNvGraphicFramePr>
                <a:graphicFrameLocks noGrp="1"/>
              </p:cNvGraphicFramePr>
              <p:nvPr>
                <p:extLst/>
              </p:nvPr>
            </p:nvGraphicFramePr>
            <p:xfrm>
              <a:off x="257809" y="1337422"/>
              <a:ext cx="11676382" cy="4982009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22832">
                      <a:extLst>
                        <a:ext uri="{9D8B030D-6E8A-4147-A177-3AD203B41FA5}">
                          <a16:colId xmlns:a16="http://schemas.microsoft.com/office/drawing/2014/main" val="1829485005"/>
                        </a:ext>
                      </a:extLst>
                    </a:gridCol>
                    <a:gridCol w="3477550">
                      <a:extLst>
                        <a:ext uri="{9D8B030D-6E8A-4147-A177-3AD203B41FA5}">
                          <a16:colId xmlns:a16="http://schemas.microsoft.com/office/drawing/2014/main" val="1096845777"/>
                        </a:ext>
                      </a:extLst>
                    </a:gridCol>
                    <a:gridCol w="3888000">
                      <a:extLst>
                        <a:ext uri="{9D8B030D-6E8A-4147-A177-3AD203B41FA5}">
                          <a16:colId xmlns:a16="http://schemas.microsoft.com/office/drawing/2014/main" val="594887427"/>
                        </a:ext>
                      </a:extLst>
                    </a:gridCol>
                    <a:gridCol w="3888000">
                      <a:extLst>
                        <a:ext uri="{9D8B030D-6E8A-4147-A177-3AD203B41FA5}">
                          <a16:colId xmlns:a16="http://schemas.microsoft.com/office/drawing/2014/main" val="1891612228"/>
                        </a:ext>
                      </a:extLst>
                    </a:gridCol>
                  </a:tblGrid>
                  <a:tr h="718883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0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1)</a:t>
                          </a:r>
                        </a:p>
                      </a:txBody>
                      <a:tcPr marL="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3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000" b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  <a:ea typeface="Cambria Math" panose="02040503050406030204" pitchFamily="18" charset="0"/>
                            </a:rPr>
                            <a:t>Assuming that</a:t>
                          </a:r>
                          <a:r>
                            <a:rPr lang="en-GB" sz="2000" b="0" baseline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  <a:ea typeface="Cambria Math" panose="02040503050406030204" pitchFamily="18" charset="0"/>
                            </a:rPr>
                            <a:t> </a:t>
                          </a:r>
                          <a:r>
                            <a:rPr lang="en-GB" sz="2000" b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  <a:ea typeface="Cambria Math" panose="02040503050406030204" pitchFamily="18" charset="0"/>
                            </a:rPr>
                            <a:t>each pair of numbers is the start of an arithmetic sequence, find:</a:t>
                          </a:r>
                          <a:br>
                            <a:rPr lang="en-GB" sz="2000" b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  <a:ea typeface="Cambria Math" panose="02040503050406030204" pitchFamily="18" charset="0"/>
                            </a:rPr>
                          </a:br>
                          <a:r>
                            <a:rPr lang="en-GB" sz="2000" b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  <a:ea typeface="Cambria Math" panose="02040503050406030204" pitchFamily="18" charset="0"/>
                            </a:rPr>
                            <a:t>(</a:t>
                          </a:r>
                          <a:r>
                            <a:rPr lang="en-GB" sz="2000" b="0" dirty="0" err="1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  <a:ea typeface="Cambria Math" panose="02040503050406030204" pitchFamily="18" charset="0"/>
                            </a:rPr>
                            <a:t>i</a:t>
                          </a:r>
                          <a:r>
                            <a:rPr lang="en-GB" sz="2000" b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  <a:ea typeface="Cambria Math" panose="02040503050406030204" pitchFamily="18" charset="0"/>
                            </a:rPr>
                            <a:t>) the next three terms, (ii) the </a:t>
                          </a:r>
                          <a14:m>
                            <m:oMath xmlns:m="http://schemas.openxmlformats.org/officeDocument/2006/math">
                              <m:r>
                                <a:rPr lang="en-GB" sz="2000" b="0" i="1" dirty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  <a:ea typeface="Cambria Math" panose="02040503050406030204" pitchFamily="18" charset="0"/>
                            </a:rPr>
                            <a:t>th term rule, (iii) the </a:t>
                          </a:r>
                          <a14:m>
                            <m:oMath xmlns:m="http://schemas.openxmlformats.org/officeDocument/2006/math">
                              <m:r>
                                <a:rPr lang="en-GB" sz="2000" b="0" i="1" dirty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200</m:t>
                              </m:r>
                            </m:oMath>
                          </a14:m>
                          <a:r>
                            <a:rPr lang="en-GB" sz="2000" b="0" baseline="3000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  <a:ea typeface="Cambria Math" panose="02040503050406030204" pitchFamily="18" charset="0"/>
                            </a:rPr>
                            <a:t>th</a:t>
                          </a:r>
                          <a:r>
                            <a:rPr lang="en-GB" sz="2000" b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  <a:ea typeface="Cambria Math" panose="02040503050406030204" pitchFamily="18" charset="0"/>
                            </a:rPr>
                            <a:t> term.</a:t>
                          </a:r>
                        </a:p>
                      </a:txBody>
                      <a:tcPr marL="14400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000" b="0" dirty="0">
                            <a:solidFill>
                              <a:schemeClr val="bg2"/>
                            </a:solidFill>
                            <a:latin typeface="Corbel" panose="020B0503020204020204" pitchFamily="34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306040516"/>
                      </a:ext>
                    </a:extLst>
                  </a:tr>
                  <a:tr h="1078326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0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2)</a:t>
                          </a:r>
                        </a:p>
                      </a:txBody>
                      <a:tcPr marL="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3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0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Assuming that each pair of numbers is the start of a geometric sequence, find:</a:t>
                          </a:r>
                          <a:br>
                            <a:rPr lang="en-GB" sz="20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</a:br>
                          <a:r>
                            <a:rPr lang="en-GB" sz="20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(</a:t>
                          </a:r>
                          <a:r>
                            <a:rPr lang="en-GB" sz="2000" b="0" dirty="0" err="1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i</a:t>
                          </a:r>
                          <a:r>
                            <a:rPr lang="en-GB" sz="20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) the next three terms, (ii) the ratio between the first and third terms,</a:t>
                          </a:r>
                          <a:br>
                            <a:rPr lang="en-GB" sz="20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</a:br>
                          <a:r>
                            <a:rPr lang="en-GB" sz="20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(iii)</a:t>
                          </a:r>
                          <a:r>
                            <a:rPr lang="en-GB" sz="2000" b="0" kern="1200" dirty="0">
                              <a:solidFill>
                                <a:schemeClr val="bg2"/>
                              </a:solidFill>
                              <a:latin typeface="+mn-lt"/>
                              <a:ea typeface="Cambria Math" panose="02040503050406030204" pitchFamily="18" charset="0"/>
                              <a:cs typeface="+mn-cs"/>
                            </a:rPr>
                            <a:t> the ratio between the second and fifth terms.</a:t>
                          </a:r>
                        </a:p>
                      </a:txBody>
                      <a:tcPr marL="14400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000" b="0" kern="1200" dirty="0">
                            <a:solidFill>
                              <a:schemeClr val="bg2"/>
                            </a:solidFill>
                            <a:latin typeface="+mn-lt"/>
                            <a:ea typeface="Cambria Math" panose="02040503050406030204" pitchFamily="18" charset="0"/>
                            <a:cs typeface="+mn-cs"/>
                          </a:endParaRPr>
                        </a:p>
                      </a:txBody>
                      <a:tcPr marL="14400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88911200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 algn="r"/>
                          <a:endParaRPr lang="en-GB" sz="20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000" b="0" kern="1200" dirty="0">
                            <a:solidFill>
                              <a:schemeClr val="bg2"/>
                            </a:solidFill>
                            <a:latin typeface="+mn-lt"/>
                            <a:ea typeface="Cambria Math" panose="02040503050406030204" pitchFamily="18" charset="0"/>
                            <a:cs typeface="+mn-cs"/>
                          </a:endParaRPr>
                        </a:p>
                      </a:txBody>
                      <a:tcPr marL="14400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000" b="0" kern="1200" dirty="0">
                            <a:solidFill>
                              <a:schemeClr val="bg2"/>
                            </a:solidFill>
                            <a:latin typeface="+mn-lt"/>
                            <a:ea typeface="Cambria Math" panose="02040503050406030204" pitchFamily="18" charset="0"/>
                            <a:cs typeface="+mn-cs"/>
                          </a:endParaRPr>
                        </a:p>
                      </a:txBody>
                      <a:tcPr marL="14400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918039446"/>
                      </a:ext>
                    </a:extLst>
                  </a:tr>
                  <a:tr h="720000">
                    <a:tc gridSpan="2">
                      <a:txBody>
                        <a:bodyPr/>
                        <a:lstStyle/>
                        <a:p>
                          <a:pPr algn="l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a)   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 </m:t>
                              </m:r>
                              <m:f>
                                <m:fPr>
                                  <m:ctrlP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endParaRPr lang="en-GB" sz="24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000" b="0" kern="1200" dirty="0">
                            <a:solidFill>
                              <a:schemeClr val="bg2"/>
                            </a:solidFill>
                            <a:latin typeface="+mn-lt"/>
                            <a:ea typeface="Cambria Math" panose="02040503050406030204" pitchFamily="18" charset="0"/>
                            <a:cs typeface="+mn-cs"/>
                          </a:endParaRPr>
                        </a:p>
                      </a:txBody>
                      <a:tcPr marL="14400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e)  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 </m:t>
                              </m:r>
                              <m:f>
                                <m:fPr>
                                  <m:ctrlP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endParaRPr lang="en-GB" sz="24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i)    </a:t>
                          </a:r>
                          <a14:m>
                            <m:oMath xmlns:m="http://schemas.openxmlformats.org/officeDocument/2006/math">
                              <m:r>
                                <a:rPr lang="en-GB" sz="2400" b="0" i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f>
                                <m:fPr>
                                  <m:ctrlP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  <m:f>
                                <m:fPr>
                                  <m:ctrlP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</m:oMath>
                          </a14:m>
                          <a:endParaRPr lang="en-GB" sz="24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77477343"/>
                      </a:ext>
                    </a:extLst>
                  </a:tr>
                  <a:tr h="720000">
                    <a:tc gridSpan="2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b)   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 </m:t>
                              </m:r>
                              <m:f>
                                <m:fPr>
                                  <m:ctrlP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endParaRPr lang="en-GB" sz="24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f)   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 </m:t>
                              </m:r>
                              <m:f>
                                <m:fPr>
                                  <m:ctrlP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endParaRPr lang="en-GB" sz="24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j)    </a:t>
                          </a:r>
                          <a14:m>
                            <m:oMath xmlns:m="http://schemas.openxmlformats.org/officeDocument/2006/math">
                              <m:r>
                                <a:rPr lang="en-GB" sz="2400" b="0" i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  <m:f>
                                <m:fPr>
                                  <m:ctrlP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en-GB" sz="2400" b="0" i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f>
                                <m:fPr>
                                  <m:ctrlP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endParaRPr lang="en-GB" sz="24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093758467"/>
                      </a:ext>
                    </a:extLst>
                  </a:tr>
                  <a:tr h="720000">
                    <a:tc gridSpan="2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c)   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 </m:t>
                              </m:r>
                              <m:f>
                                <m:fPr>
                                  <m:ctrlP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8</m:t>
                                  </m:r>
                                </m:den>
                              </m:f>
                            </m:oMath>
                          </a14:m>
                          <a:endParaRPr lang="en-GB" sz="24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g)  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1</m:t>
                              </m:r>
                              <m:f>
                                <m:fPr>
                                  <m:ctrlP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 </m:t>
                              </m:r>
                            </m:oMath>
                          </a14:m>
                          <a:endParaRPr lang="en-GB" sz="24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k)    </a:t>
                          </a:r>
                          <a14:m>
                            <m:oMath xmlns:m="http://schemas.openxmlformats.org/officeDocument/2006/math">
                              <m:r>
                                <a:rPr lang="en-GB" sz="2400" b="0" i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f>
                                <m:fPr>
                                  <m:ctrlP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,  </a:t>
                          </a:r>
                          <a14:m>
                            <m:oMath xmlns:m="http://schemas.openxmlformats.org/officeDocument/2006/math">
                              <m:r>
                                <a:rPr lang="en-GB" sz="2400" b="0" i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  <m:f>
                                <m:fPr>
                                  <m:ctrlP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endParaRPr lang="en-GB" sz="24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429717060"/>
                      </a:ext>
                    </a:extLst>
                  </a:tr>
                  <a:tr h="720000">
                    <a:tc gridSpan="2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d)   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3</m:t>
                              </m:r>
                            </m:oMath>
                          </a14:m>
                          <a:endParaRPr lang="en-GB" sz="24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h)  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−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  <m:f>
                                <m:fPr>
                                  <m:ctrlP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endParaRPr lang="en-GB" sz="24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l)    </a:t>
                          </a: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  <m:f>
                                <m:fPr>
                                  <m:ctrlP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f>
                                <m:fPr>
                                  <m:ctrlP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endParaRPr lang="en-GB" sz="24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512157696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4" name="Table 5">
                <a:extLst>
                  <a:ext uri="{FF2B5EF4-FFF2-40B4-BE49-F238E27FC236}">
                    <a16:creationId xmlns:a16="http://schemas.microsoft.com/office/drawing/2014/main" id="{75475E44-D048-2F4E-9459-DA1CC933C3FA}"/>
                  </a:ext>
                </a:extLst>
              </p:cNvPr>
              <p:cNvGraphicFramePr>
                <a:graphicFrameLocks noGrp="1"/>
              </p:cNvGraphicFramePr>
              <p:nvPr>
                <p:extLst/>
              </p:nvPr>
            </p:nvGraphicFramePr>
            <p:xfrm>
              <a:off x="257809" y="1337422"/>
              <a:ext cx="11676382" cy="4982009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22832">
                      <a:extLst>
                        <a:ext uri="{9D8B030D-6E8A-4147-A177-3AD203B41FA5}">
                          <a16:colId xmlns:a16="http://schemas.microsoft.com/office/drawing/2014/main" val="1829485005"/>
                        </a:ext>
                      </a:extLst>
                    </a:gridCol>
                    <a:gridCol w="3477550">
                      <a:extLst>
                        <a:ext uri="{9D8B030D-6E8A-4147-A177-3AD203B41FA5}">
                          <a16:colId xmlns:a16="http://schemas.microsoft.com/office/drawing/2014/main" val="1096845777"/>
                        </a:ext>
                      </a:extLst>
                    </a:gridCol>
                    <a:gridCol w="3888000">
                      <a:extLst>
                        <a:ext uri="{9D8B030D-6E8A-4147-A177-3AD203B41FA5}">
                          <a16:colId xmlns:a16="http://schemas.microsoft.com/office/drawing/2014/main" val="594887427"/>
                        </a:ext>
                      </a:extLst>
                    </a:gridCol>
                    <a:gridCol w="3888000">
                      <a:extLst>
                        <a:ext uri="{9D8B030D-6E8A-4147-A177-3AD203B41FA5}">
                          <a16:colId xmlns:a16="http://schemas.microsoft.com/office/drawing/2014/main" val="1891612228"/>
                        </a:ext>
                      </a:extLst>
                    </a:gridCol>
                  </a:tblGrid>
                  <a:tr h="718883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0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1)</a:t>
                          </a:r>
                        </a:p>
                      </a:txBody>
                      <a:tcPr marL="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3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3736" t="-11017" b="-594915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000" b="0" dirty="0">
                            <a:solidFill>
                              <a:schemeClr val="bg2"/>
                            </a:solidFill>
                            <a:latin typeface="Corbel" panose="020B0503020204020204" pitchFamily="34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306040516"/>
                      </a:ext>
                    </a:extLst>
                  </a:tr>
                  <a:tr h="1078326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0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2)</a:t>
                          </a:r>
                        </a:p>
                      </a:txBody>
                      <a:tcPr marL="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3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0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Assuming that each pair of numbers is the start of a geometric sequence, find:</a:t>
                          </a:r>
                          <a:br>
                            <a:rPr lang="en-GB" sz="20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</a:br>
                          <a:r>
                            <a:rPr lang="en-GB" sz="20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(</a:t>
                          </a:r>
                          <a:r>
                            <a:rPr lang="en-GB" sz="2000" b="0" dirty="0" err="1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i</a:t>
                          </a:r>
                          <a:r>
                            <a:rPr lang="en-GB" sz="20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) the next three terms, (ii) the ratio between the first and third terms,</a:t>
                          </a:r>
                          <a:br>
                            <a:rPr lang="en-GB" sz="20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</a:br>
                          <a:r>
                            <a:rPr lang="en-GB" sz="20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(iii)</a:t>
                          </a:r>
                          <a:r>
                            <a:rPr lang="en-GB" sz="2000" b="0" kern="1200" dirty="0">
                              <a:solidFill>
                                <a:schemeClr val="bg2"/>
                              </a:solidFill>
                              <a:latin typeface="+mn-lt"/>
                              <a:ea typeface="Cambria Math" panose="02040503050406030204" pitchFamily="18" charset="0"/>
                              <a:cs typeface="+mn-cs"/>
                            </a:rPr>
                            <a:t> the ratio between the second and fifth terms.</a:t>
                          </a:r>
                        </a:p>
                      </a:txBody>
                      <a:tcPr marL="14400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000" b="0" kern="1200" dirty="0">
                            <a:solidFill>
                              <a:schemeClr val="bg2"/>
                            </a:solidFill>
                            <a:latin typeface="+mn-lt"/>
                            <a:ea typeface="Cambria Math" panose="02040503050406030204" pitchFamily="18" charset="0"/>
                            <a:cs typeface="+mn-cs"/>
                          </a:endParaRPr>
                        </a:p>
                      </a:txBody>
                      <a:tcPr marL="14400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88911200"/>
                      </a:ext>
                    </a:extLst>
                  </a:tr>
                  <a:tr h="304800">
                    <a:tc>
                      <a:txBody>
                        <a:bodyPr/>
                        <a:lstStyle/>
                        <a:p>
                          <a:pPr algn="r"/>
                          <a:endParaRPr lang="en-GB" sz="20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000" b="0" kern="1200" dirty="0">
                            <a:solidFill>
                              <a:schemeClr val="bg2"/>
                            </a:solidFill>
                            <a:latin typeface="+mn-lt"/>
                            <a:ea typeface="Cambria Math" panose="02040503050406030204" pitchFamily="18" charset="0"/>
                            <a:cs typeface="+mn-cs"/>
                          </a:endParaRPr>
                        </a:p>
                      </a:txBody>
                      <a:tcPr marL="14400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000" b="0" kern="1200" dirty="0">
                            <a:solidFill>
                              <a:schemeClr val="bg2"/>
                            </a:solidFill>
                            <a:latin typeface="+mn-lt"/>
                            <a:ea typeface="Cambria Math" panose="02040503050406030204" pitchFamily="18" charset="0"/>
                            <a:cs typeface="+mn-cs"/>
                          </a:endParaRPr>
                        </a:p>
                      </a:txBody>
                      <a:tcPr marL="14400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918039446"/>
                      </a:ext>
                    </a:extLst>
                  </a:tr>
                  <a:tr h="720000"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t="-303390" r="-199375" b="-302542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000" b="0" kern="1200" dirty="0">
                            <a:solidFill>
                              <a:schemeClr val="bg2"/>
                            </a:solidFill>
                            <a:latin typeface="+mn-lt"/>
                            <a:ea typeface="Cambria Math" panose="02040503050406030204" pitchFamily="18" charset="0"/>
                            <a:cs typeface="+mn-cs"/>
                          </a:endParaRPr>
                        </a:p>
                      </a:txBody>
                      <a:tcPr marL="14400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100313" t="-303390" r="-100000" b="-30254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00313" t="-303390" b="-30254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377477343"/>
                      </a:ext>
                    </a:extLst>
                  </a:tr>
                  <a:tr h="720000"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t="-400000" r="-199375" b="-200000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100313" t="-400000" r="-100000" b="-2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00313" t="-400000" b="-20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93758467"/>
                      </a:ext>
                    </a:extLst>
                  </a:tr>
                  <a:tr h="720000"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t="-504237" r="-199375" b="-101695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100313" t="-504237" r="-100000" b="-10169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00313" t="-504237" b="-10169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429717060"/>
                      </a:ext>
                    </a:extLst>
                  </a:tr>
                  <a:tr h="720000"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t="-604237" r="-199375" b="-1695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100313" t="-604237" r="-100000" b="-169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00313" t="-604237" b="-169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12157696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7599075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32D193C-3A14-4F42-BC97-989F5C14B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Fractions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5">
                <a:extLst>
                  <a:ext uri="{FF2B5EF4-FFF2-40B4-BE49-F238E27FC236}">
                    <a16:creationId xmlns:a16="http://schemas.microsoft.com/office/drawing/2014/main" id="{75475E44-D048-2F4E-9459-DA1CC933C3FA}"/>
                  </a:ext>
                </a:extLst>
              </p:cNvPr>
              <p:cNvGraphicFramePr>
                <a:graphicFrameLocks noGrp="1"/>
              </p:cNvGraphicFramePr>
              <p:nvPr>
                <p:extLst/>
              </p:nvPr>
            </p:nvGraphicFramePr>
            <p:xfrm>
              <a:off x="311400" y="1300479"/>
              <a:ext cx="11629794" cy="14935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13400">
                      <a:extLst>
                        <a:ext uri="{9D8B030D-6E8A-4147-A177-3AD203B41FA5}">
                          <a16:colId xmlns:a16="http://schemas.microsoft.com/office/drawing/2014/main" val="1829485005"/>
                        </a:ext>
                      </a:extLst>
                    </a:gridCol>
                    <a:gridCol w="8066354">
                      <a:extLst>
                        <a:ext uri="{9D8B030D-6E8A-4147-A177-3AD203B41FA5}">
                          <a16:colId xmlns:a16="http://schemas.microsoft.com/office/drawing/2014/main" val="1096845777"/>
                        </a:ext>
                      </a:extLst>
                    </a:gridCol>
                    <a:gridCol w="3250040">
                      <a:extLst>
                        <a:ext uri="{9D8B030D-6E8A-4147-A177-3AD203B41FA5}">
                          <a16:colId xmlns:a16="http://schemas.microsoft.com/office/drawing/2014/main" val="1535120206"/>
                        </a:ext>
                      </a:extLst>
                    </a:gridCol>
                  </a:tblGrid>
                  <a:tr h="57606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0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1)</a:t>
                          </a:r>
                        </a:p>
                      </a:txBody>
                      <a:tcPr marL="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000" b="0" dirty="0">
                              <a:solidFill>
                                <a:srgbClr val="C00000"/>
                              </a:solidFill>
                              <a:latin typeface="Corbel" panose="020B0503020204020204" pitchFamily="34" charset="0"/>
                              <a:ea typeface="Cambria Math" panose="02040503050406030204" pitchFamily="18" charset="0"/>
                            </a:rPr>
                            <a:t>Assuming that</a:t>
                          </a:r>
                          <a:r>
                            <a:rPr lang="en-GB" sz="2000" b="0" baseline="0" dirty="0">
                              <a:solidFill>
                                <a:srgbClr val="C00000"/>
                              </a:solidFill>
                              <a:latin typeface="Corbel" panose="020B0503020204020204" pitchFamily="34" charset="0"/>
                              <a:ea typeface="Cambria Math" panose="02040503050406030204" pitchFamily="18" charset="0"/>
                            </a:rPr>
                            <a:t> </a:t>
                          </a:r>
                          <a:r>
                            <a:rPr lang="en-GB" sz="2000" b="0" dirty="0">
                              <a:solidFill>
                                <a:srgbClr val="C00000"/>
                              </a:solidFill>
                              <a:latin typeface="Corbel" panose="020B0503020204020204" pitchFamily="34" charset="0"/>
                              <a:ea typeface="Cambria Math" panose="02040503050406030204" pitchFamily="18" charset="0"/>
                            </a:rPr>
                            <a:t>each pair of numbers is the start of an arithmetic sequence, find:</a:t>
                          </a:r>
                          <a:br>
                            <a:rPr lang="en-GB" sz="2000" b="0" dirty="0">
                              <a:solidFill>
                                <a:srgbClr val="C00000"/>
                              </a:solidFill>
                              <a:latin typeface="Corbel" panose="020B0503020204020204" pitchFamily="34" charset="0"/>
                              <a:ea typeface="Cambria Math" panose="02040503050406030204" pitchFamily="18" charset="0"/>
                            </a:rPr>
                          </a:br>
                          <a:r>
                            <a:rPr lang="en-GB" sz="2000" b="0" dirty="0">
                              <a:solidFill>
                                <a:srgbClr val="C00000"/>
                              </a:solidFill>
                              <a:latin typeface="Corbel" panose="020B0503020204020204" pitchFamily="34" charset="0"/>
                              <a:ea typeface="Cambria Math" panose="02040503050406030204" pitchFamily="18" charset="0"/>
                            </a:rPr>
                            <a:t>(</a:t>
                          </a:r>
                          <a:r>
                            <a:rPr lang="en-GB" sz="2000" b="0" dirty="0" err="1">
                              <a:solidFill>
                                <a:srgbClr val="C00000"/>
                              </a:solidFill>
                              <a:latin typeface="Corbel" panose="020B0503020204020204" pitchFamily="34" charset="0"/>
                              <a:ea typeface="Cambria Math" panose="02040503050406030204" pitchFamily="18" charset="0"/>
                            </a:rPr>
                            <a:t>i</a:t>
                          </a:r>
                          <a:r>
                            <a:rPr lang="en-GB" sz="2000" b="0" dirty="0">
                              <a:solidFill>
                                <a:srgbClr val="C00000"/>
                              </a:solidFill>
                              <a:latin typeface="Corbel" panose="020B0503020204020204" pitchFamily="34" charset="0"/>
                              <a:ea typeface="Cambria Math" panose="02040503050406030204" pitchFamily="18" charset="0"/>
                            </a:rPr>
                            <a:t>) the next three terms, (ii) the </a:t>
                          </a:r>
                          <a14:m>
                            <m:oMath xmlns:m="http://schemas.openxmlformats.org/officeDocument/2006/math">
                              <m:r>
                                <a:rPr lang="en-GB" sz="20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rgbClr val="C00000"/>
                              </a:solidFill>
                              <a:latin typeface="Corbel" panose="020B0503020204020204" pitchFamily="34" charset="0"/>
                              <a:ea typeface="Cambria Math" panose="02040503050406030204" pitchFamily="18" charset="0"/>
                            </a:rPr>
                            <a:t>th term rule, (iii) the </a:t>
                          </a:r>
                          <a14:m>
                            <m:oMath xmlns:m="http://schemas.openxmlformats.org/officeDocument/2006/math">
                              <m:r>
                                <a:rPr lang="en-GB" sz="20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200</m:t>
                              </m:r>
                            </m:oMath>
                          </a14:m>
                          <a:r>
                            <a:rPr lang="en-GB" sz="2000" b="0" baseline="30000" dirty="0">
                              <a:solidFill>
                                <a:srgbClr val="C00000"/>
                              </a:solidFill>
                              <a:latin typeface="Corbel" panose="020B0503020204020204" pitchFamily="34" charset="0"/>
                              <a:ea typeface="Cambria Math" panose="02040503050406030204" pitchFamily="18" charset="0"/>
                            </a:rPr>
                            <a:t>th</a:t>
                          </a:r>
                          <a:r>
                            <a:rPr lang="en-GB" sz="2000" b="0" dirty="0">
                              <a:solidFill>
                                <a:srgbClr val="C00000"/>
                              </a:solidFill>
                              <a:latin typeface="Corbel" panose="020B0503020204020204" pitchFamily="34" charset="0"/>
                              <a:ea typeface="Cambria Math" panose="02040503050406030204" pitchFamily="18" charset="0"/>
                            </a:rPr>
                            <a:t> term.</a:t>
                          </a:r>
                        </a:p>
                      </a:txBody>
                      <a:tcPr marL="14400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000" b="0" dirty="0">
                            <a:solidFill>
                              <a:srgbClr val="C00000"/>
                            </a:solidFill>
                            <a:latin typeface="Corbel" panose="020B0503020204020204" pitchFamily="34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306040516"/>
                      </a:ext>
                    </a:extLst>
                  </a:tr>
                  <a:tr h="518454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2)</a:t>
                          </a:r>
                        </a:p>
                      </a:txBody>
                      <a:tcPr marL="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Assuming that each pair of numbers is the start of a geometric sequence, find:</a:t>
                          </a:r>
                          <a:br>
                            <a:rPr lang="en-GB" sz="14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</a:br>
                          <a:r>
                            <a:rPr lang="en-GB" sz="14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(</a:t>
                          </a:r>
                          <a:r>
                            <a:rPr lang="en-GB" sz="1400" b="0" dirty="0" err="1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i</a:t>
                          </a:r>
                          <a:r>
                            <a:rPr lang="en-GB" sz="14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) the next three terms, (ii) the ratio between the first and third terms,</a:t>
                          </a:r>
                          <a:br>
                            <a:rPr lang="en-GB" sz="14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</a:br>
                          <a:r>
                            <a:rPr lang="en-GB" sz="14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(iii)</a:t>
                          </a:r>
                          <a:r>
                            <a:rPr lang="en-GB" sz="1400" b="0" kern="1200" dirty="0">
                              <a:solidFill>
                                <a:schemeClr val="bg2"/>
                              </a:solidFill>
                              <a:latin typeface="+mn-lt"/>
                              <a:ea typeface="Cambria Math" panose="02040503050406030204" pitchFamily="18" charset="0"/>
                              <a:cs typeface="+mn-cs"/>
                            </a:rPr>
                            <a:t> the ratio between the second and fifth terms.</a:t>
                          </a:r>
                        </a:p>
                      </a:txBody>
                      <a:tcPr marL="14400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000" b="0" kern="1200" dirty="0">
                            <a:solidFill>
                              <a:schemeClr val="bg2"/>
                            </a:solidFill>
                            <a:latin typeface="+mn-lt"/>
                            <a:ea typeface="Cambria Math" panose="02040503050406030204" pitchFamily="18" charset="0"/>
                            <a:cs typeface="+mn-cs"/>
                          </a:endParaRPr>
                        </a:p>
                      </a:txBody>
                      <a:tcPr marL="14400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88911200"/>
                      </a:ext>
                    </a:extLst>
                  </a:tr>
                  <a:tr h="214957">
                    <a:tc>
                      <a:txBody>
                        <a:bodyPr/>
                        <a:lstStyle/>
                        <a:p>
                          <a:pPr algn="r"/>
                          <a:endParaRPr lang="en-GB" sz="16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600" b="0" kern="1200" dirty="0">
                            <a:solidFill>
                              <a:schemeClr val="bg2"/>
                            </a:solidFill>
                            <a:latin typeface="+mn-lt"/>
                            <a:ea typeface="Cambria Math" panose="02040503050406030204" pitchFamily="18" charset="0"/>
                            <a:cs typeface="+mn-cs"/>
                          </a:endParaRPr>
                        </a:p>
                      </a:txBody>
                      <a:tcPr marL="14400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600" b="0" kern="1200" dirty="0">
                            <a:solidFill>
                              <a:schemeClr val="bg2"/>
                            </a:solidFill>
                            <a:latin typeface="+mn-lt"/>
                            <a:ea typeface="Cambria Math" panose="02040503050406030204" pitchFamily="18" charset="0"/>
                            <a:cs typeface="+mn-cs"/>
                          </a:endParaRPr>
                        </a:p>
                      </a:txBody>
                      <a:tcPr marL="14400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918039446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5">
                <a:extLst>
                  <a:ext uri="{FF2B5EF4-FFF2-40B4-BE49-F238E27FC236}">
                    <a16:creationId xmlns:a16="http://schemas.microsoft.com/office/drawing/2014/main" id="{75475E44-D048-2F4E-9459-DA1CC933C3FA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950752666"/>
                  </p:ext>
                </p:extLst>
              </p:nvPr>
            </p:nvGraphicFramePr>
            <p:xfrm>
              <a:off x="311400" y="1300479"/>
              <a:ext cx="11629794" cy="14935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13400">
                      <a:extLst>
                        <a:ext uri="{9D8B030D-6E8A-4147-A177-3AD203B41FA5}">
                          <a16:colId xmlns:a16="http://schemas.microsoft.com/office/drawing/2014/main" val="1829485005"/>
                        </a:ext>
                      </a:extLst>
                    </a:gridCol>
                    <a:gridCol w="8066354">
                      <a:extLst>
                        <a:ext uri="{9D8B030D-6E8A-4147-A177-3AD203B41FA5}">
                          <a16:colId xmlns:a16="http://schemas.microsoft.com/office/drawing/2014/main" val="1096845777"/>
                        </a:ext>
                      </a:extLst>
                    </a:gridCol>
                    <a:gridCol w="3250040">
                      <a:extLst>
                        <a:ext uri="{9D8B030D-6E8A-4147-A177-3AD203B41FA5}">
                          <a16:colId xmlns:a16="http://schemas.microsoft.com/office/drawing/2014/main" val="1535120206"/>
                        </a:ext>
                      </a:extLst>
                    </a:gridCol>
                  </a:tblGrid>
                  <a:tr h="6096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0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1)</a:t>
                          </a:r>
                        </a:p>
                      </a:txBody>
                      <a:tcPr marL="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803" t="-12500" b="-147917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000" b="0" dirty="0">
                            <a:solidFill>
                              <a:srgbClr val="C00000"/>
                            </a:solidFill>
                            <a:latin typeface="Corbel" panose="020B0503020204020204" pitchFamily="34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306040516"/>
                      </a:ext>
                    </a:extLst>
                  </a:tr>
                  <a:tr h="64008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2)</a:t>
                          </a:r>
                        </a:p>
                      </a:txBody>
                      <a:tcPr marL="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Assuming that each pair of numbers is the start of a geometric sequence, find:</a:t>
                          </a:r>
                          <a:br>
                            <a:rPr lang="en-GB" sz="14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</a:br>
                          <a:r>
                            <a:rPr lang="en-GB" sz="14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(</a:t>
                          </a:r>
                          <a:r>
                            <a:rPr lang="en-GB" sz="1400" b="0" dirty="0" err="1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i</a:t>
                          </a:r>
                          <a:r>
                            <a:rPr lang="en-GB" sz="14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) the next three terms, (ii) the ratio between the first and third terms,</a:t>
                          </a:r>
                          <a:br>
                            <a:rPr lang="en-GB" sz="14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</a:br>
                          <a:r>
                            <a:rPr lang="en-GB" sz="14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(iii)</a:t>
                          </a:r>
                          <a:r>
                            <a:rPr lang="en-GB" sz="1400" b="0" kern="1200" dirty="0">
                              <a:solidFill>
                                <a:schemeClr val="bg2"/>
                              </a:solidFill>
                              <a:latin typeface="+mn-lt"/>
                              <a:ea typeface="Cambria Math" panose="02040503050406030204" pitchFamily="18" charset="0"/>
                              <a:cs typeface="+mn-cs"/>
                            </a:rPr>
                            <a:t> the ratio between the second and fifth terms.</a:t>
                          </a:r>
                        </a:p>
                      </a:txBody>
                      <a:tcPr marL="14400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000" b="0" kern="1200" dirty="0">
                            <a:solidFill>
                              <a:schemeClr val="bg2"/>
                            </a:solidFill>
                            <a:latin typeface="+mn-lt"/>
                            <a:ea typeface="Cambria Math" panose="02040503050406030204" pitchFamily="18" charset="0"/>
                            <a:cs typeface="+mn-cs"/>
                          </a:endParaRPr>
                        </a:p>
                      </a:txBody>
                      <a:tcPr marL="14400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88911200"/>
                      </a:ext>
                    </a:extLst>
                  </a:tr>
                  <a:tr h="243840">
                    <a:tc>
                      <a:txBody>
                        <a:bodyPr/>
                        <a:lstStyle/>
                        <a:p>
                          <a:pPr algn="r"/>
                          <a:endParaRPr lang="en-GB" sz="16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600" b="0" kern="1200" dirty="0">
                            <a:solidFill>
                              <a:schemeClr val="bg2"/>
                            </a:solidFill>
                            <a:latin typeface="+mn-lt"/>
                            <a:ea typeface="Cambria Math" panose="02040503050406030204" pitchFamily="18" charset="0"/>
                            <a:cs typeface="+mn-cs"/>
                          </a:endParaRPr>
                        </a:p>
                      </a:txBody>
                      <a:tcPr marL="14400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600" b="0" kern="1200" dirty="0">
                            <a:solidFill>
                              <a:schemeClr val="bg2"/>
                            </a:solidFill>
                            <a:latin typeface="+mn-lt"/>
                            <a:ea typeface="Cambria Math" panose="02040503050406030204" pitchFamily="18" charset="0"/>
                            <a:cs typeface="+mn-cs"/>
                          </a:endParaRPr>
                        </a:p>
                      </a:txBody>
                      <a:tcPr marL="14400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918039446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2" name="Table 1">
                <a:extLst>
                  <a:ext uri="{FF2B5EF4-FFF2-40B4-BE49-F238E27FC236}">
                    <a16:creationId xmlns:a16="http://schemas.microsoft.com/office/drawing/2014/main" id="{D751506B-A8A3-1B43-B01E-00D7D41DA7B1}"/>
                  </a:ext>
                </a:extLst>
              </p:cNvPr>
              <p:cNvGraphicFramePr>
                <a:graphicFrameLocks noGrp="1"/>
              </p:cNvGraphicFramePr>
              <p:nvPr>
                <p:extLst/>
              </p:nvPr>
            </p:nvGraphicFramePr>
            <p:xfrm>
              <a:off x="311399" y="2712378"/>
              <a:ext cx="11556000" cy="3559832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800000">
                      <a:extLst>
                        <a:ext uri="{9D8B030D-6E8A-4147-A177-3AD203B41FA5}">
                          <a16:colId xmlns:a16="http://schemas.microsoft.com/office/drawing/2014/main" val="2160368299"/>
                        </a:ext>
                      </a:extLst>
                    </a:gridCol>
                    <a:gridCol w="2052000">
                      <a:extLst>
                        <a:ext uri="{9D8B030D-6E8A-4147-A177-3AD203B41FA5}">
                          <a16:colId xmlns:a16="http://schemas.microsoft.com/office/drawing/2014/main" val="331093999"/>
                        </a:ext>
                      </a:extLst>
                    </a:gridCol>
                    <a:gridCol w="1800000">
                      <a:extLst>
                        <a:ext uri="{9D8B030D-6E8A-4147-A177-3AD203B41FA5}">
                          <a16:colId xmlns:a16="http://schemas.microsoft.com/office/drawing/2014/main" val="54843060"/>
                        </a:ext>
                      </a:extLst>
                    </a:gridCol>
                    <a:gridCol w="2052000">
                      <a:extLst>
                        <a:ext uri="{9D8B030D-6E8A-4147-A177-3AD203B41FA5}">
                          <a16:colId xmlns:a16="http://schemas.microsoft.com/office/drawing/2014/main" val="3166322577"/>
                        </a:ext>
                      </a:extLst>
                    </a:gridCol>
                    <a:gridCol w="1656000">
                      <a:extLst>
                        <a:ext uri="{9D8B030D-6E8A-4147-A177-3AD203B41FA5}">
                          <a16:colId xmlns:a16="http://schemas.microsoft.com/office/drawing/2014/main" val="3403652325"/>
                        </a:ext>
                      </a:extLst>
                    </a:gridCol>
                    <a:gridCol w="2196000">
                      <a:extLst>
                        <a:ext uri="{9D8B030D-6E8A-4147-A177-3AD203B41FA5}">
                          <a16:colId xmlns:a16="http://schemas.microsoft.com/office/drawing/2014/main" val="1174825589"/>
                        </a:ext>
                      </a:extLst>
                    </a:gridCol>
                  </a:tblGrid>
                  <a:tr h="444979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a)   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 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endParaRPr lang="en-GB" sz="16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i)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 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7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 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9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e)  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 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endParaRPr lang="en-GB" sz="16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i)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6</m:t>
                                  </m:r>
                                </m:den>
                              </m:f>
                              <m:r>
                                <a:rPr lang="en-GB" sz="1600" b="0" i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 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600" b="0" i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12</m:t>
                                  </m:r>
                                </m:den>
                              </m:f>
                              <m:r>
                                <a:rPr lang="en-GB" sz="1600" b="0" i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 0</m:t>
                              </m:r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i)   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3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endParaRPr lang="en-GB" sz="16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i)</a:t>
                          </a:r>
                          <a:r>
                            <a:rPr lang="en-GB" sz="1600" b="0" baseline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baseline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  <m:f>
                                <m:fPr>
                                  <m:ctrlPr>
                                    <a:rPr lang="en-GB" sz="1600" b="0" i="1" baseline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baseline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GB" sz="1600" b="0" i="1" baseline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en-GB" sz="1600" b="0" i="1" baseline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 5</m:t>
                              </m:r>
                              <m:f>
                                <m:fPr>
                                  <m:ctrlPr>
                                    <a:rPr lang="en-GB" sz="1600" b="0" i="1" baseline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baseline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GB" sz="1600" b="0" i="1" baseline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6</m:t>
                                  </m:r>
                                </m:den>
                              </m:f>
                              <m:r>
                                <a:rPr lang="en-GB" sz="1600" b="0" i="1" baseline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 7</m:t>
                              </m:r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612407081"/>
                      </a:ext>
                    </a:extLst>
                  </a:tr>
                  <a:tr h="444979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ii)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iii)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399</m:t>
                                  </m:r>
                                </m:num>
                                <m:den>
                                  <m:r>
                                    <a:rPr lang="en-GB" sz="1600" b="0" i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en-GB" sz="1600" b="0" i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199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ii)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600" b="0" i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12</m:t>
                                  </m:r>
                                </m:den>
                              </m:f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GB" sz="1600" b="0" i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12</m:t>
                                  </m:r>
                                </m:den>
                              </m:f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iii)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195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12</m:t>
                                  </m:r>
                                </m:den>
                              </m:f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=−16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ii)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7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6</m:t>
                                  </m:r>
                                </m:den>
                              </m:f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7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6</m:t>
                                  </m:r>
                                </m:den>
                              </m:f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iii)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469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234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974165955"/>
                      </a:ext>
                    </a:extLst>
                  </a:tr>
                  <a:tr h="444979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b)   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 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endParaRPr lang="en-GB" sz="16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i)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1,  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 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f)   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 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endParaRPr lang="en-GB" sz="16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i)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13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12</m:t>
                                  </m:r>
                                </m:den>
                              </m:f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 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 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23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12</m:t>
                                  </m:r>
                                </m:den>
                              </m:f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j)   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en-GB" sz="1600" b="0" i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endParaRPr lang="en-GB" sz="16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i)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6</m:t>
                                  </m:r>
                                </m:den>
                              </m:f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0, −1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6</m:t>
                                  </m:r>
                                </m:den>
                              </m:f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10331648"/>
                      </a:ext>
                    </a:extLst>
                  </a:tr>
                  <a:tr h="444979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ii)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600" b="0" i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GB" sz="1600" b="0" i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iii)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203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=50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ii)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12</m:t>
                                  </m:r>
                                </m:den>
                              </m:f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6</m:t>
                                  </m:r>
                                </m:den>
                              </m:f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iii)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998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12</m:t>
                                  </m:r>
                                </m:den>
                              </m:f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=83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6</m:t>
                                  </m:r>
                                </m:den>
                              </m:f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ii)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7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6</m:t>
                                  </m:r>
                                </m:den>
                              </m:f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+4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iii)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686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=−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228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185543726"/>
                      </a:ext>
                    </a:extLst>
                  </a:tr>
                  <a:tr h="444979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c)   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 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8</m:t>
                                  </m:r>
                                </m:den>
                              </m:f>
                            </m:oMath>
                          </a14:m>
                          <a:endParaRPr lang="en-GB" sz="16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i)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 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8</m:t>
                                  </m:r>
                                </m:den>
                              </m:f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 0</m:t>
                              </m:r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g)  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1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 </m:t>
                              </m:r>
                            </m:oMath>
                          </a14:m>
                          <a:endParaRPr lang="en-GB" sz="16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i)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12</m:t>
                                  </m:r>
                                </m:den>
                              </m:f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 4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 5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11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12</m:t>
                                  </m:r>
                                </m:den>
                              </m:f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k) </a:t>
                          </a:r>
                          <a:r>
                            <a:rPr lang="en-GB" sz="1600" b="0" baseline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, 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endParaRPr lang="en-GB" sz="16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i)</a:t>
                          </a:r>
                          <a:r>
                            <a:rPr lang="en-GB" sz="1600" b="0" baseline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baseline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−9</m:t>
                              </m:r>
                              <m:f>
                                <m:fPr>
                                  <m:ctrlPr>
                                    <a:rPr lang="en-GB" sz="1600" b="0" i="1" baseline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baseline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600" b="0" i="1" baseline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en-GB" sz="1600" b="0" i="1" baseline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−15</m:t>
                              </m:r>
                              <m:f>
                                <m:fPr>
                                  <m:ctrlPr>
                                    <a:rPr lang="en-GB" sz="1600" b="0" i="1" baseline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baseline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600" b="0" i="1" baseline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6</m:t>
                                  </m:r>
                                </m:den>
                              </m:f>
                              <m:r>
                                <a:rPr lang="en-GB" sz="1600" b="0" i="1" baseline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,−21</m:t>
                              </m:r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670823929"/>
                      </a:ext>
                    </a:extLst>
                  </a:tr>
                  <a:tr h="444979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ii)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600" b="0" i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8</m:t>
                                  </m:r>
                                </m:den>
                              </m:f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GB" sz="1600" b="0" i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8</m:t>
                                  </m:r>
                                </m:den>
                              </m:f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iii)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195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8</m:t>
                                  </m:r>
                                </m:den>
                              </m:f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=−24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8</m:t>
                                  </m:r>
                                </m:den>
                              </m:f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ii)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17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12</m:t>
                                  </m:r>
                                </m:den>
                              </m:f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7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6</m:t>
                                  </m:r>
                                </m:den>
                              </m:f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iii)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1693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6</m:t>
                                  </m:r>
                                </m:den>
                              </m:f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=282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6</m:t>
                                  </m:r>
                                </m:den>
                              </m:f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ii)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35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6</m:t>
                                  </m:r>
                                </m:den>
                              </m:f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49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6</m:t>
                                  </m:r>
                                </m:den>
                              </m:f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iii)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2317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=−1158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118013250"/>
                      </a:ext>
                    </a:extLst>
                  </a:tr>
                  <a:tr h="444979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d)   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3</m:t>
                              </m:r>
                            </m:oMath>
                          </a14:m>
                          <a:endParaRPr lang="en-GB" sz="16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i)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17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 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25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 11</m:t>
                              </m:r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h) 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−1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endParaRPr lang="en-GB" sz="16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i)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−3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−5, −6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l)   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−2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</m:t>
                              </m:r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endParaRPr lang="en-GB" sz="16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i)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baseline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9</m:t>
                              </m:r>
                              <m:f>
                                <m:fPr>
                                  <m:ctrlPr>
                                    <a:rPr lang="en-GB" sz="1600" b="0" i="1" baseline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baseline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600" b="0" i="1" baseline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en-GB" sz="1600" b="0" i="1" baseline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</m:t>
                              </m:r>
                              <m:r>
                                <a:rPr lang="en-GB" sz="1600" b="0" i="1" baseline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GB" sz="1600" b="0" i="1" baseline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15</m:t>
                              </m:r>
                              <m:f>
                                <m:fPr>
                                  <m:ctrlPr>
                                    <a:rPr lang="en-GB" sz="1600" b="0" i="1" baseline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baseline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600" b="0" i="1" baseline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6</m:t>
                                  </m:r>
                                </m:den>
                              </m:f>
                              <m:r>
                                <a:rPr lang="en-GB" sz="1600" b="0" i="1" baseline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GB" sz="1600" b="0" i="1" baseline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 </m:t>
                              </m:r>
                              <m:r>
                                <a:rPr lang="en-GB" sz="1600" b="0" i="1" baseline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21</m:t>
                              </m:r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26494010"/>
                      </a:ext>
                    </a:extLst>
                  </a:tr>
                  <a:tr h="444979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ii)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8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7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iii)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531</m:t>
                              </m:r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ii)</a:t>
                          </a:r>
                          <a:r>
                            <a:rPr lang="en-GB" sz="1600" b="0" baseline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baseline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1600" b="0" i="1" baseline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baseline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7</m:t>
                                  </m:r>
                                </m:num>
                                <m:den>
                                  <m:r>
                                    <a:rPr lang="en-GB" sz="1600" b="0" i="1" baseline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  <m:r>
                                <a:rPr lang="en-GB" sz="1600" b="0" i="1" baseline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GB" sz="1600" b="0" i="1" baseline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+2</m:t>
                              </m:r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iii)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348</m:t>
                              </m:r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ii)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35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6</m:t>
                                  </m:r>
                                </m:den>
                              </m:f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49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6</m:t>
                                  </m:r>
                                </m:den>
                              </m:f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iii)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baseline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2317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=1158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633919621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2" name="Table 1">
                <a:extLst>
                  <a:ext uri="{FF2B5EF4-FFF2-40B4-BE49-F238E27FC236}">
                    <a16:creationId xmlns:a16="http://schemas.microsoft.com/office/drawing/2014/main" id="{D751506B-A8A3-1B43-B01E-00D7D41DA7B1}"/>
                  </a:ext>
                </a:extLst>
              </p:cNvPr>
              <p:cNvGraphicFramePr>
                <a:graphicFrameLocks noGrp="1"/>
              </p:cNvGraphicFramePr>
              <p:nvPr>
                <p:extLst/>
              </p:nvPr>
            </p:nvGraphicFramePr>
            <p:xfrm>
              <a:off x="311399" y="2712378"/>
              <a:ext cx="11556000" cy="3559832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800000">
                      <a:extLst>
                        <a:ext uri="{9D8B030D-6E8A-4147-A177-3AD203B41FA5}">
                          <a16:colId xmlns:a16="http://schemas.microsoft.com/office/drawing/2014/main" val="2160368299"/>
                        </a:ext>
                      </a:extLst>
                    </a:gridCol>
                    <a:gridCol w="2052000">
                      <a:extLst>
                        <a:ext uri="{9D8B030D-6E8A-4147-A177-3AD203B41FA5}">
                          <a16:colId xmlns:a16="http://schemas.microsoft.com/office/drawing/2014/main" val="331093999"/>
                        </a:ext>
                      </a:extLst>
                    </a:gridCol>
                    <a:gridCol w="1800000">
                      <a:extLst>
                        <a:ext uri="{9D8B030D-6E8A-4147-A177-3AD203B41FA5}">
                          <a16:colId xmlns:a16="http://schemas.microsoft.com/office/drawing/2014/main" val="54843060"/>
                        </a:ext>
                      </a:extLst>
                    </a:gridCol>
                    <a:gridCol w="2052000">
                      <a:extLst>
                        <a:ext uri="{9D8B030D-6E8A-4147-A177-3AD203B41FA5}">
                          <a16:colId xmlns:a16="http://schemas.microsoft.com/office/drawing/2014/main" val="3166322577"/>
                        </a:ext>
                      </a:extLst>
                    </a:gridCol>
                    <a:gridCol w="1656000">
                      <a:extLst>
                        <a:ext uri="{9D8B030D-6E8A-4147-A177-3AD203B41FA5}">
                          <a16:colId xmlns:a16="http://schemas.microsoft.com/office/drawing/2014/main" val="3403652325"/>
                        </a:ext>
                      </a:extLst>
                    </a:gridCol>
                    <a:gridCol w="2196000">
                      <a:extLst>
                        <a:ext uri="{9D8B030D-6E8A-4147-A177-3AD203B41FA5}">
                          <a16:colId xmlns:a16="http://schemas.microsoft.com/office/drawing/2014/main" val="1174825589"/>
                        </a:ext>
                      </a:extLst>
                    </a:gridCol>
                  </a:tblGrid>
                  <a:tr h="44497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r="-543051" b="-7054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87537" r="-375371" b="-7054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14237" r="-328814" b="-7054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75074" r="-187834" b="-7054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464706" r="-132721" b="-7054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426667" r="-278" b="-70547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612407081"/>
                      </a:ext>
                    </a:extLst>
                  </a:tr>
                  <a:tr h="44497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t="-100000" r="-543051" b="-6054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87537" t="-100000" r="-375371" b="-6054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14237" t="-100000" r="-328814" b="-6054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75074" t="-100000" r="-187834" b="-6054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464706" t="-100000" r="-132721" b="-6054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426667" t="-100000" r="-278" b="-60547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974165955"/>
                      </a:ext>
                    </a:extLst>
                  </a:tr>
                  <a:tr h="44497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t="-200000" r="-543051" b="-5054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87537" t="-200000" r="-375371" b="-5054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14237" t="-200000" r="-328814" b="-5054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75074" t="-200000" r="-187834" b="-5054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464706" t="-200000" r="-132721" b="-5054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426667" t="-200000" r="-278" b="-50547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310331648"/>
                      </a:ext>
                    </a:extLst>
                  </a:tr>
                  <a:tr h="44497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t="-295946" r="-543051" b="-39864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87537" t="-295946" r="-375371" b="-39864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14237" t="-295946" r="-328814" b="-39864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75074" t="-295946" r="-187834" b="-39864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464706" t="-295946" r="-132721" b="-39864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426667" t="-295946" r="-278" b="-39864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185543726"/>
                      </a:ext>
                    </a:extLst>
                  </a:tr>
                  <a:tr h="44497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t="-401370" r="-543051" b="-30411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87537" t="-401370" r="-375371" b="-30411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14237" t="-401370" r="-328814" b="-30411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75074" t="-401370" r="-187834" b="-30411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464706" t="-401370" r="-132721" b="-30411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426667" t="-401370" r="-278" b="-30411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670823929"/>
                      </a:ext>
                    </a:extLst>
                  </a:tr>
                  <a:tr h="44497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t="-501370" r="-543051" b="-20411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87537" t="-501370" r="-375371" b="-20411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14237" t="-501370" r="-328814" b="-20411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75074" t="-501370" r="-187834" b="-20411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464706" t="-501370" r="-132721" b="-20411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426667" t="-501370" r="-278" b="-20411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118013250"/>
                      </a:ext>
                    </a:extLst>
                  </a:tr>
                  <a:tr h="44497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t="-601370" r="-543051" b="-10411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87537" t="-601370" r="-375371" b="-10411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14237" t="-601370" r="-328814" b="-10411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75074" t="-601370" r="-187834" b="-10411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464706" t="-601370" r="-132721" b="-10411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426667" t="-601370" r="-278" b="-10411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6494010"/>
                      </a:ext>
                    </a:extLst>
                  </a:tr>
                  <a:tr h="44497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t="-701370" r="-543051" b="-411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87537" t="-701370" r="-375371" b="-411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14237" t="-701370" r="-328814" b="-411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75074" t="-701370" r="-187834" b="-411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464706" t="-701370" r="-132721" b="-411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426667" t="-701370" r="-278" b="-411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633919621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4196680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32D193C-3A14-4F42-BC97-989F5C14B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Fractions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able 1">
                <a:extLst>
                  <a:ext uri="{FF2B5EF4-FFF2-40B4-BE49-F238E27FC236}">
                    <a16:creationId xmlns:a16="http://schemas.microsoft.com/office/drawing/2014/main" id="{2AFCF164-402A-684C-A1E5-1E2A592A330E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36000" y="1180706"/>
              <a:ext cx="11520000" cy="1401727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36512">
                      <a:extLst>
                        <a:ext uri="{9D8B030D-6E8A-4147-A177-3AD203B41FA5}">
                          <a16:colId xmlns:a16="http://schemas.microsoft.com/office/drawing/2014/main" val="2051871587"/>
                        </a:ext>
                      </a:extLst>
                    </a:gridCol>
                    <a:gridCol w="11183488">
                      <a:extLst>
                        <a:ext uri="{9D8B030D-6E8A-4147-A177-3AD203B41FA5}">
                          <a16:colId xmlns:a16="http://schemas.microsoft.com/office/drawing/2014/main" val="1873791873"/>
                        </a:ext>
                      </a:extLst>
                    </a:gridCol>
                  </a:tblGrid>
                  <a:tr h="497043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1)</a:t>
                          </a:r>
                        </a:p>
                      </a:txBody>
                      <a:tcPr marL="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  <a:ea typeface="Cambria Math" panose="02040503050406030204" pitchFamily="18" charset="0"/>
                            </a:rPr>
                            <a:t>Assuming that</a:t>
                          </a:r>
                          <a:r>
                            <a:rPr lang="en-GB" sz="1400" b="0" baseline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  <a:ea typeface="Cambria Math" panose="02040503050406030204" pitchFamily="18" charset="0"/>
                            </a:rPr>
                            <a:t> </a:t>
                          </a:r>
                          <a:r>
                            <a:rPr lang="en-GB" sz="1400" b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  <a:ea typeface="Cambria Math" panose="02040503050406030204" pitchFamily="18" charset="0"/>
                            </a:rPr>
                            <a:t>each pair of numbers is the start of an arithmetic sequence, find:</a:t>
                          </a:r>
                          <a:br>
                            <a:rPr lang="en-GB" sz="1400" b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  <a:ea typeface="Cambria Math" panose="02040503050406030204" pitchFamily="18" charset="0"/>
                            </a:rPr>
                          </a:br>
                          <a:r>
                            <a:rPr lang="en-GB" sz="1400" b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  <a:ea typeface="Cambria Math" panose="02040503050406030204" pitchFamily="18" charset="0"/>
                            </a:rPr>
                            <a:t>(</a:t>
                          </a:r>
                          <a:r>
                            <a:rPr lang="en-GB" sz="1400" b="0" dirty="0" err="1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  <a:ea typeface="Cambria Math" panose="02040503050406030204" pitchFamily="18" charset="0"/>
                            </a:rPr>
                            <a:t>i</a:t>
                          </a:r>
                          <a:r>
                            <a:rPr lang="en-GB" sz="1400" b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  <a:ea typeface="Cambria Math" panose="02040503050406030204" pitchFamily="18" charset="0"/>
                            </a:rPr>
                            <a:t>) the next three terms, (ii) the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dirty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</m:oMath>
                          </a14:m>
                          <a:r>
                            <a:rPr lang="en-GB" sz="1400" b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  <a:ea typeface="Cambria Math" panose="02040503050406030204" pitchFamily="18" charset="0"/>
                            </a:rPr>
                            <a:t>th term rule, (iii) the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dirty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200</m:t>
                              </m:r>
                            </m:oMath>
                          </a14:m>
                          <a:r>
                            <a:rPr lang="en-GB" sz="1400" b="0" baseline="3000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  <a:ea typeface="Cambria Math" panose="02040503050406030204" pitchFamily="18" charset="0"/>
                            </a:rPr>
                            <a:t>th</a:t>
                          </a:r>
                          <a:r>
                            <a:rPr lang="en-GB" sz="1400" b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  <a:ea typeface="Cambria Math" panose="02040503050406030204" pitchFamily="18" charset="0"/>
                            </a:rPr>
                            <a:t> term.</a:t>
                          </a:r>
                        </a:p>
                      </a:txBody>
                      <a:tcPr marL="14400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569781106"/>
                      </a:ext>
                    </a:extLst>
                  </a:tr>
                  <a:tr h="904684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8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2)</a:t>
                          </a:r>
                        </a:p>
                      </a:txBody>
                      <a:tcPr marL="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800" b="0" dirty="0">
                              <a:solidFill>
                                <a:srgbClr val="C00000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Assuming that each pair of numbers is the start of a geometric sequence, find:</a:t>
                          </a:r>
                          <a:br>
                            <a:rPr lang="en-GB" sz="1800" b="0" dirty="0">
                              <a:solidFill>
                                <a:srgbClr val="C00000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</a:br>
                          <a:r>
                            <a:rPr lang="en-GB" sz="1800" b="0" dirty="0">
                              <a:solidFill>
                                <a:srgbClr val="C00000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(</a:t>
                          </a:r>
                          <a:r>
                            <a:rPr lang="en-GB" sz="1800" b="0" dirty="0" err="1">
                              <a:solidFill>
                                <a:srgbClr val="C00000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i</a:t>
                          </a:r>
                          <a:r>
                            <a:rPr lang="en-GB" sz="1800" b="0" dirty="0">
                              <a:solidFill>
                                <a:srgbClr val="C00000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) the next three terms, (ii) the ratio between the first and third terms,</a:t>
                          </a:r>
                          <a:br>
                            <a:rPr lang="en-GB" sz="1800" b="0" dirty="0">
                              <a:solidFill>
                                <a:srgbClr val="C00000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</a:br>
                          <a:r>
                            <a:rPr lang="en-GB" sz="1800" b="0" dirty="0">
                              <a:solidFill>
                                <a:srgbClr val="C00000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(iii)</a:t>
                          </a:r>
                          <a:r>
                            <a:rPr lang="en-GB" sz="1800" b="0" kern="1200" dirty="0">
                              <a:solidFill>
                                <a:srgbClr val="C00000"/>
                              </a:solidFill>
                              <a:latin typeface="+mn-lt"/>
                              <a:ea typeface="Cambria Math" panose="02040503050406030204" pitchFamily="18" charset="0"/>
                              <a:cs typeface="+mn-cs"/>
                            </a:rPr>
                            <a:t> the ratio between the second and fifth terms.</a:t>
                          </a:r>
                        </a:p>
                      </a:txBody>
                      <a:tcPr marL="14400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02733004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able 1">
                <a:extLst>
                  <a:ext uri="{FF2B5EF4-FFF2-40B4-BE49-F238E27FC236}">
                    <a16:creationId xmlns:a16="http://schemas.microsoft.com/office/drawing/2014/main" id="{2AFCF164-402A-684C-A1E5-1E2A592A330E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36000" y="1180706"/>
              <a:ext cx="11520000" cy="1401727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36512">
                      <a:extLst>
                        <a:ext uri="{9D8B030D-6E8A-4147-A177-3AD203B41FA5}">
                          <a16:colId xmlns:a16="http://schemas.microsoft.com/office/drawing/2014/main" val="2051871587"/>
                        </a:ext>
                      </a:extLst>
                    </a:gridCol>
                    <a:gridCol w="11183488">
                      <a:extLst>
                        <a:ext uri="{9D8B030D-6E8A-4147-A177-3AD203B41FA5}">
                          <a16:colId xmlns:a16="http://schemas.microsoft.com/office/drawing/2014/main" val="1873791873"/>
                        </a:ext>
                      </a:extLst>
                    </a:gridCol>
                  </a:tblGrid>
                  <a:tr h="497043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1)</a:t>
                          </a:r>
                        </a:p>
                      </a:txBody>
                      <a:tcPr marL="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065" t="-10000" b="-1925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69781106"/>
                      </a:ext>
                    </a:extLst>
                  </a:tr>
                  <a:tr h="904684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8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2)</a:t>
                          </a:r>
                        </a:p>
                      </a:txBody>
                      <a:tcPr marL="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800" b="0" dirty="0">
                              <a:solidFill>
                                <a:srgbClr val="C00000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Assuming that each pair of numbers is the start of a geometric sequence, find:</a:t>
                          </a:r>
                          <a:br>
                            <a:rPr lang="en-GB" sz="1800" b="0" dirty="0">
                              <a:solidFill>
                                <a:srgbClr val="C00000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</a:br>
                          <a:r>
                            <a:rPr lang="en-GB" sz="1800" b="0" dirty="0">
                              <a:solidFill>
                                <a:srgbClr val="C00000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(</a:t>
                          </a:r>
                          <a:r>
                            <a:rPr lang="en-GB" sz="1800" b="0" dirty="0" err="1">
                              <a:solidFill>
                                <a:srgbClr val="C00000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i</a:t>
                          </a:r>
                          <a:r>
                            <a:rPr lang="en-GB" sz="1800" b="0" dirty="0">
                              <a:solidFill>
                                <a:srgbClr val="C00000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) the next three terms, (ii) the ratio between the first and third terms,</a:t>
                          </a:r>
                          <a:br>
                            <a:rPr lang="en-GB" sz="1800" b="0" dirty="0">
                              <a:solidFill>
                                <a:srgbClr val="C00000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</a:br>
                          <a:r>
                            <a:rPr lang="en-GB" sz="1800" b="0" dirty="0">
                              <a:solidFill>
                                <a:srgbClr val="C00000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(iii)</a:t>
                          </a:r>
                          <a:r>
                            <a:rPr lang="en-GB" sz="1800" b="0" kern="1200" dirty="0">
                              <a:solidFill>
                                <a:srgbClr val="C00000"/>
                              </a:solidFill>
                              <a:latin typeface="+mn-lt"/>
                              <a:ea typeface="Cambria Math" panose="02040503050406030204" pitchFamily="18" charset="0"/>
                              <a:cs typeface="+mn-cs"/>
                            </a:rPr>
                            <a:t> the ratio between the second and fifth terms.</a:t>
                          </a:r>
                        </a:p>
                      </a:txBody>
                      <a:tcPr marL="14400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027330040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368DF64A-D20C-124A-A770-6E8AD213028D}"/>
                  </a:ext>
                </a:extLst>
              </p:cNvPr>
              <p:cNvGraphicFramePr>
                <a:graphicFrameLocks noGrp="1"/>
              </p:cNvGraphicFramePr>
              <p:nvPr>
                <p:extLst/>
              </p:nvPr>
            </p:nvGraphicFramePr>
            <p:xfrm>
              <a:off x="311399" y="2712378"/>
              <a:ext cx="11556000" cy="3559832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800000">
                      <a:extLst>
                        <a:ext uri="{9D8B030D-6E8A-4147-A177-3AD203B41FA5}">
                          <a16:colId xmlns:a16="http://schemas.microsoft.com/office/drawing/2014/main" val="2160368299"/>
                        </a:ext>
                      </a:extLst>
                    </a:gridCol>
                    <a:gridCol w="2052000">
                      <a:extLst>
                        <a:ext uri="{9D8B030D-6E8A-4147-A177-3AD203B41FA5}">
                          <a16:colId xmlns:a16="http://schemas.microsoft.com/office/drawing/2014/main" val="331093999"/>
                        </a:ext>
                      </a:extLst>
                    </a:gridCol>
                    <a:gridCol w="1800000">
                      <a:extLst>
                        <a:ext uri="{9D8B030D-6E8A-4147-A177-3AD203B41FA5}">
                          <a16:colId xmlns:a16="http://schemas.microsoft.com/office/drawing/2014/main" val="54843060"/>
                        </a:ext>
                      </a:extLst>
                    </a:gridCol>
                    <a:gridCol w="2052000">
                      <a:extLst>
                        <a:ext uri="{9D8B030D-6E8A-4147-A177-3AD203B41FA5}">
                          <a16:colId xmlns:a16="http://schemas.microsoft.com/office/drawing/2014/main" val="3166322577"/>
                        </a:ext>
                      </a:extLst>
                    </a:gridCol>
                    <a:gridCol w="1656000">
                      <a:extLst>
                        <a:ext uri="{9D8B030D-6E8A-4147-A177-3AD203B41FA5}">
                          <a16:colId xmlns:a16="http://schemas.microsoft.com/office/drawing/2014/main" val="3403652325"/>
                        </a:ext>
                      </a:extLst>
                    </a:gridCol>
                    <a:gridCol w="2196000">
                      <a:extLst>
                        <a:ext uri="{9D8B030D-6E8A-4147-A177-3AD203B41FA5}">
                          <a16:colId xmlns:a16="http://schemas.microsoft.com/office/drawing/2014/main" val="1174825589"/>
                        </a:ext>
                      </a:extLst>
                    </a:gridCol>
                  </a:tblGrid>
                  <a:tr h="444979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a)   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 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endParaRPr lang="en-GB" sz="16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i)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9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 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27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 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81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e)  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 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endParaRPr lang="en-GB" sz="16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i)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16</m:t>
                                  </m:r>
                                </m:den>
                              </m:f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 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9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64</m:t>
                                  </m:r>
                                </m:den>
                              </m:f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 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27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256</m:t>
                                  </m:r>
                                </m:den>
                              </m:f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i)   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3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endParaRPr lang="en-GB" sz="16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i)</a:t>
                          </a:r>
                          <a:r>
                            <a:rPr lang="en-GB" sz="1600" b="0" baseline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baseline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baseline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21</m:t>
                                  </m:r>
                                </m:num>
                                <m:den>
                                  <m:r>
                                    <a:rPr lang="en-GB" sz="1600" b="0" i="1" baseline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  <m:r>
                                <a:rPr lang="en-GB" sz="1600" b="0" i="1" baseline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GB" sz="1600" b="0" i="1" baseline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 </m:t>
                              </m:r>
                              <m:f>
                                <m:fPr>
                                  <m:ctrlPr>
                                    <a:rPr lang="en-GB" sz="1600" b="0" i="1" baseline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baseline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63</m:t>
                                  </m:r>
                                </m:num>
                                <m:den>
                                  <m:r>
                                    <a:rPr lang="en-GB" sz="1600" b="0" i="1" baseline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8</m:t>
                                  </m:r>
                                </m:den>
                              </m:f>
                              <m:r>
                                <a:rPr lang="en-GB" sz="1600" b="0" i="1" baseline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GB" sz="1600" b="0" i="1" baseline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 </m:t>
                              </m:r>
                              <m:f>
                                <m:fPr>
                                  <m:ctrlPr>
                                    <a:rPr lang="en-GB" sz="1600" b="0" i="1" baseline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baseline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189</m:t>
                                  </m:r>
                                </m:num>
                                <m:den>
                                  <m:r>
                                    <a:rPr lang="en-GB" sz="1600" b="0" i="1" baseline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16</m:t>
                                  </m:r>
                                </m:den>
                              </m:f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612407081"/>
                      </a:ext>
                    </a:extLst>
                  </a:tr>
                  <a:tr h="444979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ii)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9</m:t>
                              </m:r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iii)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27</m:t>
                              </m:r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ii)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9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16</m:t>
                                  </m:r>
                                </m:den>
                              </m:f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iii)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27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64</m:t>
                                  </m:r>
                                </m:den>
                              </m:f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ii)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9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iii)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27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8</m:t>
                                  </m:r>
                                </m:den>
                              </m:f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974165955"/>
                      </a:ext>
                    </a:extLst>
                  </a:tr>
                  <a:tr h="444979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b)   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 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endParaRPr lang="en-GB" sz="16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i)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9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8</m:t>
                                  </m:r>
                                </m:den>
                              </m:f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 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27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16</m:t>
                                  </m:r>
                                </m:den>
                              </m:f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 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81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32</m:t>
                                  </m:r>
                                </m:den>
                              </m:f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f)   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 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endParaRPr lang="en-GB" sz="16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i)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16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9</m:t>
                                  </m:r>
                                </m:den>
                              </m:f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 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128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27</m:t>
                                  </m:r>
                                </m:den>
                              </m:f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 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1024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81</m:t>
                                  </m:r>
                                </m:den>
                              </m:f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j)   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en-GB" sz="1600" b="0" i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endParaRPr lang="en-GB" sz="16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i)</a:t>
                          </a:r>
                          <a:r>
                            <a:rPr lang="en-GB" sz="1600" b="0" baseline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baseline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baseline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14</m:t>
                                  </m:r>
                                </m:num>
                                <m:den>
                                  <m:r>
                                    <a:rPr lang="en-GB" sz="1600" b="0" i="1" baseline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9</m:t>
                                  </m:r>
                                </m:den>
                              </m:f>
                              <m:r>
                                <a:rPr lang="en-GB" sz="1600" b="0" i="1" baseline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 </m:t>
                              </m:r>
                              <m:f>
                                <m:fPr>
                                  <m:ctrlPr>
                                    <a:rPr lang="en-GB" sz="1600" b="0" i="1" baseline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baseline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28</m:t>
                                  </m:r>
                                </m:num>
                                <m:den>
                                  <m:r>
                                    <a:rPr lang="en-GB" sz="1600" b="0" i="1" baseline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27</m:t>
                                  </m:r>
                                </m:den>
                              </m:f>
                              <m:r>
                                <a:rPr lang="en-GB" sz="1600" b="0" i="1" baseline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 </m:t>
                              </m:r>
                              <m:f>
                                <m:fPr>
                                  <m:ctrlPr>
                                    <a:rPr lang="en-GB" sz="1600" b="0" i="1" baseline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baseline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56</m:t>
                                  </m:r>
                                </m:num>
                                <m:den>
                                  <m:r>
                                    <a:rPr lang="en-GB" sz="1600" b="0" i="1" baseline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81</m:t>
                                  </m:r>
                                </m:den>
                              </m:f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10331648"/>
                      </a:ext>
                    </a:extLst>
                  </a:tr>
                  <a:tr h="444979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ii)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9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iii)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27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8</m:t>
                                  </m:r>
                                </m:den>
                              </m:f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ii)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64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9</m:t>
                                  </m:r>
                                </m:den>
                              </m:f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iii)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512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27</m:t>
                                  </m:r>
                                </m:den>
                              </m:f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ii)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9</m:t>
                                  </m:r>
                                </m:den>
                              </m:f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iii)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8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27</m:t>
                                  </m:r>
                                </m:den>
                              </m:f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185543726"/>
                      </a:ext>
                    </a:extLst>
                  </a:tr>
                  <a:tr h="444979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c)   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 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8</m:t>
                                  </m:r>
                                </m:den>
                              </m:f>
                            </m:oMath>
                          </a14:m>
                          <a:endParaRPr lang="en-GB" sz="16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i)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9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32</m:t>
                                  </m:r>
                                </m:den>
                              </m:f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 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27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128</m:t>
                                  </m:r>
                                </m:den>
                              </m:f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 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81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512</m:t>
                                  </m:r>
                                </m:den>
                              </m:f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g)  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1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 </m:t>
                              </m:r>
                            </m:oMath>
                          </a14:m>
                          <a:endParaRPr lang="en-GB" sz="16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i)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100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9</m:t>
                                  </m:r>
                                </m:den>
                              </m:f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 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2000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27</m:t>
                                  </m:r>
                                </m:den>
                              </m:f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 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40000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81</m:t>
                                  </m:r>
                                </m:den>
                              </m:f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k) </a:t>
                          </a:r>
                          <a:r>
                            <a:rPr lang="en-GB" sz="1600" b="0" baseline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, 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endParaRPr lang="en-GB" sz="16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i)</a:t>
                          </a:r>
                          <a:r>
                            <a:rPr lang="en-GB" sz="1600" b="0" baseline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baseline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baseline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21</m:t>
                                  </m:r>
                                </m:num>
                                <m:den>
                                  <m:r>
                                    <a:rPr lang="en-GB" sz="1600" b="0" i="1" baseline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  <m:r>
                                <a:rPr lang="en-GB" sz="1600" b="0" i="1" baseline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GB" sz="1600" b="0" i="1" baseline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 −</m:t>
                              </m:r>
                              <m:f>
                                <m:fPr>
                                  <m:ctrlPr>
                                    <a:rPr lang="en-GB" sz="1600" b="0" i="1" baseline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baseline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63</m:t>
                                  </m:r>
                                </m:num>
                                <m:den>
                                  <m:r>
                                    <a:rPr lang="en-GB" sz="1600" b="0" i="1" baseline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8</m:t>
                                  </m:r>
                                </m:den>
                              </m:f>
                              <m:r>
                                <a:rPr lang="en-GB" sz="1600" b="0" i="1" baseline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GB" sz="1600" b="0" i="1" baseline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 </m:t>
                              </m:r>
                              <m:f>
                                <m:fPr>
                                  <m:ctrlPr>
                                    <a:rPr lang="en-GB" sz="1600" b="0" i="1" baseline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baseline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189</m:t>
                                  </m:r>
                                </m:num>
                                <m:den>
                                  <m:r>
                                    <a:rPr lang="en-GB" sz="1600" b="0" i="1" baseline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16</m:t>
                                  </m:r>
                                </m:den>
                              </m:f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670823929"/>
                      </a:ext>
                    </a:extLst>
                  </a:tr>
                  <a:tr h="444979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ii)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9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16</m:t>
                                  </m:r>
                                </m:den>
                              </m:f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iii)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27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64</m:t>
                                  </m:r>
                                </m:den>
                              </m:f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ii)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400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9</m:t>
                                  </m:r>
                                </m:den>
                              </m:f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iii)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8000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27</m:t>
                                  </m:r>
                                </m:den>
                              </m:f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i)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9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iii)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27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8</m:t>
                                  </m:r>
                                </m:den>
                              </m:f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118013250"/>
                      </a:ext>
                    </a:extLst>
                  </a:tr>
                  <a:tr h="444979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d)   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3</m:t>
                              </m:r>
                            </m:oMath>
                          </a14:m>
                          <a:endParaRPr lang="en-GB" sz="16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i)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27, 243, 2187</m:t>
                              </m:r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h) 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−1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endParaRPr lang="en-GB" sz="16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i)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9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−5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324</m:t>
                              </m:r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l)   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−2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3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endParaRPr lang="en-GB" sz="16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i)</a:t>
                          </a:r>
                          <a:r>
                            <a:rPr lang="en-GB" sz="1600" b="0" baseline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0" baseline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1600" b="0" i="1" baseline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baseline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21</m:t>
                                  </m:r>
                                </m:num>
                                <m:den>
                                  <m:r>
                                    <a:rPr lang="en-GB" sz="1600" b="0" i="1" baseline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  <m:r>
                                <a:rPr lang="en-GB" sz="1600" b="0" i="1" baseline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GB" sz="1600" b="0" i="1" baseline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 </m:t>
                              </m:r>
                              <m:f>
                                <m:fPr>
                                  <m:ctrlPr>
                                    <a:rPr lang="en-GB" sz="1600" b="0" i="1" baseline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baseline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63</m:t>
                                  </m:r>
                                </m:num>
                                <m:den>
                                  <m:r>
                                    <a:rPr lang="en-GB" sz="1600" b="0" i="1" baseline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8</m:t>
                                  </m:r>
                                </m:den>
                              </m:f>
                              <m:r>
                                <a:rPr lang="en-GB" sz="1600" b="0" i="1" baseline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GB" sz="1600" b="0" i="1" baseline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 −</m:t>
                              </m:r>
                              <m:f>
                                <m:fPr>
                                  <m:ctrlPr>
                                    <a:rPr lang="en-GB" sz="1600" b="0" i="1" baseline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baseline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189</m:t>
                                  </m:r>
                                </m:num>
                                <m:den>
                                  <m:r>
                                    <a:rPr lang="en-GB" sz="1600" b="0" i="1" baseline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16</m:t>
                                  </m:r>
                                </m:den>
                              </m:f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26494010"/>
                      </a:ext>
                    </a:extLst>
                  </a:tr>
                  <a:tr h="444979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ii)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81</m:t>
                              </m:r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iii)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729</m:t>
                              </m:r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ii)</a:t>
                          </a:r>
                          <a:r>
                            <a:rPr lang="en-GB" sz="1600" b="0" baseline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baseline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36</m:t>
                              </m:r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iii)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216</m:t>
                              </m:r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i)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9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iii)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27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8</m:t>
                                  </m:r>
                                </m:den>
                              </m:f>
                            </m:oMath>
                          </a14:m>
                          <a:endParaRPr lang="en-GB" sz="16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633919621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368DF64A-D20C-124A-A770-6E8AD213028D}"/>
                  </a:ext>
                </a:extLst>
              </p:cNvPr>
              <p:cNvGraphicFramePr>
                <a:graphicFrameLocks noGrp="1"/>
              </p:cNvGraphicFramePr>
              <p:nvPr>
                <p:extLst/>
              </p:nvPr>
            </p:nvGraphicFramePr>
            <p:xfrm>
              <a:off x="311399" y="2712378"/>
              <a:ext cx="11556000" cy="3559832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800000">
                      <a:extLst>
                        <a:ext uri="{9D8B030D-6E8A-4147-A177-3AD203B41FA5}">
                          <a16:colId xmlns:a16="http://schemas.microsoft.com/office/drawing/2014/main" val="2160368299"/>
                        </a:ext>
                      </a:extLst>
                    </a:gridCol>
                    <a:gridCol w="2052000">
                      <a:extLst>
                        <a:ext uri="{9D8B030D-6E8A-4147-A177-3AD203B41FA5}">
                          <a16:colId xmlns:a16="http://schemas.microsoft.com/office/drawing/2014/main" val="331093999"/>
                        </a:ext>
                      </a:extLst>
                    </a:gridCol>
                    <a:gridCol w="1800000">
                      <a:extLst>
                        <a:ext uri="{9D8B030D-6E8A-4147-A177-3AD203B41FA5}">
                          <a16:colId xmlns:a16="http://schemas.microsoft.com/office/drawing/2014/main" val="54843060"/>
                        </a:ext>
                      </a:extLst>
                    </a:gridCol>
                    <a:gridCol w="2052000">
                      <a:extLst>
                        <a:ext uri="{9D8B030D-6E8A-4147-A177-3AD203B41FA5}">
                          <a16:colId xmlns:a16="http://schemas.microsoft.com/office/drawing/2014/main" val="3166322577"/>
                        </a:ext>
                      </a:extLst>
                    </a:gridCol>
                    <a:gridCol w="1656000">
                      <a:extLst>
                        <a:ext uri="{9D8B030D-6E8A-4147-A177-3AD203B41FA5}">
                          <a16:colId xmlns:a16="http://schemas.microsoft.com/office/drawing/2014/main" val="3403652325"/>
                        </a:ext>
                      </a:extLst>
                    </a:gridCol>
                    <a:gridCol w="2196000">
                      <a:extLst>
                        <a:ext uri="{9D8B030D-6E8A-4147-A177-3AD203B41FA5}">
                          <a16:colId xmlns:a16="http://schemas.microsoft.com/office/drawing/2014/main" val="1174825589"/>
                        </a:ext>
                      </a:extLst>
                    </a:gridCol>
                  </a:tblGrid>
                  <a:tr h="44497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r="-543051" b="-7054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87537" r="-375371" b="-7054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14237" r="-328814" b="-7054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75074" r="-187834" b="-7054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464706" r="-132721" b="-7054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426667" r="-278" b="-70547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612407081"/>
                      </a:ext>
                    </a:extLst>
                  </a:tr>
                  <a:tr h="44497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t="-100000" r="-543051" b="-6054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87537" t="-100000" r="-375371" b="-6054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14237" t="-100000" r="-328814" b="-6054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75074" t="-100000" r="-187834" b="-6054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464706" t="-100000" r="-132721" b="-6054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426667" t="-100000" r="-278" b="-60547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974165955"/>
                      </a:ext>
                    </a:extLst>
                  </a:tr>
                  <a:tr h="44497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t="-200000" r="-543051" b="-5054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87537" t="-200000" r="-375371" b="-5054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14237" t="-200000" r="-328814" b="-5054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75074" t="-200000" r="-187834" b="-5054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464706" t="-200000" r="-132721" b="-5054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426667" t="-200000" r="-278" b="-50547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310331648"/>
                      </a:ext>
                    </a:extLst>
                  </a:tr>
                  <a:tr h="44497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t="-295946" r="-543051" b="-39864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87537" t="-295946" r="-375371" b="-39864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14237" t="-295946" r="-328814" b="-39864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75074" t="-295946" r="-187834" b="-39864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464706" t="-295946" r="-132721" b="-39864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426667" t="-295946" r="-278" b="-39864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185543726"/>
                      </a:ext>
                    </a:extLst>
                  </a:tr>
                  <a:tr h="44497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t="-401370" r="-543051" b="-30411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87537" t="-401370" r="-375371" b="-30411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14237" t="-401370" r="-328814" b="-30411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75074" t="-401370" r="-187834" b="-30411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464706" t="-401370" r="-132721" b="-30411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426667" t="-401370" r="-278" b="-30411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670823929"/>
                      </a:ext>
                    </a:extLst>
                  </a:tr>
                  <a:tr h="44497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t="-501370" r="-543051" b="-20411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87537" t="-501370" r="-375371" b="-20411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14237" t="-501370" r="-328814" b="-20411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75074" t="-501370" r="-187834" b="-20411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464706" t="-501370" r="-132721" b="-20411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426667" t="-501370" r="-278" b="-20411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118013250"/>
                      </a:ext>
                    </a:extLst>
                  </a:tr>
                  <a:tr h="44497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t="-601370" r="-543051" b="-10411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87537" t="-601370" r="-375371" b="-10411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14237" t="-601370" r="-328814" b="-10411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75074" t="-601370" r="-187834" b="-10411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464706" t="-601370" r="-132721" b="-10411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426667" t="-601370" r="-278" b="-10411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6494010"/>
                      </a:ext>
                    </a:extLst>
                  </a:tr>
                  <a:tr h="44497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t="-701370" r="-543051" b="-411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87537" t="-701370" r="-375371" b="-411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14237" t="-701370" r="-328814" b="-411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75074" t="-701370" r="-187834" b="-411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464706" t="-701370" r="-132721" b="-411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426667" t="-701370" r="-278" b="-411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633919621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852190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rgbClr val="000000"/>
      </a:dk1>
      <a:lt1>
        <a:srgbClr val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4C96FF"/>
      </a:hlink>
      <a:folHlink>
        <a:srgbClr val="0066FF"/>
      </a:folHlink>
    </a:clrScheme>
    <a:fontScheme name="Corbel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FD2D7AE384A04085A5ED607C4990F6" ma:contentTypeVersion="10" ma:contentTypeDescription="Create a new document." ma:contentTypeScope="" ma:versionID="35652a5ce73db62dd659532c2acc25ae">
  <xsd:schema xmlns:xsd="http://www.w3.org/2001/XMLSchema" xmlns:xs="http://www.w3.org/2001/XMLSchema" xmlns:p="http://schemas.microsoft.com/office/2006/metadata/properties" xmlns:ns3="3fd95729-3133-40de-9ebf-eb215d92e632" xmlns:ns4="834b11e3-52eb-4ffe-b789-f4b8a0ab034a" targetNamespace="http://schemas.microsoft.com/office/2006/metadata/properties" ma:root="true" ma:fieldsID="3ba9fd8d1a58cbb06dc1f287f01879f8" ns3:_="" ns4:_="">
    <xsd:import namespace="3fd95729-3133-40de-9ebf-eb215d92e632"/>
    <xsd:import namespace="834b11e3-52eb-4ffe-b789-f4b8a0ab034a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d95729-3133-40de-9ebf-eb215d92e63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4b11e3-52eb-4ffe-b789-f4b8a0ab03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724BA3F-74E4-4195-8F73-14D765CD26C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fd95729-3133-40de-9ebf-eb215d92e632"/>
    <ds:schemaRef ds:uri="834b11e3-52eb-4ffe-b789-f4b8a0ab03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F2806A2-040D-4B1D-89B1-C79EF302017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8C18326-1FCE-47C1-8036-8C4A5CD94C29}">
  <ds:schemaRefs>
    <ds:schemaRef ds:uri="http://schemas.microsoft.com/office/2006/documentManagement/types"/>
    <ds:schemaRef ds:uri="http://purl.org/dc/elements/1.1/"/>
    <ds:schemaRef ds:uri="http://www.w3.org/XML/1998/namespace"/>
    <ds:schemaRef ds:uri="834b11e3-52eb-4ffe-b789-f4b8a0ab034a"/>
    <ds:schemaRef ds:uri="http://purl.org/dc/dcmitype/"/>
    <ds:schemaRef ds:uri="http://schemas.microsoft.com/office/2006/metadata/properties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3fd95729-3133-40de-9ebf-eb215d92e63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12708</TotalTime>
  <Words>927</Words>
  <Application>Microsoft Office PowerPoint</Application>
  <PresentationFormat>Widescreen</PresentationFormat>
  <Paragraphs>124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Bahnschrift</vt:lpstr>
      <vt:lpstr>Calibri</vt:lpstr>
      <vt:lpstr>Cambria Math</vt:lpstr>
      <vt:lpstr>Corbel</vt:lpstr>
      <vt:lpstr>Office Theme</vt:lpstr>
      <vt:lpstr>Fractions</vt:lpstr>
      <vt:lpstr>Fractions</vt:lpstr>
      <vt:lpstr>Fractions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 Day (Staff)</dc:creator>
  <cp:lastModifiedBy>Mr Day</cp:lastModifiedBy>
  <cp:revision>3</cp:revision>
  <dcterms:created xsi:type="dcterms:W3CDTF">2021-11-07T22:04:41Z</dcterms:created>
  <dcterms:modified xsi:type="dcterms:W3CDTF">2021-12-01T16:34:25Z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0x0101007CFD2D7AE384A04085A5ED607C4990F6</vt:lpwstr>
  </property>
</Properties>
</file>