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306" r:id="rId2"/>
    <p:sldId id="30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278"/>
    <p:restoredTop sz="96327"/>
  </p:normalViewPr>
  <p:slideViewPr>
    <p:cSldViewPr snapToGrid="0" snapToObjects="1">
      <p:cViewPr varScale="1">
        <p:scale>
          <a:sx n="152" d="100"/>
          <a:sy n="152" d="100"/>
        </p:scale>
        <p:origin x="192" y="5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Half-frame 6">
            <a:extLst>
              <a:ext uri="{FF2B5EF4-FFF2-40B4-BE49-F238E27FC236}">
                <a16:creationId xmlns:a16="http://schemas.microsoft.com/office/drawing/2014/main" id="{B85CB996-A7CA-B441-87A2-036A6FD95850}"/>
              </a:ext>
            </a:extLst>
          </p:cNvPr>
          <p:cNvSpPr/>
          <p:nvPr userDrawn="1"/>
        </p:nvSpPr>
        <p:spPr>
          <a:xfrm>
            <a:off x="0" y="0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bg2"/>
                </a:solidFill>
              </a:rPr>
              <a:t>InterwovenMaths.com</a:t>
            </a:r>
          </a:p>
        </p:txBody>
      </p:sp>
      <p:sp>
        <p:nvSpPr>
          <p:cNvPr id="8" name="Half-frame 7">
            <a:extLst>
              <a:ext uri="{FF2B5EF4-FFF2-40B4-BE49-F238E27FC236}">
                <a16:creationId xmlns:a16="http://schemas.microsoft.com/office/drawing/2014/main" id="{E1F8CDB2-CC46-8F43-85AC-587B64AAA38A}"/>
              </a:ext>
            </a:extLst>
          </p:cNvPr>
          <p:cNvSpPr/>
          <p:nvPr userDrawn="1"/>
        </p:nvSpPr>
        <p:spPr>
          <a:xfrm flipH="1" flipV="1">
            <a:off x="5799746" y="5944291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endParaRPr lang="en-GB" sz="2400" dirty="0">
              <a:solidFill>
                <a:schemeClr val="bg2"/>
              </a:solidFill>
              <a:latin typeface="Bahnschrift" panose="020B0502040204020203" pitchFamily="34" charset="0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406F0E6-61E0-B54E-878A-9AC19F7BEDA2}"/>
              </a:ext>
            </a:extLst>
          </p:cNvPr>
          <p:cNvGrpSpPr/>
          <p:nvPr userDrawn="1"/>
        </p:nvGrpSpPr>
        <p:grpSpPr>
          <a:xfrm>
            <a:off x="11461615" y="95276"/>
            <a:ext cx="615950" cy="631529"/>
            <a:chOff x="11468100" y="108246"/>
            <a:chExt cx="615950" cy="631529"/>
          </a:xfrm>
        </p:grpSpPr>
        <p:pic>
          <p:nvPicPr>
            <p:cNvPr id="10" name="Graphic 9" descr="Alterations &amp; Tailoring outline">
              <a:extLst>
                <a:ext uri="{FF2B5EF4-FFF2-40B4-BE49-F238E27FC236}">
                  <a16:creationId xmlns:a16="http://schemas.microsoft.com/office/drawing/2014/main" id="{C0E2D3BF-97D2-F248-AF40-20CD5664F7E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473541" y="108246"/>
              <a:ext cx="587829" cy="587829"/>
            </a:xfrm>
            <a:prstGeom prst="rect">
              <a:avLst/>
            </a:prstGeom>
          </p:spPr>
        </p:pic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169E41F2-D5AF-8348-9380-C08B4462416E}"/>
                </a:ext>
              </a:extLst>
            </p:cNvPr>
            <p:cNvSpPr/>
            <p:nvPr/>
          </p:nvSpPr>
          <p:spPr>
            <a:xfrm>
              <a:off x="11468100" y="123825"/>
              <a:ext cx="615950" cy="61595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id="{DDF35908-52AC-1948-859A-0BCF673CE791}"/>
              </a:ext>
            </a:extLst>
          </p:cNvPr>
          <p:cNvSpPr/>
          <p:nvPr userDrawn="1"/>
        </p:nvSpPr>
        <p:spPr>
          <a:xfrm>
            <a:off x="8423565" y="6446983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2000" dirty="0">
                <a:solidFill>
                  <a:schemeClr val="bg2"/>
                </a:solidFill>
              </a:rPr>
              <a:t>@nathanday314</a:t>
            </a: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C52EC418-C4BE-284A-93B4-EDD588864D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07883"/>
            <a:ext cx="10515600" cy="1325563"/>
          </a:xfrm>
          <a:prstGeom prst="rect">
            <a:avLst/>
          </a:prstGeom>
        </p:spPr>
        <p:txBody>
          <a:bodyPr/>
          <a:lstStyle>
            <a:lvl1pPr algn="ctr">
              <a:defRPr sz="6000" b="1"/>
            </a:lvl1pPr>
          </a:lstStyle>
          <a:p>
            <a:r>
              <a:rPr lang="en-GB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563338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verages_WithSol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alf-frame 4">
            <a:extLst>
              <a:ext uri="{FF2B5EF4-FFF2-40B4-BE49-F238E27FC236}">
                <a16:creationId xmlns:a16="http://schemas.microsoft.com/office/drawing/2014/main" id="{D1C19C61-2604-A04F-887A-F4052AC4D348}"/>
              </a:ext>
            </a:extLst>
          </p:cNvPr>
          <p:cNvSpPr/>
          <p:nvPr userDrawn="1"/>
        </p:nvSpPr>
        <p:spPr>
          <a:xfrm>
            <a:off x="0" y="0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tx1"/>
                </a:solidFill>
              </a:rPr>
              <a:t>InterwovenMaths.com</a:t>
            </a:r>
          </a:p>
        </p:txBody>
      </p:sp>
      <p:sp>
        <p:nvSpPr>
          <p:cNvPr id="6" name="Half-frame 5">
            <a:extLst>
              <a:ext uri="{FF2B5EF4-FFF2-40B4-BE49-F238E27FC236}">
                <a16:creationId xmlns:a16="http://schemas.microsoft.com/office/drawing/2014/main" id="{AF547E31-B173-5141-9B5A-EC1326741D5A}"/>
              </a:ext>
            </a:extLst>
          </p:cNvPr>
          <p:cNvSpPr/>
          <p:nvPr userDrawn="1"/>
        </p:nvSpPr>
        <p:spPr>
          <a:xfrm flipH="1" flipV="1">
            <a:off x="5799746" y="5944291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endParaRPr lang="en-GB" sz="2400" dirty="0">
              <a:solidFill>
                <a:schemeClr val="bg2"/>
              </a:solidFill>
              <a:latin typeface="Bahnschrift" panose="020B0502040204020203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4E387D3-E798-1641-B0C5-37ABD30F660A}"/>
              </a:ext>
            </a:extLst>
          </p:cNvPr>
          <p:cNvGrpSpPr/>
          <p:nvPr userDrawn="1"/>
        </p:nvGrpSpPr>
        <p:grpSpPr>
          <a:xfrm>
            <a:off x="11461615" y="95276"/>
            <a:ext cx="615950" cy="631529"/>
            <a:chOff x="11461615" y="95276"/>
            <a:chExt cx="615950" cy="631529"/>
          </a:xfrm>
        </p:grpSpPr>
        <p:pic>
          <p:nvPicPr>
            <p:cNvPr id="8" name="Graphic 7" descr="Alterations &amp; Tailoring outline">
              <a:extLst>
                <a:ext uri="{FF2B5EF4-FFF2-40B4-BE49-F238E27FC236}">
                  <a16:creationId xmlns:a16="http://schemas.microsoft.com/office/drawing/2014/main" id="{F6ACB839-002A-3F47-859B-5727A4ED819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467056" y="95276"/>
              <a:ext cx="587829" cy="587829"/>
            </a:xfrm>
            <a:prstGeom prst="rect">
              <a:avLst/>
            </a:prstGeom>
          </p:spPr>
        </p:pic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CE9861C3-EDC0-614F-8C4D-D1136B4E41CB}"/>
                </a:ext>
              </a:extLst>
            </p:cNvPr>
            <p:cNvSpPr/>
            <p:nvPr/>
          </p:nvSpPr>
          <p:spPr>
            <a:xfrm>
              <a:off x="11461615" y="110855"/>
              <a:ext cx="615950" cy="615950"/>
            </a:xfrm>
            <a:prstGeom prst="ellipse">
              <a:avLst/>
            </a:prstGeom>
            <a:noFill/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A0E722BC-3638-454D-8AC7-23D1772250C6}"/>
              </a:ext>
            </a:extLst>
          </p:cNvPr>
          <p:cNvSpPr/>
          <p:nvPr userDrawn="1"/>
        </p:nvSpPr>
        <p:spPr>
          <a:xfrm>
            <a:off x="8423565" y="6446983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2000" dirty="0">
                <a:solidFill>
                  <a:schemeClr val="tx1"/>
                </a:solidFill>
              </a:rPr>
              <a:t>@nathanday314</a:t>
            </a: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604A9FA4-5B41-7846-94C8-AE6EC13012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9960" y="366568"/>
            <a:ext cx="5134432" cy="823146"/>
          </a:xfrm>
          <a:prstGeom prst="rect">
            <a:avLst/>
          </a:prstGeom>
        </p:spPr>
        <p:txBody>
          <a:bodyPr/>
          <a:lstStyle>
            <a:lvl1pPr>
              <a:defRPr sz="4400" b="1">
                <a:solidFill>
                  <a:schemeClr val="bg2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DF8AD2D-EBC2-3049-98D6-2079A067E748}"/>
              </a:ext>
            </a:extLst>
          </p:cNvPr>
          <p:cNvSpPr txBox="1"/>
          <p:nvPr userDrawn="1"/>
        </p:nvSpPr>
        <p:spPr>
          <a:xfrm>
            <a:off x="106015" y="401737"/>
            <a:ext cx="73575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3600" b="0" dirty="0">
                <a:solidFill>
                  <a:schemeClr val="bg2"/>
                </a:solidFill>
              </a:rPr>
              <a:t>Averages with…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480A56A-9316-2A47-8E5F-ED92FA6905C2}"/>
              </a:ext>
            </a:extLst>
          </p:cNvPr>
          <p:cNvSpPr txBox="1"/>
          <p:nvPr userDrawn="1"/>
        </p:nvSpPr>
        <p:spPr>
          <a:xfrm rot="1238043">
            <a:off x="9518493" y="369490"/>
            <a:ext cx="283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4800" b="1" u="sng" dirty="0">
                <a:solidFill>
                  <a:srgbClr val="C00000"/>
                </a:solidFill>
              </a:rPr>
              <a:t>Solutions</a:t>
            </a:r>
          </a:p>
        </p:txBody>
      </p:sp>
    </p:spTree>
    <p:extLst>
      <p:ext uri="{BB962C8B-B14F-4D97-AF65-F5344CB8AC3E}">
        <p14:creationId xmlns:p14="http://schemas.microsoft.com/office/powerpoint/2010/main" val="15009196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-Off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Half-frame 5">
            <a:extLst>
              <a:ext uri="{FF2B5EF4-FFF2-40B4-BE49-F238E27FC236}">
                <a16:creationId xmlns:a16="http://schemas.microsoft.com/office/drawing/2014/main" id="{AF547E31-B173-5141-9B5A-EC1326741D5A}"/>
              </a:ext>
            </a:extLst>
          </p:cNvPr>
          <p:cNvSpPr/>
          <p:nvPr userDrawn="1"/>
        </p:nvSpPr>
        <p:spPr>
          <a:xfrm flipH="1" flipV="1">
            <a:off x="5799746" y="5944291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endParaRPr lang="en-GB" sz="2400" dirty="0">
              <a:solidFill>
                <a:schemeClr val="bg2"/>
              </a:solidFill>
              <a:latin typeface="Bahnschrift" panose="020B0502040204020203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4E387D3-E798-1641-B0C5-37ABD30F660A}"/>
              </a:ext>
            </a:extLst>
          </p:cNvPr>
          <p:cNvGrpSpPr/>
          <p:nvPr userDrawn="1"/>
        </p:nvGrpSpPr>
        <p:grpSpPr>
          <a:xfrm>
            <a:off x="11461615" y="95276"/>
            <a:ext cx="615950" cy="631529"/>
            <a:chOff x="11461615" y="95276"/>
            <a:chExt cx="615950" cy="631529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CE9861C3-EDC0-614F-8C4D-D1136B4E41CB}"/>
                </a:ext>
              </a:extLst>
            </p:cNvPr>
            <p:cNvSpPr/>
            <p:nvPr/>
          </p:nvSpPr>
          <p:spPr>
            <a:xfrm>
              <a:off x="11461615" y="110855"/>
              <a:ext cx="615950" cy="61595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8" name="Graphic 7" descr="Alterations &amp; Tailoring outline">
              <a:extLst>
                <a:ext uri="{FF2B5EF4-FFF2-40B4-BE49-F238E27FC236}">
                  <a16:creationId xmlns:a16="http://schemas.microsoft.com/office/drawing/2014/main" id="{F6ACB839-002A-3F47-859B-5727A4ED819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467056" y="95276"/>
              <a:ext cx="587829" cy="587829"/>
            </a:xfrm>
            <a:prstGeom prst="rect">
              <a:avLst/>
            </a:prstGeom>
          </p:spPr>
        </p:pic>
      </p:grpSp>
      <p:sp>
        <p:nvSpPr>
          <p:cNvPr id="13" name="Half-frame 12">
            <a:extLst>
              <a:ext uri="{FF2B5EF4-FFF2-40B4-BE49-F238E27FC236}">
                <a16:creationId xmlns:a16="http://schemas.microsoft.com/office/drawing/2014/main" id="{1F7C039C-5E55-8D4C-871C-A55C467AE9F1}"/>
              </a:ext>
            </a:extLst>
          </p:cNvPr>
          <p:cNvSpPr/>
          <p:nvPr userDrawn="1"/>
        </p:nvSpPr>
        <p:spPr>
          <a:xfrm>
            <a:off x="0" y="0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tx1"/>
                </a:solidFill>
              </a:rPr>
              <a:t>InterwovenMaths.com</a:t>
            </a:r>
          </a:p>
        </p:txBody>
      </p:sp>
    </p:spTree>
    <p:extLst>
      <p:ext uri="{BB962C8B-B14F-4D97-AF65-F5344CB8AC3E}">
        <p14:creationId xmlns:p14="http://schemas.microsoft.com/office/powerpoint/2010/main" val="42789797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-off Sol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alf-frame 4">
            <a:extLst>
              <a:ext uri="{FF2B5EF4-FFF2-40B4-BE49-F238E27FC236}">
                <a16:creationId xmlns:a16="http://schemas.microsoft.com/office/drawing/2014/main" id="{D1C19C61-2604-A04F-887A-F4052AC4D348}"/>
              </a:ext>
            </a:extLst>
          </p:cNvPr>
          <p:cNvSpPr/>
          <p:nvPr userDrawn="1"/>
        </p:nvSpPr>
        <p:spPr>
          <a:xfrm>
            <a:off x="0" y="0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tx1"/>
                </a:solidFill>
              </a:rPr>
              <a:t>InterwovenMaths.com</a:t>
            </a:r>
          </a:p>
        </p:txBody>
      </p:sp>
      <p:sp>
        <p:nvSpPr>
          <p:cNvPr id="6" name="Half-frame 5">
            <a:extLst>
              <a:ext uri="{FF2B5EF4-FFF2-40B4-BE49-F238E27FC236}">
                <a16:creationId xmlns:a16="http://schemas.microsoft.com/office/drawing/2014/main" id="{AF547E31-B173-5141-9B5A-EC1326741D5A}"/>
              </a:ext>
            </a:extLst>
          </p:cNvPr>
          <p:cNvSpPr/>
          <p:nvPr userDrawn="1"/>
        </p:nvSpPr>
        <p:spPr>
          <a:xfrm flipH="1" flipV="1">
            <a:off x="5799746" y="5944291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endParaRPr lang="en-GB" sz="2400" dirty="0">
              <a:solidFill>
                <a:schemeClr val="bg2"/>
              </a:solidFill>
              <a:latin typeface="Bahnschrift" panose="020B0502040204020203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4E387D3-E798-1641-B0C5-37ABD30F660A}"/>
              </a:ext>
            </a:extLst>
          </p:cNvPr>
          <p:cNvGrpSpPr/>
          <p:nvPr userDrawn="1"/>
        </p:nvGrpSpPr>
        <p:grpSpPr>
          <a:xfrm>
            <a:off x="11461615" y="95276"/>
            <a:ext cx="615950" cy="631529"/>
            <a:chOff x="11461615" y="95276"/>
            <a:chExt cx="615950" cy="631529"/>
          </a:xfrm>
        </p:grpSpPr>
        <p:pic>
          <p:nvPicPr>
            <p:cNvPr id="8" name="Graphic 7" descr="Alterations &amp; Tailoring outline">
              <a:extLst>
                <a:ext uri="{FF2B5EF4-FFF2-40B4-BE49-F238E27FC236}">
                  <a16:creationId xmlns:a16="http://schemas.microsoft.com/office/drawing/2014/main" id="{F6ACB839-002A-3F47-859B-5727A4ED819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467056" y="95276"/>
              <a:ext cx="587829" cy="587829"/>
            </a:xfrm>
            <a:prstGeom prst="rect">
              <a:avLst/>
            </a:prstGeom>
          </p:spPr>
        </p:pic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CE9861C3-EDC0-614F-8C4D-D1136B4E41CB}"/>
                </a:ext>
              </a:extLst>
            </p:cNvPr>
            <p:cNvSpPr/>
            <p:nvPr/>
          </p:nvSpPr>
          <p:spPr>
            <a:xfrm>
              <a:off x="11461615" y="110855"/>
              <a:ext cx="615950" cy="615950"/>
            </a:xfrm>
            <a:prstGeom prst="ellipse">
              <a:avLst/>
            </a:prstGeom>
            <a:noFill/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E480A56A-9316-2A47-8E5F-ED92FA6905C2}"/>
              </a:ext>
            </a:extLst>
          </p:cNvPr>
          <p:cNvSpPr txBox="1"/>
          <p:nvPr userDrawn="1"/>
        </p:nvSpPr>
        <p:spPr>
          <a:xfrm rot="1238043">
            <a:off x="9518493" y="369490"/>
            <a:ext cx="283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4800" b="1" u="sng" dirty="0">
                <a:solidFill>
                  <a:srgbClr val="C00000"/>
                </a:solidFill>
              </a:rPr>
              <a:t>Solutions</a:t>
            </a:r>
          </a:p>
        </p:txBody>
      </p:sp>
    </p:spTree>
    <p:extLst>
      <p:ext uri="{BB962C8B-B14F-4D97-AF65-F5344CB8AC3E}">
        <p14:creationId xmlns:p14="http://schemas.microsoft.com/office/powerpoint/2010/main" val="28659714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457514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With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056929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ith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alf-frame 4">
            <a:extLst>
              <a:ext uri="{FF2B5EF4-FFF2-40B4-BE49-F238E27FC236}">
                <a16:creationId xmlns:a16="http://schemas.microsoft.com/office/drawing/2014/main" id="{D1C19C61-2604-A04F-887A-F4052AC4D348}"/>
              </a:ext>
            </a:extLst>
          </p:cNvPr>
          <p:cNvSpPr/>
          <p:nvPr userDrawn="1"/>
        </p:nvSpPr>
        <p:spPr>
          <a:xfrm>
            <a:off x="0" y="0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tx1"/>
                </a:solidFill>
              </a:rPr>
              <a:t>InterwovenMaths.com</a:t>
            </a:r>
          </a:p>
        </p:txBody>
      </p:sp>
      <p:sp>
        <p:nvSpPr>
          <p:cNvPr id="6" name="Half-frame 5">
            <a:extLst>
              <a:ext uri="{FF2B5EF4-FFF2-40B4-BE49-F238E27FC236}">
                <a16:creationId xmlns:a16="http://schemas.microsoft.com/office/drawing/2014/main" id="{AF547E31-B173-5141-9B5A-EC1326741D5A}"/>
              </a:ext>
            </a:extLst>
          </p:cNvPr>
          <p:cNvSpPr/>
          <p:nvPr userDrawn="1"/>
        </p:nvSpPr>
        <p:spPr>
          <a:xfrm flipH="1" flipV="1">
            <a:off x="5799746" y="5944291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endParaRPr lang="en-GB" sz="2400" dirty="0">
              <a:solidFill>
                <a:schemeClr val="bg2"/>
              </a:solidFill>
              <a:latin typeface="Bahnschrift" panose="020B0502040204020203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4E387D3-E798-1641-B0C5-37ABD30F660A}"/>
              </a:ext>
            </a:extLst>
          </p:cNvPr>
          <p:cNvGrpSpPr/>
          <p:nvPr userDrawn="1"/>
        </p:nvGrpSpPr>
        <p:grpSpPr>
          <a:xfrm>
            <a:off x="11461615" y="95276"/>
            <a:ext cx="615950" cy="631529"/>
            <a:chOff x="11461615" y="95276"/>
            <a:chExt cx="615950" cy="631529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CE9861C3-EDC0-614F-8C4D-D1136B4E41CB}"/>
                </a:ext>
              </a:extLst>
            </p:cNvPr>
            <p:cNvSpPr/>
            <p:nvPr/>
          </p:nvSpPr>
          <p:spPr>
            <a:xfrm>
              <a:off x="11461615" y="110855"/>
              <a:ext cx="615950" cy="61595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8" name="Graphic 7" descr="Alterations &amp; Tailoring outline">
              <a:extLst>
                <a:ext uri="{FF2B5EF4-FFF2-40B4-BE49-F238E27FC236}">
                  <a16:creationId xmlns:a16="http://schemas.microsoft.com/office/drawing/2014/main" id="{F6ACB839-002A-3F47-859B-5727A4ED819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467056" y="95276"/>
              <a:ext cx="587829" cy="587829"/>
            </a:xfrm>
            <a:prstGeom prst="rect">
              <a:avLst/>
            </a:prstGeom>
          </p:spPr>
        </p:pic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A0E722BC-3638-454D-8AC7-23D1772250C6}"/>
              </a:ext>
            </a:extLst>
          </p:cNvPr>
          <p:cNvSpPr/>
          <p:nvPr userDrawn="1"/>
        </p:nvSpPr>
        <p:spPr>
          <a:xfrm>
            <a:off x="8423565" y="6446983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2000" dirty="0">
                <a:solidFill>
                  <a:schemeClr val="tx1"/>
                </a:solidFill>
              </a:rPr>
              <a:t>@nathanday314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1BC7462-0F28-B747-A707-E3B15818E678}"/>
              </a:ext>
            </a:extLst>
          </p:cNvPr>
          <p:cNvSpPr txBox="1"/>
          <p:nvPr userDrawn="1"/>
        </p:nvSpPr>
        <p:spPr>
          <a:xfrm>
            <a:off x="183015" y="372862"/>
            <a:ext cx="735755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4000" b="0" dirty="0">
                <a:solidFill>
                  <a:schemeClr val="bg2"/>
                </a:solidFill>
              </a:rPr>
              <a:t>Solving Linear Equations with…</a:t>
            </a:r>
          </a:p>
        </p:txBody>
      </p:sp>
      <p:sp>
        <p:nvSpPr>
          <p:cNvPr id="15" name="Title 12">
            <a:extLst>
              <a:ext uri="{FF2B5EF4-FFF2-40B4-BE49-F238E27FC236}">
                <a16:creationId xmlns:a16="http://schemas.microsoft.com/office/drawing/2014/main" id="{041FFABF-8174-234D-B585-A78CC71ACF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72300" y="262256"/>
            <a:ext cx="4495800" cy="823146"/>
          </a:xfrm>
          <a:prstGeom prst="rect">
            <a:avLst/>
          </a:prstGeom>
        </p:spPr>
        <p:txBody>
          <a:bodyPr/>
          <a:lstStyle>
            <a:lvl1pPr>
              <a:defRPr sz="5400" b="1">
                <a:solidFill>
                  <a:schemeClr val="bg2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08398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With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alf-frame 4">
            <a:extLst>
              <a:ext uri="{FF2B5EF4-FFF2-40B4-BE49-F238E27FC236}">
                <a16:creationId xmlns:a16="http://schemas.microsoft.com/office/drawing/2014/main" id="{D1C19C61-2604-A04F-887A-F4052AC4D348}"/>
              </a:ext>
            </a:extLst>
          </p:cNvPr>
          <p:cNvSpPr/>
          <p:nvPr userDrawn="1"/>
        </p:nvSpPr>
        <p:spPr>
          <a:xfrm>
            <a:off x="0" y="0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tx1"/>
                </a:solidFill>
              </a:rPr>
              <a:t>InterwovenMaths.com</a:t>
            </a:r>
          </a:p>
        </p:txBody>
      </p:sp>
      <p:sp>
        <p:nvSpPr>
          <p:cNvPr id="6" name="Half-frame 5">
            <a:extLst>
              <a:ext uri="{FF2B5EF4-FFF2-40B4-BE49-F238E27FC236}">
                <a16:creationId xmlns:a16="http://schemas.microsoft.com/office/drawing/2014/main" id="{AF547E31-B173-5141-9B5A-EC1326741D5A}"/>
              </a:ext>
            </a:extLst>
          </p:cNvPr>
          <p:cNvSpPr/>
          <p:nvPr userDrawn="1"/>
        </p:nvSpPr>
        <p:spPr>
          <a:xfrm flipH="1" flipV="1">
            <a:off x="5799746" y="5944291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endParaRPr lang="en-GB" sz="2400" dirty="0">
              <a:solidFill>
                <a:schemeClr val="bg2"/>
              </a:solidFill>
              <a:latin typeface="Bahnschrift" panose="020B0502040204020203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4E387D3-E798-1641-B0C5-37ABD30F660A}"/>
              </a:ext>
            </a:extLst>
          </p:cNvPr>
          <p:cNvGrpSpPr/>
          <p:nvPr userDrawn="1"/>
        </p:nvGrpSpPr>
        <p:grpSpPr>
          <a:xfrm>
            <a:off x="11461615" y="95276"/>
            <a:ext cx="615950" cy="631529"/>
            <a:chOff x="11461615" y="95276"/>
            <a:chExt cx="615950" cy="631529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CE9861C3-EDC0-614F-8C4D-D1136B4E41CB}"/>
                </a:ext>
              </a:extLst>
            </p:cNvPr>
            <p:cNvSpPr/>
            <p:nvPr/>
          </p:nvSpPr>
          <p:spPr>
            <a:xfrm>
              <a:off x="11461615" y="110855"/>
              <a:ext cx="615950" cy="61595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8" name="Graphic 7" descr="Alterations &amp; Tailoring outline">
              <a:extLst>
                <a:ext uri="{FF2B5EF4-FFF2-40B4-BE49-F238E27FC236}">
                  <a16:creationId xmlns:a16="http://schemas.microsoft.com/office/drawing/2014/main" id="{F6ACB839-002A-3F47-859B-5727A4ED819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467056" y="95276"/>
              <a:ext cx="587829" cy="587829"/>
            </a:xfrm>
            <a:prstGeom prst="rect">
              <a:avLst/>
            </a:prstGeom>
          </p:spPr>
        </p:pic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A0E722BC-3638-454D-8AC7-23D1772250C6}"/>
              </a:ext>
            </a:extLst>
          </p:cNvPr>
          <p:cNvSpPr/>
          <p:nvPr userDrawn="1"/>
        </p:nvSpPr>
        <p:spPr>
          <a:xfrm>
            <a:off x="8423565" y="6446983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2000" dirty="0">
                <a:solidFill>
                  <a:schemeClr val="tx1"/>
                </a:solidFill>
              </a:rPr>
              <a:t>@nathanday314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1BC7462-0F28-B747-A707-E3B15818E678}"/>
              </a:ext>
            </a:extLst>
          </p:cNvPr>
          <p:cNvSpPr txBox="1"/>
          <p:nvPr userDrawn="1"/>
        </p:nvSpPr>
        <p:spPr>
          <a:xfrm>
            <a:off x="183015" y="372862"/>
            <a:ext cx="735755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4000" b="0" dirty="0">
                <a:solidFill>
                  <a:schemeClr val="bg2"/>
                </a:solidFill>
              </a:rPr>
              <a:t>Solving Linear Inequalities with…</a:t>
            </a:r>
          </a:p>
        </p:txBody>
      </p:sp>
      <p:sp>
        <p:nvSpPr>
          <p:cNvPr id="15" name="Title 12">
            <a:extLst>
              <a:ext uri="{FF2B5EF4-FFF2-40B4-BE49-F238E27FC236}">
                <a16:creationId xmlns:a16="http://schemas.microsoft.com/office/drawing/2014/main" id="{041FFABF-8174-234D-B585-A78CC71ACF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72300" y="262256"/>
            <a:ext cx="4495800" cy="823146"/>
          </a:xfrm>
          <a:prstGeom prst="rect">
            <a:avLst/>
          </a:prstGeom>
        </p:spPr>
        <p:txBody>
          <a:bodyPr/>
          <a:lstStyle>
            <a:lvl1pPr>
              <a:defRPr sz="5400" b="1">
                <a:solidFill>
                  <a:schemeClr val="bg2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879847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ithSol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alf-frame 4">
            <a:extLst>
              <a:ext uri="{FF2B5EF4-FFF2-40B4-BE49-F238E27FC236}">
                <a16:creationId xmlns:a16="http://schemas.microsoft.com/office/drawing/2014/main" id="{D1C19C61-2604-A04F-887A-F4052AC4D348}"/>
              </a:ext>
            </a:extLst>
          </p:cNvPr>
          <p:cNvSpPr/>
          <p:nvPr userDrawn="1"/>
        </p:nvSpPr>
        <p:spPr>
          <a:xfrm>
            <a:off x="0" y="0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tx1"/>
                </a:solidFill>
              </a:rPr>
              <a:t>InterwovenMaths.com</a:t>
            </a:r>
          </a:p>
        </p:txBody>
      </p:sp>
      <p:sp>
        <p:nvSpPr>
          <p:cNvPr id="6" name="Half-frame 5">
            <a:extLst>
              <a:ext uri="{FF2B5EF4-FFF2-40B4-BE49-F238E27FC236}">
                <a16:creationId xmlns:a16="http://schemas.microsoft.com/office/drawing/2014/main" id="{AF547E31-B173-5141-9B5A-EC1326741D5A}"/>
              </a:ext>
            </a:extLst>
          </p:cNvPr>
          <p:cNvSpPr/>
          <p:nvPr userDrawn="1"/>
        </p:nvSpPr>
        <p:spPr>
          <a:xfrm flipH="1" flipV="1">
            <a:off x="5799746" y="5944291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endParaRPr lang="en-GB" sz="2400" dirty="0">
              <a:solidFill>
                <a:schemeClr val="bg2"/>
              </a:solidFill>
              <a:latin typeface="Bahnschrift" panose="020B0502040204020203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4E387D3-E798-1641-B0C5-37ABD30F660A}"/>
              </a:ext>
            </a:extLst>
          </p:cNvPr>
          <p:cNvGrpSpPr/>
          <p:nvPr userDrawn="1"/>
        </p:nvGrpSpPr>
        <p:grpSpPr>
          <a:xfrm>
            <a:off x="11461615" y="95276"/>
            <a:ext cx="615950" cy="631529"/>
            <a:chOff x="11461615" y="95276"/>
            <a:chExt cx="615950" cy="631529"/>
          </a:xfrm>
        </p:grpSpPr>
        <p:pic>
          <p:nvPicPr>
            <p:cNvPr id="8" name="Graphic 7" descr="Alterations &amp; Tailoring outline">
              <a:extLst>
                <a:ext uri="{FF2B5EF4-FFF2-40B4-BE49-F238E27FC236}">
                  <a16:creationId xmlns:a16="http://schemas.microsoft.com/office/drawing/2014/main" id="{F6ACB839-002A-3F47-859B-5727A4ED819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467056" y="95276"/>
              <a:ext cx="587829" cy="587829"/>
            </a:xfrm>
            <a:prstGeom prst="rect">
              <a:avLst/>
            </a:prstGeom>
          </p:spPr>
        </p:pic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CE9861C3-EDC0-614F-8C4D-D1136B4E41CB}"/>
                </a:ext>
              </a:extLst>
            </p:cNvPr>
            <p:cNvSpPr/>
            <p:nvPr/>
          </p:nvSpPr>
          <p:spPr>
            <a:xfrm>
              <a:off x="11461615" y="110855"/>
              <a:ext cx="615950" cy="615950"/>
            </a:xfrm>
            <a:prstGeom prst="ellipse">
              <a:avLst/>
            </a:prstGeom>
            <a:noFill/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A0E722BC-3638-454D-8AC7-23D1772250C6}"/>
              </a:ext>
            </a:extLst>
          </p:cNvPr>
          <p:cNvSpPr/>
          <p:nvPr userDrawn="1"/>
        </p:nvSpPr>
        <p:spPr>
          <a:xfrm>
            <a:off x="8423565" y="6446983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2000" dirty="0">
                <a:solidFill>
                  <a:schemeClr val="tx1"/>
                </a:solidFill>
              </a:rPr>
              <a:t>@nathanday314</a:t>
            </a: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604A9FA4-5B41-7846-94C8-AE6EC13012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6792" y="319149"/>
            <a:ext cx="4495800" cy="823146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chemeClr val="bg2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DF8AD2D-EBC2-3049-98D6-2079A067E748}"/>
              </a:ext>
            </a:extLst>
          </p:cNvPr>
          <p:cNvSpPr txBox="1"/>
          <p:nvPr userDrawn="1"/>
        </p:nvSpPr>
        <p:spPr>
          <a:xfrm>
            <a:off x="106015" y="401737"/>
            <a:ext cx="73575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2800" b="0" dirty="0">
                <a:solidFill>
                  <a:schemeClr val="bg2"/>
                </a:solidFill>
              </a:rPr>
              <a:t>Solving Linear Equations with…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480A56A-9316-2A47-8E5F-ED92FA6905C2}"/>
              </a:ext>
            </a:extLst>
          </p:cNvPr>
          <p:cNvSpPr txBox="1"/>
          <p:nvPr userDrawn="1"/>
        </p:nvSpPr>
        <p:spPr>
          <a:xfrm rot="1238043">
            <a:off x="9518493" y="369490"/>
            <a:ext cx="283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4800" b="1" u="sng" dirty="0">
                <a:solidFill>
                  <a:srgbClr val="C00000"/>
                </a:solidFill>
              </a:rPr>
              <a:t>Solutions</a:t>
            </a:r>
          </a:p>
        </p:txBody>
      </p:sp>
    </p:spTree>
    <p:extLst>
      <p:ext uri="{BB962C8B-B14F-4D97-AF65-F5344CB8AC3E}">
        <p14:creationId xmlns:p14="http://schemas.microsoft.com/office/powerpoint/2010/main" val="3737540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mC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alf-frame 4">
            <a:extLst>
              <a:ext uri="{FF2B5EF4-FFF2-40B4-BE49-F238E27FC236}">
                <a16:creationId xmlns:a16="http://schemas.microsoft.com/office/drawing/2014/main" id="{D1C19C61-2604-A04F-887A-F4052AC4D348}"/>
              </a:ext>
            </a:extLst>
          </p:cNvPr>
          <p:cNvSpPr/>
          <p:nvPr userDrawn="1"/>
        </p:nvSpPr>
        <p:spPr>
          <a:xfrm>
            <a:off x="0" y="0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tx1"/>
                </a:solidFill>
              </a:rPr>
              <a:t>InterwovenMaths.com</a:t>
            </a:r>
          </a:p>
        </p:txBody>
      </p:sp>
      <p:sp>
        <p:nvSpPr>
          <p:cNvPr id="6" name="Half-frame 5">
            <a:extLst>
              <a:ext uri="{FF2B5EF4-FFF2-40B4-BE49-F238E27FC236}">
                <a16:creationId xmlns:a16="http://schemas.microsoft.com/office/drawing/2014/main" id="{AF547E31-B173-5141-9B5A-EC1326741D5A}"/>
              </a:ext>
            </a:extLst>
          </p:cNvPr>
          <p:cNvSpPr/>
          <p:nvPr userDrawn="1"/>
        </p:nvSpPr>
        <p:spPr>
          <a:xfrm flipH="1" flipV="1">
            <a:off x="5799746" y="5944291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endParaRPr lang="en-GB" sz="2400" dirty="0">
              <a:solidFill>
                <a:schemeClr val="bg2"/>
              </a:solidFill>
              <a:latin typeface="Bahnschrift" panose="020B0502040204020203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4E387D3-E798-1641-B0C5-37ABD30F660A}"/>
              </a:ext>
            </a:extLst>
          </p:cNvPr>
          <p:cNvGrpSpPr/>
          <p:nvPr userDrawn="1"/>
        </p:nvGrpSpPr>
        <p:grpSpPr>
          <a:xfrm>
            <a:off x="11461615" y="95276"/>
            <a:ext cx="615950" cy="631529"/>
            <a:chOff x="11461615" y="95276"/>
            <a:chExt cx="615950" cy="631529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CE9861C3-EDC0-614F-8C4D-D1136B4E41CB}"/>
                </a:ext>
              </a:extLst>
            </p:cNvPr>
            <p:cNvSpPr/>
            <p:nvPr/>
          </p:nvSpPr>
          <p:spPr>
            <a:xfrm>
              <a:off x="11461615" y="110855"/>
              <a:ext cx="615950" cy="61595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8" name="Graphic 7" descr="Alterations &amp; Tailoring outline">
              <a:extLst>
                <a:ext uri="{FF2B5EF4-FFF2-40B4-BE49-F238E27FC236}">
                  <a16:creationId xmlns:a16="http://schemas.microsoft.com/office/drawing/2014/main" id="{F6ACB839-002A-3F47-859B-5727A4ED819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467056" y="95276"/>
              <a:ext cx="587829" cy="587829"/>
            </a:xfrm>
            <a:prstGeom prst="rect">
              <a:avLst/>
            </a:prstGeom>
          </p:spPr>
        </p:pic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A0E722BC-3638-454D-8AC7-23D1772250C6}"/>
              </a:ext>
            </a:extLst>
          </p:cNvPr>
          <p:cNvSpPr/>
          <p:nvPr userDrawn="1"/>
        </p:nvSpPr>
        <p:spPr>
          <a:xfrm>
            <a:off x="8423565" y="6446983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2000" dirty="0">
                <a:solidFill>
                  <a:schemeClr val="tx1"/>
                </a:solidFill>
              </a:rPr>
              <a:t>@mrshawthorne7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1BC7462-0F28-B747-A707-E3B15818E678}"/>
              </a:ext>
            </a:extLst>
          </p:cNvPr>
          <p:cNvSpPr txBox="1"/>
          <p:nvPr userDrawn="1"/>
        </p:nvSpPr>
        <p:spPr>
          <a:xfrm>
            <a:off x="183015" y="372862"/>
            <a:ext cx="735755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4000" b="0" dirty="0">
                <a:solidFill>
                  <a:schemeClr val="bg2"/>
                </a:solidFill>
              </a:rPr>
              <a:t>Solving Linear Equations from…</a:t>
            </a:r>
          </a:p>
        </p:txBody>
      </p:sp>
      <p:sp>
        <p:nvSpPr>
          <p:cNvPr id="15" name="Title 12">
            <a:extLst>
              <a:ext uri="{FF2B5EF4-FFF2-40B4-BE49-F238E27FC236}">
                <a16:creationId xmlns:a16="http://schemas.microsoft.com/office/drawing/2014/main" id="{041FFABF-8174-234D-B585-A78CC71ACF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72300" y="262256"/>
            <a:ext cx="4495800" cy="823146"/>
          </a:xfrm>
          <a:prstGeom prst="rect">
            <a:avLst/>
          </a:prstGeom>
        </p:spPr>
        <p:txBody>
          <a:bodyPr/>
          <a:lstStyle>
            <a:lvl1pPr>
              <a:defRPr sz="5400" b="1">
                <a:solidFill>
                  <a:schemeClr val="bg2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47089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romCSol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alf-frame 4">
            <a:extLst>
              <a:ext uri="{FF2B5EF4-FFF2-40B4-BE49-F238E27FC236}">
                <a16:creationId xmlns:a16="http://schemas.microsoft.com/office/drawing/2014/main" id="{D1C19C61-2604-A04F-887A-F4052AC4D348}"/>
              </a:ext>
            </a:extLst>
          </p:cNvPr>
          <p:cNvSpPr/>
          <p:nvPr userDrawn="1"/>
        </p:nvSpPr>
        <p:spPr>
          <a:xfrm>
            <a:off x="0" y="0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tx1"/>
                </a:solidFill>
              </a:rPr>
              <a:t>InterwovenMaths.com</a:t>
            </a:r>
          </a:p>
        </p:txBody>
      </p:sp>
      <p:sp>
        <p:nvSpPr>
          <p:cNvPr id="6" name="Half-frame 5">
            <a:extLst>
              <a:ext uri="{FF2B5EF4-FFF2-40B4-BE49-F238E27FC236}">
                <a16:creationId xmlns:a16="http://schemas.microsoft.com/office/drawing/2014/main" id="{AF547E31-B173-5141-9B5A-EC1326741D5A}"/>
              </a:ext>
            </a:extLst>
          </p:cNvPr>
          <p:cNvSpPr/>
          <p:nvPr userDrawn="1"/>
        </p:nvSpPr>
        <p:spPr>
          <a:xfrm flipH="1" flipV="1">
            <a:off x="5799746" y="5944291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endParaRPr lang="en-GB" sz="2400" dirty="0">
              <a:solidFill>
                <a:schemeClr val="bg2"/>
              </a:solidFill>
              <a:latin typeface="Bahnschrift" panose="020B0502040204020203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4E387D3-E798-1641-B0C5-37ABD30F660A}"/>
              </a:ext>
            </a:extLst>
          </p:cNvPr>
          <p:cNvGrpSpPr/>
          <p:nvPr userDrawn="1"/>
        </p:nvGrpSpPr>
        <p:grpSpPr>
          <a:xfrm>
            <a:off x="11461615" y="95276"/>
            <a:ext cx="615950" cy="631529"/>
            <a:chOff x="11461615" y="95276"/>
            <a:chExt cx="615950" cy="631529"/>
          </a:xfrm>
        </p:grpSpPr>
        <p:pic>
          <p:nvPicPr>
            <p:cNvPr id="8" name="Graphic 7" descr="Alterations &amp; Tailoring outline">
              <a:extLst>
                <a:ext uri="{FF2B5EF4-FFF2-40B4-BE49-F238E27FC236}">
                  <a16:creationId xmlns:a16="http://schemas.microsoft.com/office/drawing/2014/main" id="{F6ACB839-002A-3F47-859B-5727A4ED819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467056" y="95276"/>
              <a:ext cx="587829" cy="587829"/>
            </a:xfrm>
            <a:prstGeom prst="rect">
              <a:avLst/>
            </a:prstGeom>
          </p:spPr>
        </p:pic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CE9861C3-EDC0-614F-8C4D-D1136B4E41CB}"/>
                </a:ext>
              </a:extLst>
            </p:cNvPr>
            <p:cNvSpPr/>
            <p:nvPr/>
          </p:nvSpPr>
          <p:spPr>
            <a:xfrm>
              <a:off x="11461615" y="110855"/>
              <a:ext cx="615950" cy="615950"/>
            </a:xfrm>
            <a:prstGeom prst="ellipse">
              <a:avLst/>
            </a:prstGeom>
            <a:noFill/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A0E722BC-3638-454D-8AC7-23D1772250C6}"/>
              </a:ext>
            </a:extLst>
          </p:cNvPr>
          <p:cNvSpPr/>
          <p:nvPr userDrawn="1"/>
        </p:nvSpPr>
        <p:spPr>
          <a:xfrm>
            <a:off x="8423565" y="6446983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2000" dirty="0">
                <a:solidFill>
                  <a:schemeClr val="tx1"/>
                </a:solidFill>
              </a:rPr>
              <a:t>@mrshawthorne7</a:t>
            </a: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604A9FA4-5B41-7846-94C8-AE6EC13012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6792" y="319149"/>
            <a:ext cx="4495800" cy="823146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chemeClr val="bg2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DF8AD2D-EBC2-3049-98D6-2079A067E748}"/>
              </a:ext>
            </a:extLst>
          </p:cNvPr>
          <p:cNvSpPr txBox="1"/>
          <p:nvPr userDrawn="1"/>
        </p:nvSpPr>
        <p:spPr>
          <a:xfrm>
            <a:off x="106015" y="401737"/>
            <a:ext cx="73575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2800" b="0" dirty="0">
                <a:solidFill>
                  <a:schemeClr val="bg2"/>
                </a:solidFill>
              </a:rPr>
              <a:t>Solving Linear Equations from…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480A56A-9316-2A47-8E5F-ED92FA6905C2}"/>
              </a:ext>
            </a:extLst>
          </p:cNvPr>
          <p:cNvSpPr txBox="1"/>
          <p:nvPr userDrawn="1"/>
        </p:nvSpPr>
        <p:spPr>
          <a:xfrm rot="1238043">
            <a:off x="9518493" y="369490"/>
            <a:ext cx="283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4800" b="1" u="sng" dirty="0">
                <a:solidFill>
                  <a:srgbClr val="C00000"/>
                </a:solidFill>
              </a:rPr>
              <a:t>Solutions</a:t>
            </a:r>
          </a:p>
        </p:txBody>
      </p:sp>
    </p:spTree>
    <p:extLst>
      <p:ext uri="{BB962C8B-B14F-4D97-AF65-F5344CB8AC3E}">
        <p14:creationId xmlns:p14="http://schemas.microsoft.com/office/powerpoint/2010/main" val="16970017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q_With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alf-frame 4">
            <a:extLst>
              <a:ext uri="{FF2B5EF4-FFF2-40B4-BE49-F238E27FC236}">
                <a16:creationId xmlns:a16="http://schemas.microsoft.com/office/drawing/2014/main" id="{D1C19C61-2604-A04F-887A-F4052AC4D348}"/>
              </a:ext>
            </a:extLst>
          </p:cNvPr>
          <p:cNvSpPr/>
          <p:nvPr userDrawn="1"/>
        </p:nvSpPr>
        <p:spPr>
          <a:xfrm>
            <a:off x="0" y="0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tx1"/>
                </a:solidFill>
              </a:rPr>
              <a:t>InterwovenMaths.com</a:t>
            </a:r>
          </a:p>
        </p:txBody>
      </p:sp>
      <p:sp>
        <p:nvSpPr>
          <p:cNvPr id="6" name="Half-frame 5">
            <a:extLst>
              <a:ext uri="{FF2B5EF4-FFF2-40B4-BE49-F238E27FC236}">
                <a16:creationId xmlns:a16="http://schemas.microsoft.com/office/drawing/2014/main" id="{AF547E31-B173-5141-9B5A-EC1326741D5A}"/>
              </a:ext>
            </a:extLst>
          </p:cNvPr>
          <p:cNvSpPr/>
          <p:nvPr userDrawn="1"/>
        </p:nvSpPr>
        <p:spPr>
          <a:xfrm flipH="1" flipV="1">
            <a:off x="5799746" y="5944291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endParaRPr lang="en-GB" sz="2400" dirty="0">
              <a:solidFill>
                <a:schemeClr val="bg2"/>
              </a:solidFill>
              <a:latin typeface="Bahnschrift" panose="020B0502040204020203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4E387D3-E798-1641-B0C5-37ABD30F660A}"/>
              </a:ext>
            </a:extLst>
          </p:cNvPr>
          <p:cNvGrpSpPr/>
          <p:nvPr userDrawn="1"/>
        </p:nvGrpSpPr>
        <p:grpSpPr>
          <a:xfrm>
            <a:off x="11461615" y="95276"/>
            <a:ext cx="615950" cy="631529"/>
            <a:chOff x="11461615" y="95276"/>
            <a:chExt cx="615950" cy="631529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CE9861C3-EDC0-614F-8C4D-D1136B4E41CB}"/>
                </a:ext>
              </a:extLst>
            </p:cNvPr>
            <p:cNvSpPr/>
            <p:nvPr/>
          </p:nvSpPr>
          <p:spPr>
            <a:xfrm>
              <a:off x="11461615" y="110855"/>
              <a:ext cx="615950" cy="61595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8" name="Graphic 7" descr="Alterations &amp; Tailoring outline">
              <a:extLst>
                <a:ext uri="{FF2B5EF4-FFF2-40B4-BE49-F238E27FC236}">
                  <a16:creationId xmlns:a16="http://schemas.microsoft.com/office/drawing/2014/main" id="{F6ACB839-002A-3F47-859B-5727A4ED819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467056" y="95276"/>
              <a:ext cx="587829" cy="587829"/>
            </a:xfrm>
            <a:prstGeom prst="rect">
              <a:avLst/>
            </a:prstGeom>
          </p:spPr>
        </p:pic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A0E722BC-3638-454D-8AC7-23D1772250C6}"/>
              </a:ext>
            </a:extLst>
          </p:cNvPr>
          <p:cNvSpPr/>
          <p:nvPr userDrawn="1"/>
        </p:nvSpPr>
        <p:spPr>
          <a:xfrm>
            <a:off x="8423565" y="6446983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2000" dirty="0">
                <a:solidFill>
                  <a:schemeClr val="tx1"/>
                </a:solidFill>
              </a:rPr>
              <a:t>@nathanday314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1BC7462-0F28-B747-A707-E3B15818E678}"/>
              </a:ext>
            </a:extLst>
          </p:cNvPr>
          <p:cNvSpPr txBox="1"/>
          <p:nvPr userDrawn="1"/>
        </p:nvSpPr>
        <p:spPr>
          <a:xfrm>
            <a:off x="183015" y="372862"/>
            <a:ext cx="73575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4800" b="0" dirty="0">
                <a:solidFill>
                  <a:schemeClr val="bg2"/>
                </a:solidFill>
              </a:rPr>
              <a:t>Sequences with…</a:t>
            </a:r>
          </a:p>
        </p:txBody>
      </p:sp>
      <p:sp>
        <p:nvSpPr>
          <p:cNvPr id="15" name="Title 12">
            <a:extLst>
              <a:ext uri="{FF2B5EF4-FFF2-40B4-BE49-F238E27FC236}">
                <a16:creationId xmlns:a16="http://schemas.microsoft.com/office/drawing/2014/main" id="{041FFABF-8174-234D-B585-A78CC71ACF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1550" y="288632"/>
            <a:ext cx="6392254" cy="823146"/>
          </a:xfrm>
          <a:prstGeom prst="rect">
            <a:avLst/>
          </a:prstGeom>
        </p:spPr>
        <p:txBody>
          <a:bodyPr/>
          <a:lstStyle>
            <a:lvl1pPr>
              <a:defRPr sz="6000" b="1">
                <a:solidFill>
                  <a:schemeClr val="bg2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5644254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q_WithSol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alf-frame 4">
            <a:extLst>
              <a:ext uri="{FF2B5EF4-FFF2-40B4-BE49-F238E27FC236}">
                <a16:creationId xmlns:a16="http://schemas.microsoft.com/office/drawing/2014/main" id="{D1C19C61-2604-A04F-887A-F4052AC4D348}"/>
              </a:ext>
            </a:extLst>
          </p:cNvPr>
          <p:cNvSpPr/>
          <p:nvPr userDrawn="1"/>
        </p:nvSpPr>
        <p:spPr>
          <a:xfrm>
            <a:off x="0" y="0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tx1"/>
                </a:solidFill>
              </a:rPr>
              <a:t>InterwovenMaths.com</a:t>
            </a:r>
          </a:p>
        </p:txBody>
      </p:sp>
      <p:sp>
        <p:nvSpPr>
          <p:cNvPr id="6" name="Half-frame 5">
            <a:extLst>
              <a:ext uri="{FF2B5EF4-FFF2-40B4-BE49-F238E27FC236}">
                <a16:creationId xmlns:a16="http://schemas.microsoft.com/office/drawing/2014/main" id="{AF547E31-B173-5141-9B5A-EC1326741D5A}"/>
              </a:ext>
            </a:extLst>
          </p:cNvPr>
          <p:cNvSpPr/>
          <p:nvPr userDrawn="1"/>
        </p:nvSpPr>
        <p:spPr>
          <a:xfrm flipH="1" flipV="1">
            <a:off x="5799746" y="5944291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endParaRPr lang="en-GB" sz="2400" dirty="0">
              <a:solidFill>
                <a:schemeClr val="bg2"/>
              </a:solidFill>
              <a:latin typeface="Bahnschrift" panose="020B0502040204020203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4E387D3-E798-1641-B0C5-37ABD30F660A}"/>
              </a:ext>
            </a:extLst>
          </p:cNvPr>
          <p:cNvGrpSpPr/>
          <p:nvPr userDrawn="1"/>
        </p:nvGrpSpPr>
        <p:grpSpPr>
          <a:xfrm>
            <a:off x="11461615" y="95276"/>
            <a:ext cx="615950" cy="631529"/>
            <a:chOff x="11461615" y="95276"/>
            <a:chExt cx="615950" cy="631529"/>
          </a:xfrm>
        </p:grpSpPr>
        <p:pic>
          <p:nvPicPr>
            <p:cNvPr id="8" name="Graphic 7" descr="Alterations &amp; Tailoring outline">
              <a:extLst>
                <a:ext uri="{FF2B5EF4-FFF2-40B4-BE49-F238E27FC236}">
                  <a16:creationId xmlns:a16="http://schemas.microsoft.com/office/drawing/2014/main" id="{F6ACB839-002A-3F47-859B-5727A4ED819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467056" y="95276"/>
              <a:ext cx="587829" cy="587829"/>
            </a:xfrm>
            <a:prstGeom prst="rect">
              <a:avLst/>
            </a:prstGeom>
          </p:spPr>
        </p:pic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CE9861C3-EDC0-614F-8C4D-D1136B4E41CB}"/>
                </a:ext>
              </a:extLst>
            </p:cNvPr>
            <p:cNvSpPr/>
            <p:nvPr/>
          </p:nvSpPr>
          <p:spPr>
            <a:xfrm>
              <a:off x="11461615" y="110855"/>
              <a:ext cx="615950" cy="615950"/>
            </a:xfrm>
            <a:prstGeom prst="ellipse">
              <a:avLst/>
            </a:prstGeom>
            <a:noFill/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A0E722BC-3638-454D-8AC7-23D1772250C6}"/>
              </a:ext>
            </a:extLst>
          </p:cNvPr>
          <p:cNvSpPr/>
          <p:nvPr userDrawn="1"/>
        </p:nvSpPr>
        <p:spPr>
          <a:xfrm>
            <a:off x="8423565" y="6446983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2000" dirty="0">
                <a:solidFill>
                  <a:schemeClr val="tx1"/>
                </a:solidFill>
              </a:rPr>
              <a:t>@nathanday314</a:t>
            </a: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604A9FA4-5B41-7846-94C8-AE6EC13012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9960" y="366568"/>
            <a:ext cx="5134432" cy="823146"/>
          </a:xfrm>
          <a:prstGeom prst="rect">
            <a:avLst/>
          </a:prstGeom>
        </p:spPr>
        <p:txBody>
          <a:bodyPr/>
          <a:lstStyle>
            <a:lvl1pPr>
              <a:defRPr sz="4400" b="1">
                <a:solidFill>
                  <a:schemeClr val="bg2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DF8AD2D-EBC2-3049-98D6-2079A067E748}"/>
              </a:ext>
            </a:extLst>
          </p:cNvPr>
          <p:cNvSpPr txBox="1"/>
          <p:nvPr userDrawn="1"/>
        </p:nvSpPr>
        <p:spPr>
          <a:xfrm>
            <a:off x="106015" y="401737"/>
            <a:ext cx="73575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3600" b="0" dirty="0">
                <a:solidFill>
                  <a:schemeClr val="bg2"/>
                </a:solidFill>
              </a:rPr>
              <a:t>Sequences with…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480A56A-9316-2A47-8E5F-ED92FA6905C2}"/>
              </a:ext>
            </a:extLst>
          </p:cNvPr>
          <p:cNvSpPr txBox="1"/>
          <p:nvPr userDrawn="1"/>
        </p:nvSpPr>
        <p:spPr>
          <a:xfrm rot="1238043">
            <a:off x="9518493" y="369490"/>
            <a:ext cx="283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4800" b="1" u="sng" dirty="0">
                <a:solidFill>
                  <a:srgbClr val="C00000"/>
                </a:solidFill>
              </a:rPr>
              <a:t>Solutions</a:t>
            </a:r>
          </a:p>
        </p:txBody>
      </p:sp>
    </p:spTree>
    <p:extLst>
      <p:ext uri="{BB962C8B-B14F-4D97-AF65-F5344CB8AC3E}">
        <p14:creationId xmlns:p14="http://schemas.microsoft.com/office/powerpoint/2010/main" val="2662486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erages_With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alf-frame 4">
            <a:extLst>
              <a:ext uri="{FF2B5EF4-FFF2-40B4-BE49-F238E27FC236}">
                <a16:creationId xmlns:a16="http://schemas.microsoft.com/office/drawing/2014/main" id="{D1C19C61-2604-A04F-887A-F4052AC4D348}"/>
              </a:ext>
            </a:extLst>
          </p:cNvPr>
          <p:cNvSpPr/>
          <p:nvPr userDrawn="1"/>
        </p:nvSpPr>
        <p:spPr>
          <a:xfrm>
            <a:off x="0" y="0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tx1"/>
                </a:solidFill>
              </a:rPr>
              <a:t>InterwovenMaths.com</a:t>
            </a:r>
          </a:p>
        </p:txBody>
      </p:sp>
      <p:sp>
        <p:nvSpPr>
          <p:cNvPr id="6" name="Half-frame 5">
            <a:extLst>
              <a:ext uri="{FF2B5EF4-FFF2-40B4-BE49-F238E27FC236}">
                <a16:creationId xmlns:a16="http://schemas.microsoft.com/office/drawing/2014/main" id="{AF547E31-B173-5141-9B5A-EC1326741D5A}"/>
              </a:ext>
            </a:extLst>
          </p:cNvPr>
          <p:cNvSpPr/>
          <p:nvPr userDrawn="1"/>
        </p:nvSpPr>
        <p:spPr>
          <a:xfrm flipH="1" flipV="1">
            <a:off x="5799746" y="5944291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endParaRPr lang="en-GB" sz="2400" dirty="0">
              <a:solidFill>
                <a:schemeClr val="bg2"/>
              </a:solidFill>
              <a:latin typeface="Bahnschrift" panose="020B0502040204020203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4E387D3-E798-1641-B0C5-37ABD30F660A}"/>
              </a:ext>
            </a:extLst>
          </p:cNvPr>
          <p:cNvGrpSpPr/>
          <p:nvPr userDrawn="1"/>
        </p:nvGrpSpPr>
        <p:grpSpPr>
          <a:xfrm>
            <a:off x="11461615" y="95276"/>
            <a:ext cx="615950" cy="631529"/>
            <a:chOff x="11461615" y="95276"/>
            <a:chExt cx="615950" cy="631529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CE9861C3-EDC0-614F-8C4D-D1136B4E41CB}"/>
                </a:ext>
              </a:extLst>
            </p:cNvPr>
            <p:cNvSpPr/>
            <p:nvPr/>
          </p:nvSpPr>
          <p:spPr>
            <a:xfrm>
              <a:off x="11461615" y="110855"/>
              <a:ext cx="615950" cy="61595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8" name="Graphic 7" descr="Alterations &amp; Tailoring outline">
              <a:extLst>
                <a:ext uri="{FF2B5EF4-FFF2-40B4-BE49-F238E27FC236}">
                  <a16:creationId xmlns:a16="http://schemas.microsoft.com/office/drawing/2014/main" id="{F6ACB839-002A-3F47-859B-5727A4ED819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467056" y="95276"/>
              <a:ext cx="587829" cy="587829"/>
            </a:xfrm>
            <a:prstGeom prst="rect">
              <a:avLst/>
            </a:prstGeom>
          </p:spPr>
        </p:pic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A0E722BC-3638-454D-8AC7-23D1772250C6}"/>
              </a:ext>
            </a:extLst>
          </p:cNvPr>
          <p:cNvSpPr/>
          <p:nvPr userDrawn="1"/>
        </p:nvSpPr>
        <p:spPr>
          <a:xfrm>
            <a:off x="8423565" y="6446983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2000" dirty="0">
                <a:solidFill>
                  <a:schemeClr val="tx1"/>
                </a:solidFill>
              </a:rPr>
              <a:t>@nathanday314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1BC7462-0F28-B747-A707-E3B15818E678}"/>
              </a:ext>
            </a:extLst>
          </p:cNvPr>
          <p:cNvSpPr txBox="1"/>
          <p:nvPr userDrawn="1"/>
        </p:nvSpPr>
        <p:spPr>
          <a:xfrm>
            <a:off x="183015" y="372862"/>
            <a:ext cx="73575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4800" b="0" dirty="0">
                <a:solidFill>
                  <a:schemeClr val="bg2"/>
                </a:solidFill>
              </a:rPr>
              <a:t>Averages with…</a:t>
            </a:r>
          </a:p>
        </p:txBody>
      </p:sp>
      <p:sp>
        <p:nvSpPr>
          <p:cNvPr id="15" name="Title 12">
            <a:extLst>
              <a:ext uri="{FF2B5EF4-FFF2-40B4-BE49-F238E27FC236}">
                <a16:creationId xmlns:a16="http://schemas.microsoft.com/office/drawing/2014/main" id="{041FFABF-8174-234D-B585-A78CC71ACF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1550" y="288632"/>
            <a:ext cx="6392254" cy="823146"/>
          </a:xfrm>
          <a:prstGeom prst="rect">
            <a:avLst/>
          </a:prstGeom>
        </p:spPr>
        <p:txBody>
          <a:bodyPr/>
          <a:lstStyle>
            <a:lvl1pPr>
              <a:defRPr sz="6000" b="1">
                <a:solidFill>
                  <a:schemeClr val="bg2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15222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3186666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13" Type="http://schemas.openxmlformats.org/officeDocument/2006/relationships/image" Target="../media/image8.png"/><Relationship Id="rId18" Type="http://schemas.openxmlformats.org/officeDocument/2006/relationships/image" Target="../media/image13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12" Type="http://schemas.openxmlformats.org/officeDocument/2006/relationships/image" Target="../media/image7.png"/><Relationship Id="rId17" Type="http://schemas.openxmlformats.org/officeDocument/2006/relationships/image" Target="../media/image12.png"/><Relationship Id="rId2" Type="http://schemas.openxmlformats.org/officeDocument/2006/relationships/image" Target="../media/image5.png"/><Relationship Id="rId16" Type="http://schemas.openxmlformats.org/officeDocument/2006/relationships/image" Target="../media/image1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7.png"/><Relationship Id="rId11" Type="http://schemas.openxmlformats.org/officeDocument/2006/relationships/image" Target="../media/image6.png"/><Relationship Id="rId5" Type="http://schemas.openxmlformats.org/officeDocument/2006/relationships/image" Target="../media/image16.png"/><Relationship Id="rId15" Type="http://schemas.openxmlformats.org/officeDocument/2006/relationships/image" Target="../media/image10.png"/><Relationship Id="rId10" Type="http://schemas.openxmlformats.org/officeDocument/2006/relationships/image" Target="../media/image21.png"/><Relationship Id="rId4" Type="http://schemas.openxmlformats.org/officeDocument/2006/relationships/image" Target="../media/image15.png"/><Relationship Id="rId9" Type="http://schemas.openxmlformats.org/officeDocument/2006/relationships/image" Target="../media/image20.png"/><Relationship Id="rId1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" name="Table 26">
            <a:extLst>
              <a:ext uri="{FF2B5EF4-FFF2-40B4-BE49-F238E27FC236}">
                <a16:creationId xmlns:a16="http://schemas.microsoft.com/office/drawing/2014/main" id="{41B56113-39F2-F1A3-4592-609B52BF6C7D}"/>
              </a:ext>
            </a:extLst>
          </p:cNvPr>
          <p:cNvGraphicFramePr>
            <a:graphicFrameLocks noGrp="1"/>
          </p:cNvGraphicFramePr>
          <p:nvPr/>
        </p:nvGraphicFramePr>
        <p:xfrm>
          <a:off x="434043" y="1106609"/>
          <a:ext cx="11439956" cy="52629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9989">
                  <a:extLst>
                    <a:ext uri="{9D8B030D-6E8A-4147-A177-3AD203B41FA5}">
                      <a16:colId xmlns:a16="http://schemas.microsoft.com/office/drawing/2014/main" val="746404819"/>
                    </a:ext>
                  </a:extLst>
                </a:gridCol>
                <a:gridCol w="2859989">
                  <a:extLst>
                    <a:ext uri="{9D8B030D-6E8A-4147-A177-3AD203B41FA5}">
                      <a16:colId xmlns:a16="http://schemas.microsoft.com/office/drawing/2014/main" val="4194335055"/>
                    </a:ext>
                  </a:extLst>
                </a:gridCol>
                <a:gridCol w="2859989">
                  <a:extLst>
                    <a:ext uri="{9D8B030D-6E8A-4147-A177-3AD203B41FA5}">
                      <a16:colId xmlns:a16="http://schemas.microsoft.com/office/drawing/2014/main" val="888384505"/>
                    </a:ext>
                  </a:extLst>
                </a:gridCol>
                <a:gridCol w="2859989">
                  <a:extLst>
                    <a:ext uri="{9D8B030D-6E8A-4147-A177-3AD203B41FA5}">
                      <a16:colId xmlns:a16="http://schemas.microsoft.com/office/drawing/2014/main" val="3619329241"/>
                    </a:ext>
                  </a:extLst>
                </a:gridCol>
              </a:tblGrid>
              <a:tr h="2631464"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bg2"/>
                          </a:solidFill>
                        </a:rPr>
                        <a:t>a)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bg2"/>
                          </a:solidFill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bg2"/>
                          </a:solidFill>
                        </a:rPr>
                        <a:t>c)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bg2"/>
                          </a:solidFill>
                        </a:rPr>
                        <a:t>d)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6124634"/>
                  </a:ext>
                </a:extLst>
              </a:tr>
              <a:tr h="2631464"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bg2"/>
                          </a:solidFill>
                        </a:rPr>
                        <a:t>e)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bg2"/>
                          </a:solidFill>
                        </a:rPr>
                        <a:t>f)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bg2"/>
                          </a:solidFill>
                        </a:rPr>
                        <a:t>g)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bg2"/>
                          </a:solidFill>
                        </a:rPr>
                        <a:t>h)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3164527"/>
                  </a:ext>
                </a:extLst>
              </a:tr>
            </a:tbl>
          </a:graphicData>
        </a:graphic>
      </p:graphicFrame>
      <p:sp>
        <p:nvSpPr>
          <p:cNvPr id="3" name="Title 2">
            <a:extLst>
              <a:ext uri="{FF2B5EF4-FFF2-40B4-BE49-F238E27FC236}">
                <a16:creationId xmlns:a16="http://schemas.microsoft.com/office/drawing/2014/main" id="{03B021E2-A1EE-7871-0866-F4C0B0116E4C}"/>
              </a:ext>
            </a:extLst>
          </p:cNvPr>
          <p:cNvSpPr txBox="1">
            <a:spLocks/>
          </p:cNvSpPr>
          <p:nvPr/>
        </p:nvSpPr>
        <p:spPr>
          <a:xfrm>
            <a:off x="5765299" y="158826"/>
            <a:ext cx="6108700" cy="82391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5400" b="0" i="0" u="none" strike="noStrike" kern="1200" cap="none" spc="0" normalizeH="0" baseline="0" noProof="0" dirty="0">
                <a:ln>
                  <a:noFill/>
                </a:ln>
                <a:solidFill>
                  <a:srgbClr val="632E62"/>
                </a:solidFill>
                <a:effectLst/>
                <a:uLnTx/>
                <a:uFillTx/>
                <a:latin typeface="Corbel" panose="020B0503020204020204"/>
                <a:ea typeface="+mj-ea"/>
                <a:cs typeface="+mj-cs"/>
              </a:rPr>
              <a:t>Circle Theorems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8875599-FE0E-DA64-97CF-27ED315BF723}"/>
              </a:ext>
            </a:extLst>
          </p:cNvPr>
          <p:cNvSpPr txBox="1"/>
          <p:nvPr/>
        </p:nvSpPr>
        <p:spPr>
          <a:xfrm>
            <a:off x="183015" y="372862"/>
            <a:ext cx="59129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632E62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Solving further equations with…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C22D187-E2C8-0AB0-4330-01271FAF391B}"/>
              </a:ext>
            </a:extLst>
          </p:cNvPr>
          <p:cNvSpPr/>
          <p:nvPr/>
        </p:nvSpPr>
        <p:spPr>
          <a:xfrm>
            <a:off x="8423565" y="6446983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@</a:t>
            </a:r>
            <a:r>
              <a:rPr kumimoji="0" lang="en-GB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karenshancock</a:t>
            </a: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15" name="Table 15">
                <a:extLst>
                  <a:ext uri="{FF2B5EF4-FFF2-40B4-BE49-F238E27FC236}">
                    <a16:creationId xmlns:a16="http://schemas.microsoft.com/office/drawing/2014/main" id="{3A500A12-DD24-142C-3482-8DD437A22AB3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317999" y="1106610"/>
              <a:ext cx="11702064" cy="5262928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925516">
                      <a:extLst>
                        <a:ext uri="{9D8B030D-6E8A-4147-A177-3AD203B41FA5}">
                          <a16:colId xmlns:a16="http://schemas.microsoft.com/office/drawing/2014/main" val="3683367108"/>
                        </a:ext>
                      </a:extLst>
                    </a:gridCol>
                    <a:gridCol w="2925516">
                      <a:extLst>
                        <a:ext uri="{9D8B030D-6E8A-4147-A177-3AD203B41FA5}">
                          <a16:colId xmlns:a16="http://schemas.microsoft.com/office/drawing/2014/main" val="3961667586"/>
                        </a:ext>
                      </a:extLst>
                    </a:gridCol>
                    <a:gridCol w="2925516">
                      <a:extLst>
                        <a:ext uri="{9D8B030D-6E8A-4147-A177-3AD203B41FA5}">
                          <a16:colId xmlns:a16="http://schemas.microsoft.com/office/drawing/2014/main" val="2302612311"/>
                        </a:ext>
                      </a:extLst>
                    </a:gridCol>
                    <a:gridCol w="2925516">
                      <a:extLst>
                        <a:ext uri="{9D8B030D-6E8A-4147-A177-3AD203B41FA5}">
                          <a16:colId xmlns:a16="http://schemas.microsoft.com/office/drawing/2014/main" val="2263642709"/>
                        </a:ext>
                      </a:extLst>
                    </a:gridCol>
                  </a:tblGrid>
                  <a:tr h="2631464">
                    <a:tc>
                      <a:txBody>
                        <a:bodyPr/>
                        <a:lstStyle/>
                        <a:p>
                          <a:pPr marL="0" marR="0" lvl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1800" b="0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chemeClr val="bg2"/>
                              </a:solidFill>
                              <a:effectLst/>
                              <a:uLnTx/>
                              <a:uFillTx/>
                              <a:latin typeface="Cambria" panose="02040503050406030204"/>
                              <a:ea typeface="+mn-ea"/>
                              <a:cs typeface="+mn-cs"/>
                            </a:rPr>
                            <a:t>Find </a:t>
                          </a:r>
                          <a14:m>
                            <m:oMath xmlns:m="http://schemas.openxmlformats.org/officeDocument/2006/math">
                              <m:r>
                                <a:rPr kumimoji="0" lang="en-GB" sz="18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chemeClr val="bg2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𝑥</m:t>
                              </m:r>
                            </m:oMath>
                          </a14:m>
                          <a:r>
                            <a:rPr kumimoji="0" lang="en-GB" sz="1800" b="0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chemeClr val="bg2"/>
                              </a:solidFill>
                              <a:effectLst/>
                              <a:uLnTx/>
                              <a:uFillTx/>
                              <a:latin typeface="Cambria" panose="02040503050406030204"/>
                              <a:ea typeface="+mn-ea"/>
                              <a:cs typeface="+mn-cs"/>
                            </a:rPr>
                            <a:t> and </a:t>
                          </a:r>
                          <a14:m>
                            <m:oMath xmlns:m="http://schemas.openxmlformats.org/officeDocument/2006/math">
                              <m:r>
                                <a:rPr kumimoji="0" lang="en-GB" sz="18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chemeClr val="bg2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𝑦</m:t>
                              </m:r>
                            </m:oMath>
                          </a14:m>
                          <a:endParaRPr kumimoji="0" lang="en-GB" sz="1800" b="0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chemeClr val="bg2"/>
                            </a:solidFill>
                            <a:effectLst/>
                            <a:uLnTx/>
                            <a:uFillTx/>
                            <a:latin typeface="Cambria" panose="02040503050406030204"/>
                            <a:ea typeface="+mn-ea"/>
                            <a:cs typeface="+mn-cs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b="0" i="1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GB" b="0" i="1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GB" b="0" i="1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</a:rPr>
                                  <m:t>=150°</m:t>
                                </m:r>
                                <m:r>
                                  <m:rPr>
                                    <m:nor/>
                                  </m:rPr>
                                  <a:rPr lang="en-GB" b="0" dirty="0">
                                    <a:solidFill>
                                      <a:schemeClr val="bg2"/>
                                    </a:solidFill>
                                  </a:rPr>
                                  <m:t> </m:t>
                                </m:r>
                              </m:oMath>
                              <m:oMath xmlns:m="http://schemas.openxmlformats.org/officeDocument/2006/math">
                                <m:r>
                                  <m:rPr>
                                    <m:nor/>
                                  </m:rPr>
                                  <a:rPr lang="en-GB" b="0" dirty="0">
                                    <a:solidFill>
                                      <a:schemeClr val="bg2"/>
                                    </a:solidFill>
                                  </a:rPr>
                                  <m:t>Find</m:t>
                                </m:r>
                                <m:r>
                                  <m:rPr>
                                    <m:nor/>
                                  </m:rPr>
                                  <a:rPr lang="en-GB" b="0" dirty="0">
                                    <a:solidFill>
                                      <a:schemeClr val="bg2"/>
                                    </a:solidFill>
                                  </a:rPr>
                                  <m:t> </m:t>
                                </m:r>
                                <m:r>
                                  <a:rPr lang="en-GB" b="0" i="1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m:rPr>
                                    <m:nor/>
                                  </m:rPr>
                                  <a:rPr lang="en-GB" b="0" dirty="0">
                                    <a:solidFill>
                                      <a:schemeClr val="bg2"/>
                                    </a:solidFill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GB" b="0" dirty="0">
                                    <a:solidFill>
                                      <a:schemeClr val="bg2"/>
                                    </a:solidFill>
                                  </a:rPr>
                                  <m:t>and</m:t>
                                </m:r>
                                <m:r>
                                  <m:rPr>
                                    <m:nor/>
                                  </m:rPr>
                                  <a:rPr lang="en-GB" b="0" dirty="0">
                                    <a:solidFill>
                                      <a:schemeClr val="bg2"/>
                                    </a:solidFill>
                                  </a:rPr>
                                  <m:t> </m:t>
                                </m:r>
                                <m:r>
                                  <a:rPr lang="en-GB" b="0" i="1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oMath>
                            </m:oMathPara>
                          </a14:m>
                          <a:endParaRPr lang="en-GB" b="0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r>
                                <a:rPr lang="en-GB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GB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=2 :7</m:t>
                              </m:r>
                            </m:oMath>
                          </a14:m>
                          <a:r>
                            <a:rPr lang="en-GB" b="0" dirty="0">
                              <a:solidFill>
                                <a:schemeClr val="bg2"/>
                              </a:solidFill>
                            </a:rPr>
                            <a:t> </a:t>
                          </a:r>
                        </a:p>
                        <a:p>
                          <a:pPr algn="ctr"/>
                          <a:r>
                            <a:rPr lang="en-GB" b="0" dirty="0">
                              <a:solidFill>
                                <a:schemeClr val="bg2"/>
                              </a:solidFill>
                            </a:rPr>
                            <a:t>Find </a:t>
                          </a:r>
                          <a14:m>
                            <m:oMath xmlns:m="http://schemas.openxmlformats.org/officeDocument/2006/math">
                              <m:r>
                                <a:rPr lang="en-GB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b="0" dirty="0">
                              <a:solidFill>
                                <a:schemeClr val="bg2"/>
                              </a:solidFill>
                            </a:rPr>
                            <a:t> and </a:t>
                          </a:r>
                          <a14:m>
                            <m:oMath xmlns:m="http://schemas.openxmlformats.org/officeDocument/2006/math">
                              <m:r>
                                <a:rPr lang="en-GB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oMath>
                          </a14:m>
                          <a:endParaRPr lang="en-GB" b="0" dirty="0">
                            <a:solidFill>
                              <a:schemeClr val="bg2"/>
                            </a:solidFill>
                          </a:endParaRPr>
                        </a:p>
                        <a:p>
                          <a:pPr algn="ctr"/>
                          <a:endParaRPr lang="en-GB" b="0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b="0" dirty="0">
                              <a:solidFill>
                                <a:schemeClr val="bg2"/>
                              </a:solidFill>
                            </a:rPr>
                            <a:t>Find </a:t>
                          </a:r>
                          <a14:m>
                            <m:oMath xmlns:m="http://schemas.openxmlformats.org/officeDocument/2006/math">
                              <m:r>
                                <a:rPr lang="en-GB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endParaRPr lang="en-GB" b="0" dirty="0">
                            <a:solidFill>
                              <a:schemeClr val="bg2"/>
                            </a:solidFill>
                          </a:endParaRPr>
                        </a:p>
                        <a:p>
                          <a:pPr algn="ctr"/>
                          <a:endParaRPr lang="en-GB" b="0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188976079"/>
                      </a:ext>
                    </a:extLst>
                  </a:tr>
                  <a:tr h="2631464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b="0" dirty="0">
                              <a:solidFill>
                                <a:schemeClr val="bg2"/>
                              </a:solidFill>
                            </a:rPr>
                            <a:t>Find </a:t>
                          </a:r>
                          <a14:m>
                            <m:oMath xmlns:m="http://schemas.openxmlformats.org/officeDocument/2006/math">
                              <m:r>
                                <a:rPr lang="en-GB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endParaRPr lang="en-GB" b="0" dirty="0">
                            <a:solidFill>
                              <a:schemeClr val="bg2"/>
                            </a:solidFill>
                          </a:endParaRPr>
                        </a:p>
                        <a:p>
                          <a:pPr algn="ctr"/>
                          <a:endParaRPr lang="en-GB" b="0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b="0" dirty="0">
                              <a:solidFill>
                                <a:schemeClr val="bg2"/>
                              </a:solidFill>
                            </a:rPr>
                            <a:t>Find </a:t>
                          </a:r>
                          <a14:m>
                            <m:oMath xmlns:m="http://schemas.openxmlformats.org/officeDocument/2006/math">
                              <m:r>
                                <a:rPr lang="en-GB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endParaRPr lang="en-GB" b="0" dirty="0">
                            <a:solidFill>
                              <a:schemeClr val="bg2"/>
                            </a:solidFill>
                          </a:endParaRPr>
                        </a:p>
                        <a:p>
                          <a:pPr algn="ctr"/>
                          <a:endParaRPr lang="en-GB" b="0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b="0" dirty="0">
                              <a:solidFill>
                                <a:schemeClr val="bg2"/>
                              </a:solidFill>
                            </a:rPr>
                            <a:t>Find </a:t>
                          </a:r>
                          <a14:m>
                            <m:oMath xmlns:m="http://schemas.openxmlformats.org/officeDocument/2006/math">
                              <m:r>
                                <a:rPr lang="en-GB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b="0" dirty="0">
                              <a:solidFill>
                                <a:schemeClr val="bg2"/>
                              </a:solidFill>
                            </a:rPr>
                            <a:t> and </a:t>
                          </a:r>
                          <a14:m>
                            <m:oMath xmlns:m="http://schemas.openxmlformats.org/officeDocument/2006/math">
                              <m:r>
                                <a:rPr lang="en-GB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oMath>
                          </a14:m>
                          <a:endParaRPr lang="en-GB" b="0" dirty="0">
                            <a:solidFill>
                              <a:schemeClr val="bg2"/>
                            </a:solidFill>
                          </a:endParaRPr>
                        </a:p>
                        <a:p>
                          <a:pPr algn="ctr"/>
                          <a:endParaRPr lang="en-GB" b="0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b="0" dirty="0">
                              <a:solidFill>
                                <a:schemeClr val="bg2"/>
                              </a:solidFill>
                            </a:rPr>
                            <a:t>Find </a:t>
                          </a:r>
                          <a14:m>
                            <m:oMath xmlns:m="http://schemas.openxmlformats.org/officeDocument/2006/math">
                              <m:r>
                                <a:rPr lang="en-GB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oMath>
                          </a14:m>
                          <a:endParaRPr lang="en-GB" b="0" dirty="0">
                            <a:solidFill>
                              <a:schemeClr val="bg2"/>
                            </a:solidFill>
                          </a:endParaRPr>
                        </a:p>
                        <a:p>
                          <a:pPr algn="ctr"/>
                          <a:endParaRPr lang="en-GB" b="0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674524087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15" name="Table 15">
                <a:extLst>
                  <a:ext uri="{FF2B5EF4-FFF2-40B4-BE49-F238E27FC236}">
                    <a16:creationId xmlns:a16="http://schemas.microsoft.com/office/drawing/2014/main" id="{3A500A12-DD24-142C-3482-8DD437A22AB3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317999" y="1106610"/>
              <a:ext cx="11702064" cy="5262928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925516">
                      <a:extLst>
                        <a:ext uri="{9D8B030D-6E8A-4147-A177-3AD203B41FA5}">
                          <a16:colId xmlns:a16="http://schemas.microsoft.com/office/drawing/2014/main" val="3683367108"/>
                        </a:ext>
                      </a:extLst>
                    </a:gridCol>
                    <a:gridCol w="2925516">
                      <a:extLst>
                        <a:ext uri="{9D8B030D-6E8A-4147-A177-3AD203B41FA5}">
                          <a16:colId xmlns:a16="http://schemas.microsoft.com/office/drawing/2014/main" val="3961667586"/>
                        </a:ext>
                      </a:extLst>
                    </a:gridCol>
                    <a:gridCol w="2925516">
                      <a:extLst>
                        <a:ext uri="{9D8B030D-6E8A-4147-A177-3AD203B41FA5}">
                          <a16:colId xmlns:a16="http://schemas.microsoft.com/office/drawing/2014/main" val="2302612311"/>
                        </a:ext>
                      </a:extLst>
                    </a:gridCol>
                    <a:gridCol w="2925516">
                      <a:extLst>
                        <a:ext uri="{9D8B030D-6E8A-4147-A177-3AD203B41FA5}">
                          <a16:colId xmlns:a16="http://schemas.microsoft.com/office/drawing/2014/main" val="2263642709"/>
                        </a:ext>
                      </a:extLst>
                    </a:gridCol>
                  </a:tblGrid>
                  <a:tr h="2631464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433" t="-1442" r="-299134" b="-9951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00870" t="-1442" r="-200435" b="-9951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00000" t="-1442" r="-99567" b="-9951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01304" t="-1442" b="-9951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188976079"/>
                      </a:ext>
                    </a:extLst>
                  </a:tr>
                  <a:tr h="2631464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433" t="-101932" r="-29913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00870" t="-101932" r="-20043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00000" t="-101932" r="-995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01304" t="-10193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674524087"/>
                      </a:ext>
                    </a:extLst>
                  </a:tr>
                </a:tbl>
              </a:graphicData>
            </a:graphic>
          </p:graphicFrame>
        </mc:Fallback>
      </mc:AlternateContent>
      <p:pic>
        <p:nvPicPr>
          <p:cNvPr id="18" name="Picture 17">
            <a:extLst>
              <a:ext uri="{FF2B5EF4-FFF2-40B4-BE49-F238E27FC236}">
                <a16:creationId xmlns:a16="http://schemas.microsoft.com/office/drawing/2014/main" id="{835C5B82-E18D-B4B2-955E-59886EF8AE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8500" y="1724682"/>
            <a:ext cx="1873188" cy="1871180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1CC1F427-6506-2505-3171-83D92715229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80438" y="1724681"/>
            <a:ext cx="1981606" cy="1871181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633910D7-1C16-A287-9A59-50AD7146408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520794" y="1470184"/>
            <a:ext cx="2127959" cy="2125678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CF65A9DA-EF29-2830-B5BA-8D2C6240047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16500" y="1481330"/>
            <a:ext cx="2130239" cy="2125678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B33DCA75-CFE6-B6D4-3B3D-31524AAABF9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6155" y="4119988"/>
            <a:ext cx="2279090" cy="2143430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9BAE7CB2-431E-39FA-1813-BB640AB894F1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l="14301"/>
          <a:stretch/>
        </p:blipFill>
        <p:spPr>
          <a:xfrm>
            <a:off x="3374062" y="4213934"/>
            <a:ext cx="2721938" cy="2125678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DE919E90-2F14-5905-A3EB-0A28D8FD231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 rot="2687190">
            <a:off x="6620851" y="4174719"/>
            <a:ext cx="2106779" cy="2104521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BCC4C85E-1F5B-71EA-8E46-DAACEACC844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520794" y="4119988"/>
            <a:ext cx="2141627" cy="21256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33215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11" name="Table 15">
                <a:extLst>
                  <a:ext uri="{FF2B5EF4-FFF2-40B4-BE49-F238E27FC236}">
                    <a16:creationId xmlns:a16="http://schemas.microsoft.com/office/drawing/2014/main" id="{454A91E7-E3A1-2BB7-41C5-178CE8F3B34C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317999" y="1106610"/>
              <a:ext cx="11702064" cy="5262928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925516">
                      <a:extLst>
                        <a:ext uri="{9D8B030D-6E8A-4147-A177-3AD203B41FA5}">
                          <a16:colId xmlns:a16="http://schemas.microsoft.com/office/drawing/2014/main" val="3683367108"/>
                        </a:ext>
                      </a:extLst>
                    </a:gridCol>
                    <a:gridCol w="2925516">
                      <a:extLst>
                        <a:ext uri="{9D8B030D-6E8A-4147-A177-3AD203B41FA5}">
                          <a16:colId xmlns:a16="http://schemas.microsoft.com/office/drawing/2014/main" val="3961667586"/>
                        </a:ext>
                      </a:extLst>
                    </a:gridCol>
                    <a:gridCol w="2925516">
                      <a:extLst>
                        <a:ext uri="{9D8B030D-6E8A-4147-A177-3AD203B41FA5}">
                          <a16:colId xmlns:a16="http://schemas.microsoft.com/office/drawing/2014/main" val="2302612311"/>
                        </a:ext>
                      </a:extLst>
                    </a:gridCol>
                    <a:gridCol w="2925516">
                      <a:extLst>
                        <a:ext uri="{9D8B030D-6E8A-4147-A177-3AD203B41FA5}">
                          <a16:colId xmlns:a16="http://schemas.microsoft.com/office/drawing/2014/main" val="2263642709"/>
                        </a:ext>
                      </a:extLst>
                    </a:gridCol>
                  </a:tblGrid>
                  <a:tr h="2631464">
                    <a:tc>
                      <a:txBody>
                        <a:bodyPr/>
                        <a:lstStyle/>
                        <a:p>
                          <a:pPr marL="0" marR="0" lvl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1800" b="0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chemeClr val="bg2"/>
                              </a:solidFill>
                              <a:effectLst/>
                              <a:uLnTx/>
                              <a:uFillTx/>
                              <a:latin typeface="Cambria" panose="02040503050406030204"/>
                              <a:ea typeface="+mn-ea"/>
                              <a:cs typeface="+mn-cs"/>
                            </a:rPr>
                            <a:t>Find </a:t>
                          </a:r>
                          <a14:m>
                            <m:oMath xmlns:m="http://schemas.openxmlformats.org/officeDocument/2006/math">
                              <m:r>
                                <a:rPr kumimoji="0" lang="en-GB" sz="18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chemeClr val="bg2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𝑥</m:t>
                              </m:r>
                            </m:oMath>
                          </a14:m>
                          <a:r>
                            <a:rPr kumimoji="0" lang="en-GB" sz="1800" b="0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chemeClr val="bg2"/>
                              </a:solidFill>
                              <a:effectLst/>
                              <a:uLnTx/>
                              <a:uFillTx/>
                              <a:latin typeface="Cambria" panose="02040503050406030204"/>
                              <a:ea typeface="+mn-ea"/>
                              <a:cs typeface="+mn-cs"/>
                            </a:rPr>
                            <a:t> and </a:t>
                          </a:r>
                          <a14:m>
                            <m:oMath xmlns:m="http://schemas.openxmlformats.org/officeDocument/2006/math">
                              <m:r>
                                <a:rPr kumimoji="0" lang="en-GB" sz="18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chemeClr val="bg2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𝑦</m:t>
                              </m:r>
                            </m:oMath>
                          </a14:m>
                          <a:endParaRPr kumimoji="0" lang="en-GB" sz="1800" b="0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chemeClr val="bg2"/>
                            </a:solidFill>
                            <a:effectLst/>
                            <a:uLnTx/>
                            <a:uFillTx/>
                            <a:latin typeface="Cambria" panose="02040503050406030204"/>
                            <a:ea typeface="+mn-ea"/>
                            <a:cs typeface="+mn-cs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b="0" i="1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b="0" i="1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GB" b="0" i="1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GB" b="0" i="1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</a:rPr>
                                  <m:t>=150°</m:t>
                                </m:r>
                                <m:r>
                                  <m:rPr>
                                    <m:nor/>
                                  </m:rPr>
                                  <a:rPr lang="en-GB" b="0" dirty="0">
                                    <a:solidFill>
                                      <a:schemeClr val="bg2"/>
                                    </a:solidFill>
                                  </a:rPr>
                                  <m:t> </m:t>
                                </m:r>
                              </m:oMath>
                              <m:oMath xmlns:m="http://schemas.openxmlformats.org/officeDocument/2006/math">
                                <m:r>
                                  <m:rPr>
                                    <m:nor/>
                                  </m:rPr>
                                  <a:rPr lang="en-GB" b="0" dirty="0">
                                    <a:solidFill>
                                      <a:schemeClr val="bg2"/>
                                    </a:solidFill>
                                  </a:rPr>
                                  <m:t>Find</m:t>
                                </m:r>
                                <m:r>
                                  <m:rPr>
                                    <m:nor/>
                                  </m:rPr>
                                  <a:rPr lang="en-GB" b="0" dirty="0">
                                    <a:solidFill>
                                      <a:schemeClr val="bg2"/>
                                    </a:solidFill>
                                  </a:rPr>
                                  <m:t> </m:t>
                                </m:r>
                                <m:r>
                                  <a:rPr lang="en-GB" b="0" i="1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m:rPr>
                                    <m:nor/>
                                  </m:rPr>
                                  <a:rPr lang="en-GB" b="0" dirty="0">
                                    <a:solidFill>
                                      <a:schemeClr val="bg2"/>
                                    </a:solidFill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GB" b="0" dirty="0">
                                    <a:solidFill>
                                      <a:schemeClr val="bg2"/>
                                    </a:solidFill>
                                  </a:rPr>
                                  <m:t>and</m:t>
                                </m:r>
                                <m:r>
                                  <m:rPr>
                                    <m:nor/>
                                  </m:rPr>
                                  <a:rPr lang="en-GB" b="0" dirty="0">
                                    <a:solidFill>
                                      <a:schemeClr val="bg2"/>
                                    </a:solidFill>
                                  </a:rPr>
                                  <m:t> </m:t>
                                </m:r>
                                <m:r>
                                  <a:rPr lang="en-GB" b="0" i="1" smtClean="0">
                                    <a:solidFill>
                                      <a:schemeClr val="bg2"/>
                                    </a:solidFill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oMath>
                            </m:oMathPara>
                          </a14:m>
                          <a:endParaRPr lang="en-GB" b="0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r>
                                <a:rPr lang="en-GB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GB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=2 :7</m:t>
                              </m:r>
                            </m:oMath>
                          </a14:m>
                          <a:r>
                            <a:rPr lang="en-GB" b="0" dirty="0">
                              <a:solidFill>
                                <a:schemeClr val="bg2"/>
                              </a:solidFill>
                            </a:rPr>
                            <a:t> </a:t>
                          </a:r>
                        </a:p>
                        <a:p>
                          <a:pPr algn="ctr"/>
                          <a:r>
                            <a:rPr lang="en-GB" b="0" dirty="0">
                              <a:solidFill>
                                <a:schemeClr val="bg2"/>
                              </a:solidFill>
                            </a:rPr>
                            <a:t>Find </a:t>
                          </a:r>
                          <a14:m>
                            <m:oMath xmlns:m="http://schemas.openxmlformats.org/officeDocument/2006/math">
                              <m:r>
                                <a:rPr lang="en-GB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b="0" dirty="0">
                              <a:solidFill>
                                <a:schemeClr val="bg2"/>
                              </a:solidFill>
                            </a:rPr>
                            <a:t> and </a:t>
                          </a:r>
                          <a14:m>
                            <m:oMath xmlns:m="http://schemas.openxmlformats.org/officeDocument/2006/math">
                              <m:r>
                                <a:rPr lang="en-GB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oMath>
                          </a14:m>
                          <a:endParaRPr lang="en-GB" b="0" dirty="0">
                            <a:solidFill>
                              <a:schemeClr val="bg2"/>
                            </a:solidFill>
                          </a:endParaRPr>
                        </a:p>
                        <a:p>
                          <a:pPr algn="ctr"/>
                          <a:endParaRPr lang="en-GB" b="0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b="0" dirty="0">
                              <a:solidFill>
                                <a:schemeClr val="bg2"/>
                              </a:solidFill>
                            </a:rPr>
                            <a:t>Find </a:t>
                          </a:r>
                          <a14:m>
                            <m:oMath xmlns:m="http://schemas.openxmlformats.org/officeDocument/2006/math">
                              <m:r>
                                <a:rPr lang="en-GB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endParaRPr lang="en-GB" b="0" dirty="0">
                            <a:solidFill>
                              <a:schemeClr val="bg2"/>
                            </a:solidFill>
                          </a:endParaRPr>
                        </a:p>
                        <a:p>
                          <a:pPr algn="ctr"/>
                          <a:endParaRPr lang="en-GB" b="0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188976079"/>
                      </a:ext>
                    </a:extLst>
                  </a:tr>
                  <a:tr h="2631464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b="0" dirty="0">
                              <a:solidFill>
                                <a:schemeClr val="bg2"/>
                              </a:solidFill>
                            </a:rPr>
                            <a:t>Find </a:t>
                          </a:r>
                          <a14:m>
                            <m:oMath xmlns:m="http://schemas.openxmlformats.org/officeDocument/2006/math">
                              <m:r>
                                <a:rPr lang="en-GB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endParaRPr lang="en-GB" b="0" dirty="0">
                            <a:solidFill>
                              <a:schemeClr val="bg2"/>
                            </a:solidFill>
                          </a:endParaRPr>
                        </a:p>
                        <a:p>
                          <a:pPr algn="ctr"/>
                          <a:endParaRPr lang="en-GB" b="0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b="0" dirty="0">
                              <a:solidFill>
                                <a:schemeClr val="bg2"/>
                              </a:solidFill>
                            </a:rPr>
                            <a:t>Find </a:t>
                          </a:r>
                          <a14:m>
                            <m:oMath xmlns:m="http://schemas.openxmlformats.org/officeDocument/2006/math">
                              <m:r>
                                <a:rPr lang="en-GB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endParaRPr lang="en-GB" b="0" dirty="0">
                            <a:solidFill>
                              <a:schemeClr val="bg2"/>
                            </a:solidFill>
                          </a:endParaRPr>
                        </a:p>
                        <a:p>
                          <a:pPr algn="ctr"/>
                          <a:endParaRPr lang="en-GB" b="0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b="0" dirty="0">
                              <a:solidFill>
                                <a:schemeClr val="bg2"/>
                              </a:solidFill>
                            </a:rPr>
                            <a:t>Find </a:t>
                          </a:r>
                          <a14:m>
                            <m:oMath xmlns:m="http://schemas.openxmlformats.org/officeDocument/2006/math">
                              <m:r>
                                <a:rPr lang="en-GB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b="0" dirty="0">
                              <a:solidFill>
                                <a:schemeClr val="bg2"/>
                              </a:solidFill>
                            </a:rPr>
                            <a:t> and </a:t>
                          </a:r>
                          <a14:m>
                            <m:oMath xmlns:m="http://schemas.openxmlformats.org/officeDocument/2006/math">
                              <m:r>
                                <a:rPr lang="en-GB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oMath>
                          </a14:m>
                          <a:endParaRPr lang="en-GB" b="0" dirty="0">
                            <a:solidFill>
                              <a:schemeClr val="bg2"/>
                            </a:solidFill>
                          </a:endParaRPr>
                        </a:p>
                        <a:p>
                          <a:pPr algn="ctr"/>
                          <a:endParaRPr lang="en-GB" b="0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b="0" dirty="0">
                              <a:solidFill>
                                <a:schemeClr val="bg2"/>
                              </a:solidFill>
                            </a:rPr>
                            <a:t>Find </a:t>
                          </a:r>
                          <a14:m>
                            <m:oMath xmlns:m="http://schemas.openxmlformats.org/officeDocument/2006/math">
                              <m:r>
                                <a:rPr lang="en-GB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oMath>
                          </a14:m>
                          <a:endParaRPr lang="en-GB" b="0" dirty="0">
                            <a:solidFill>
                              <a:schemeClr val="bg2"/>
                            </a:solidFill>
                          </a:endParaRPr>
                        </a:p>
                        <a:p>
                          <a:pPr algn="ctr"/>
                          <a:endParaRPr lang="en-GB" b="0" dirty="0">
                            <a:solidFill>
                              <a:schemeClr val="bg2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674524087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11" name="Table 15">
                <a:extLst>
                  <a:ext uri="{FF2B5EF4-FFF2-40B4-BE49-F238E27FC236}">
                    <a16:creationId xmlns:a16="http://schemas.microsoft.com/office/drawing/2014/main" id="{454A91E7-E3A1-2BB7-41C5-178CE8F3B34C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317999" y="1106610"/>
              <a:ext cx="11702064" cy="5262928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925516">
                      <a:extLst>
                        <a:ext uri="{9D8B030D-6E8A-4147-A177-3AD203B41FA5}">
                          <a16:colId xmlns:a16="http://schemas.microsoft.com/office/drawing/2014/main" val="3683367108"/>
                        </a:ext>
                      </a:extLst>
                    </a:gridCol>
                    <a:gridCol w="2925516">
                      <a:extLst>
                        <a:ext uri="{9D8B030D-6E8A-4147-A177-3AD203B41FA5}">
                          <a16:colId xmlns:a16="http://schemas.microsoft.com/office/drawing/2014/main" val="3961667586"/>
                        </a:ext>
                      </a:extLst>
                    </a:gridCol>
                    <a:gridCol w="2925516">
                      <a:extLst>
                        <a:ext uri="{9D8B030D-6E8A-4147-A177-3AD203B41FA5}">
                          <a16:colId xmlns:a16="http://schemas.microsoft.com/office/drawing/2014/main" val="2302612311"/>
                        </a:ext>
                      </a:extLst>
                    </a:gridCol>
                    <a:gridCol w="2925516">
                      <a:extLst>
                        <a:ext uri="{9D8B030D-6E8A-4147-A177-3AD203B41FA5}">
                          <a16:colId xmlns:a16="http://schemas.microsoft.com/office/drawing/2014/main" val="2263642709"/>
                        </a:ext>
                      </a:extLst>
                    </a:gridCol>
                  </a:tblGrid>
                  <a:tr h="2631464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433" t="-1442" r="-299134" b="-9951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00870" t="-1442" r="-200435" b="-9951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00000" t="-1442" r="-99567" b="-9951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01304" t="-1442" b="-9951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188976079"/>
                      </a:ext>
                    </a:extLst>
                  </a:tr>
                  <a:tr h="2631464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433" t="-101932" r="-29913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00870" t="-101932" r="-20043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00000" t="-101932" r="-995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01304" t="-10193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674524087"/>
                      </a:ext>
                    </a:extLst>
                  </a:tr>
                </a:tbl>
              </a:graphicData>
            </a:graphic>
          </p:graphicFrame>
        </mc:Fallback>
      </mc:AlternateContent>
      <p:graphicFrame>
        <p:nvGraphicFramePr>
          <p:cNvPr id="20" name="Table 26">
            <a:extLst>
              <a:ext uri="{FF2B5EF4-FFF2-40B4-BE49-F238E27FC236}">
                <a16:creationId xmlns:a16="http://schemas.microsoft.com/office/drawing/2014/main" id="{0E062034-B77A-420E-380A-7DE00873EA21}"/>
              </a:ext>
            </a:extLst>
          </p:cNvPr>
          <p:cNvGraphicFramePr>
            <a:graphicFrameLocks noGrp="1"/>
          </p:cNvGraphicFramePr>
          <p:nvPr/>
        </p:nvGraphicFramePr>
        <p:xfrm>
          <a:off x="434043" y="1106609"/>
          <a:ext cx="11439956" cy="52629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9989">
                  <a:extLst>
                    <a:ext uri="{9D8B030D-6E8A-4147-A177-3AD203B41FA5}">
                      <a16:colId xmlns:a16="http://schemas.microsoft.com/office/drawing/2014/main" val="746404819"/>
                    </a:ext>
                  </a:extLst>
                </a:gridCol>
                <a:gridCol w="2859989">
                  <a:extLst>
                    <a:ext uri="{9D8B030D-6E8A-4147-A177-3AD203B41FA5}">
                      <a16:colId xmlns:a16="http://schemas.microsoft.com/office/drawing/2014/main" val="4194335055"/>
                    </a:ext>
                  </a:extLst>
                </a:gridCol>
                <a:gridCol w="2859989">
                  <a:extLst>
                    <a:ext uri="{9D8B030D-6E8A-4147-A177-3AD203B41FA5}">
                      <a16:colId xmlns:a16="http://schemas.microsoft.com/office/drawing/2014/main" val="888384505"/>
                    </a:ext>
                  </a:extLst>
                </a:gridCol>
                <a:gridCol w="2859989">
                  <a:extLst>
                    <a:ext uri="{9D8B030D-6E8A-4147-A177-3AD203B41FA5}">
                      <a16:colId xmlns:a16="http://schemas.microsoft.com/office/drawing/2014/main" val="3619329241"/>
                    </a:ext>
                  </a:extLst>
                </a:gridCol>
              </a:tblGrid>
              <a:tr h="2631464"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bg2"/>
                          </a:solidFill>
                        </a:rPr>
                        <a:t>a)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bg2"/>
                          </a:solidFill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bg2"/>
                          </a:solidFill>
                        </a:rPr>
                        <a:t>c)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bg2"/>
                          </a:solidFill>
                        </a:rPr>
                        <a:t>d)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6124634"/>
                  </a:ext>
                </a:extLst>
              </a:tr>
              <a:tr h="2631464"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bg2"/>
                          </a:solidFill>
                        </a:rPr>
                        <a:t>e)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bg2"/>
                          </a:solidFill>
                        </a:rPr>
                        <a:t>f)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bg2"/>
                          </a:solidFill>
                        </a:rPr>
                        <a:t>g)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bg2"/>
                          </a:solidFill>
                        </a:rPr>
                        <a:t>h)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3164527"/>
                  </a:ext>
                </a:extLst>
              </a:tr>
            </a:tbl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6CE1EC09-9CBD-FE7E-668D-CA9CA65A6207}"/>
              </a:ext>
            </a:extLst>
          </p:cNvPr>
          <p:cNvSpPr/>
          <p:nvPr/>
        </p:nvSpPr>
        <p:spPr>
          <a:xfrm>
            <a:off x="8423565" y="6446983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@</a:t>
            </a:r>
            <a:r>
              <a:rPr kumimoji="0" lang="en-GB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karenshancock</a:t>
            </a: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E33287A7-7727-13E9-D6E0-D8D7DF25F16E}"/>
                  </a:ext>
                </a:extLst>
              </p:cNvPr>
              <p:cNvSpPr txBox="1"/>
              <p:nvPr/>
            </p:nvSpPr>
            <p:spPr>
              <a:xfrm>
                <a:off x="710945" y="5868599"/>
                <a:ext cx="2030087" cy="369332"/>
              </a:xfrm>
              <a:prstGeom prst="rect">
                <a:avLst/>
              </a:prstGeom>
              <a:solidFill>
                <a:srgbClr val="C00000"/>
              </a:solidFill>
              <a:ln w="28575">
                <a:noFill/>
              </a:ln>
              <a:effectLst>
                <a:softEdge rad="31750"/>
              </a:effectLst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𝑥</m:t>
                      </m:r>
                      <m:r>
                        <a:rPr kumimoji="0" lang="en-GB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=28°</m:t>
                      </m:r>
                    </m:oMath>
                  </m:oMathPara>
                </a14:m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orbel" panose="020B0503020204020204"/>
                  <a:ea typeface="+mn-ea"/>
                  <a:cs typeface="+mn-cs"/>
                </a:endParaRPr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E33287A7-7727-13E9-D6E0-D8D7DF25F16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0945" y="5868599"/>
                <a:ext cx="2030087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28575">
                <a:noFill/>
              </a:ln>
              <a:effectLst>
                <a:softEdge rad="31750"/>
              </a:effec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36019A00-82A4-E958-12DA-3371574786B6}"/>
                  </a:ext>
                </a:extLst>
              </p:cNvPr>
              <p:cNvSpPr txBox="1"/>
              <p:nvPr/>
            </p:nvSpPr>
            <p:spPr>
              <a:xfrm>
                <a:off x="3679773" y="5868599"/>
                <a:ext cx="2030087" cy="369332"/>
              </a:xfrm>
              <a:prstGeom prst="rect">
                <a:avLst/>
              </a:prstGeom>
              <a:solidFill>
                <a:srgbClr val="C00000"/>
              </a:solidFill>
              <a:ln w="28575">
                <a:noFill/>
              </a:ln>
              <a:effectLst>
                <a:softEdge rad="31750"/>
              </a:effectLst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𝑥</m:t>
                      </m:r>
                      <m:r>
                        <a:rPr kumimoji="0" lang="en-GB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=8</m:t>
                      </m:r>
                    </m:oMath>
                  </m:oMathPara>
                </a14:m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orbel" panose="020B0503020204020204"/>
                  <a:ea typeface="+mn-ea"/>
                  <a:cs typeface="+mn-cs"/>
                </a:endParaRPr>
              </a:p>
            </p:txBody>
          </p:sp>
        </mc:Choice>
        <mc:Fallback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36019A00-82A4-E958-12DA-3371574786B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79773" y="5868599"/>
                <a:ext cx="2030087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28575">
                <a:noFill/>
              </a:ln>
              <a:effectLst>
                <a:softEdge rad="31750"/>
              </a:effec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3C38BA93-9888-265C-8343-5F0002526C63}"/>
                  </a:ext>
                </a:extLst>
              </p:cNvPr>
              <p:cNvSpPr txBox="1"/>
              <p:nvPr/>
            </p:nvSpPr>
            <p:spPr>
              <a:xfrm>
                <a:off x="6648601" y="5868599"/>
                <a:ext cx="2030087" cy="369332"/>
              </a:xfrm>
              <a:prstGeom prst="rect">
                <a:avLst/>
              </a:prstGeom>
              <a:solidFill>
                <a:srgbClr val="C00000"/>
              </a:solidFill>
              <a:ln w="28575">
                <a:noFill/>
              </a:ln>
              <a:effectLst>
                <a:softEdge rad="31750"/>
              </a:effectLst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𝑥</m:t>
                      </m:r>
                      <m:r>
                        <a:rPr kumimoji="0" lang="en-GB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=25°, </m:t>
                      </m:r>
                      <m:r>
                        <a:rPr kumimoji="0" lang="en-GB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𝑦</m:t>
                      </m:r>
                      <m:r>
                        <a:rPr kumimoji="0" lang="en-GB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=30°</m:t>
                      </m:r>
                    </m:oMath>
                  </m:oMathPara>
                </a14:m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orbel" panose="020B0503020204020204"/>
                  <a:ea typeface="+mn-ea"/>
                  <a:cs typeface="+mn-cs"/>
                </a:endParaRPr>
              </a:p>
            </p:txBody>
          </p:sp>
        </mc:Choice>
        <mc:Fallback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3C38BA93-9888-265C-8343-5F0002526C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48601" y="5868599"/>
                <a:ext cx="2030087" cy="369332"/>
              </a:xfrm>
              <a:prstGeom prst="rect">
                <a:avLst/>
              </a:prstGeom>
              <a:blipFill>
                <a:blip r:embed="rId5"/>
                <a:stretch>
                  <a:fillRect b="-6667"/>
                </a:stretch>
              </a:blipFill>
              <a:ln w="28575">
                <a:noFill/>
              </a:ln>
              <a:effectLst>
                <a:softEdge rad="31750"/>
              </a:effec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7F0F60EF-4AA8-ED9B-A23F-B653C0DCAD4D}"/>
                  </a:ext>
                </a:extLst>
              </p:cNvPr>
              <p:cNvSpPr txBox="1"/>
              <p:nvPr/>
            </p:nvSpPr>
            <p:spPr>
              <a:xfrm>
                <a:off x="9617428" y="5868599"/>
                <a:ext cx="2030087" cy="369332"/>
              </a:xfrm>
              <a:prstGeom prst="rect">
                <a:avLst/>
              </a:prstGeom>
              <a:solidFill>
                <a:srgbClr val="C00000"/>
              </a:solidFill>
              <a:ln w="28575">
                <a:noFill/>
              </a:ln>
              <a:effectLst>
                <a:softEdge rad="31750"/>
              </a:effectLst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h</m:t>
                      </m:r>
                      <m:r>
                        <a:rPr kumimoji="0" lang="en-GB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=3.42 </m:t>
                      </m:r>
                      <m:r>
                        <m:rPr>
                          <m:nor/>
                        </m:rPr>
                        <a:rPr kumimoji="0" lang="en-GB" sz="18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cm</m:t>
                      </m:r>
                    </m:oMath>
                  </m:oMathPara>
                </a14:m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orbel" panose="020B0503020204020204"/>
                  <a:ea typeface="+mn-ea"/>
                  <a:cs typeface="+mn-cs"/>
                </a:endParaRPr>
              </a:p>
            </p:txBody>
          </p:sp>
        </mc:Choice>
        <mc:Fallback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7F0F60EF-4AA8-ED9B-A23F-B653C0DCAD4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17428" y="5868599"/>
                <a:ext cx="2030087" cy="369332"/>
              </a:xfrm>
              <a:prstGeom prst="rect">
                <a:avLst/>
              </a:prstGeom>
              <a:blipFill>
                <a:blip r:embed="rId6"/>
                <a:stretch>
                  <a:fillRect b="-13333"/>
                </a:stretch>
              </a:blipFill>
              <a:ln w="28575">
                <a:noFill/>
              </a:ln>
              <a:effectLst>
                <a:softEdge rad="31750"/>
              </a:effec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Title 2">
            <a:extLst>
              <a:ext uri="{FF2B5EF4-FFF2-40B4-BE49-F238E27FC236}">
                <a16:creationId xmlns:a16="http://schemas.microsoft.com/office/drawing/2014/main" id="{E2465474-3957-B9DB-15BC-678C56F66253}"/>
              </a:ext>
            </a:extLst>
          </p:cNvPr>
          <p:cNvSpPr txBox="1">
            <a:spLocks/>
          </p:cNvSpPr>
          <p:nvPr/>
        </p:nvSpPr>
        <p:spPr>
          <a:xfrm>
            <a:off x="5709860" y="355606"/>
            <a:ext cx="6108700" cy="82391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0" i="0" u="none" strike="noStrike" kern="1200" cap="none" spc="0" normalizeH="0" baseline="0" noProof="0" dirty="0">
                <a:ln>
                  <a:noFill/>
                </a:ln>
                <a:solidFill>
                  <a:srgbClr val="632E62"/>
                </a:solidFill>
                <a:effectLst/>
                <a:uLnTx/>
                <a:uFillTx/>
                <a:latin typeface="Corbel" panose="020B0503020204020204"/>
                <a:ea typeface="+mj-ea"/>
                <a:cs typeface="+mj-cs"/>
              </a:rPr>
              <a:t>Circle Theorems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52EB1D8-AAED-5C02-D6B0-EA462A4589F5}"/>
              </a:ext>
            </a:extLst>
          </p:cNvPr>
          <p:cNvSpPr txBox="1"/>
          <p:nvPr/>
        </p:nvSpPr>
        <p:spPr>
          <a:xfrm>
            <a:off x="183015" y="372862"/>
            <a:ext cx="59129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632E62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Solving further equations with…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5D4B4664-6681-AED1-997D-FFEA4710488A}"/>
                  </a:ext>
                </a:extLst>
              </p:cNvPr>
              <p:cNvSpPr txBox="1"/>
              <p:nvPr/>
            </p:nvSpPr>
            <p:spPr>
              <a:xfrm>
                <a:off x="690656" y="3196504"/>
                <a:ext cx="2030087" cy="369332"/>
              </a:xfrm>
              <a:prstGeom prst="rect">
                <a:avLst/>
              </a:prstGeom>
              <a:solidFill>
                <a:srgbClr val="C00000"/>
              </a:solidFill>
              <a:ln w="28575">
                <a:noFill/>
              </a:ln>
              <a:effectLst>
                <a:softEdge rad="31750"/>
              </a:effectLst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𝑥</m:t>
                      </m:r>
                      <m:r>
                        <a:rPr kumimoji="0" lang="en-GB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=40°, </m:t>
                      </m:r>
                      <m:r>
                        <a:rPr kumimoji="0" lang="en-GB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𝑦</m:t>
                      </m:r>
                      <m:r>
                        <a:rPr kumimoji="0" lang="en-GB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=30°</m:t>
                      </m:r>
                    </m:oMath>
                  </m:oMathPara>
                </a14:m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orbel" panose="020B0503020204020204"/>
                  <a:ea typeface="+mn-ea"/>
                  <a:cs typeface="+mn-cs"/>
                </a:endParaRPr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5D4B4664-6681-AED1-997D-FFEA4710488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0656" y="3196504"/>
                <a:ext cx="2030087" cy="369332"/>
              </a:xfrm>
              <a:prstGeom prst="rect">
                <a:avLst/>
              </a:prstGeom>
              <a:blipFill>
                <a:blip r:embed="rId7"/>
                <a:stretch>
                  <a:fillRect b="-10000"/>
                </a:stretch>
              </a:blipFill>
              <a:ln w="28575">
                <a:noFill/>
              </a:ln>
              <a:effectLst>
                <a:softEdge rad="31750"/>
              </a:effec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6C182901-9E47-9F13-603E-F568C231483C}"/>
                  </a:ext>
                </a:extLst>
              </p:cNvPr>
              <p:cNvSpPr txBox="1"/>
              <p:nvPr/>
            </p:nvSpPr>
            <p:spPr>
              <a:xfrm>
                <a:off x="3664903" y="3196504"/>
                <a:ext cx="2030087" cy="369332"/>
              </a:xfrm>
              <a:prstGeom prst="rect">
                <a:avLst/>
              </a:prstGeom>
              <a:solidFill>
                <a:srgbClr val="C00000"/>
              </a:solidFill>
              <a:ln w="28575">
                <a:noFill/>
              </a:ln>
              <a:effectLst>
                <a:softEdge rad="31750"/>
              </a:effectLst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𝑥</m:t>
                      </m:r>
                      <m:r>
                        <a:rPr kumimoji="0" lang="en-GB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=50°, </m:t>
                      </m:r>
                      <m:r>
                        <a:rPr kumimoji="0" lang="en-GB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𝑦</m:t>
                      </m:r>
                      <m:r>
                        <a:rPr kumimoji="0" lang="en-GB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=100°</m:t>
                      </m:r>
                    </m:oMath>
                  </m:oMathPara>
                </a14:m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orbel" panose="020B0503020204020204"/>
                  <a:ea typeface="+mn-ea"/>
                  <a:cs typeface="+mn-cs"/>
                </a:endParaRPr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6C182901-9E47-9F13-603E-F568C231483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64903" y="3196504"/>
                <a:ext cx="2030087" cy="369332"/>
              </a:xfrm>
              <a:prstGeom prst="rect">
                <a:avLst/>
              </a:prstGeom>
              <a:blipFill>
                <a:blip r:embed="rId8"/>
                <a:stretch>
                  <a:fillRect b="-10000"/>
                </a:stretch>
              </a:blipFill>
              <a:ln w="28575">
                <a:noFill/>
              </a:ln>
              <a:effectLst>
                <a:softEdge rad="31750"/>
              </a:effec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E4B7A187-3CF8-4603-8947-DE07FECC5FF3}"/>
                  </a:ext>
                </a:extLst>
              </p:cNvPr>
              <p:cNvSpPr txBox="1"/>
              <p:nvPr/>
            </p:nvSpPr>
            <p:spPr>
              <a:xfrm>
                <a:off x="6639150" y="3196504"/>
                <a:ext cx="2030087" cy="369332"/>
              </a:xfrm>
              <a:prstGeom prst="rect">
                <a:avLst/>
              </a:prstGeom>
              <a:solidFill>
                <a:srgbClr val="C00000"/>
              </a:solidFill>
              <a:ln w="28575">
                <a:noFill/>
              </a:ln>
              <a:effectLst>
                <a:softEdge rad="31750"/>
              </a:effectLst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𝑥</m:t>
                      </m:r>
                      <m:r>
                        <a:rPr kumimoji="0" lang="en-GB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=70°, </m:t>
                      </m:r>
                      <m:r>
                        <a:rPr kumimoji="0" lang="en-GB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𝑦</m:t>
                      </m:r>
                      <m:r>
                        <a:rPr kumimoji="0" lang="en-GB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=20°</m:t>
                      </m:r>
                    </m:oMath>
                  </m:oMathPara>
                </a14:m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orbel" panose="020B0503020204020204"/>
                  <a:ea typeface="+mn-ea"/>
                  <a:cs typeface="+mn-cs"/>
                </a:endParaRPr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E4B7A187-3CF8-4603-8947-DE07FECC5F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39150" y="3196504"/>
                <a:ext cx="2030087" cy="369332"/>
              </a:xfrm>
              <a:prstGeom prst="rect">
                <a:avLst/>
              </a:prstGeom>
              <a:blipFill>
                <a:blip r:embed="rId9"/>
                <a:stretch>
                  <a:fillRect b="-10000"/>
                </a:stretch>
              </a:blipFill>
              <a:ln w="28575">
                <a:noFill/>
              </a:ln>
              <a:effectLst>
                <a:softEdge rad="31750"/>
              </a:effec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E55F059-F79E-CE46-EBC4-025BEA0A5B5E}"/>
                  </a:ext>
                </a:extLst>
              </p:cNvPr>
              <p:cNvSpPr txBox="1"/>
              <p:nvPr/>
            </p:nvSpPr>
            <p:spPr>
              <a:xfrm>
                <a:off x="9613398" y="3196504"/>
                <a:ext cx="2030087" cy="369332"/>
              </a:xfrm>
              <a:prstGeom prst="rect">
                <a:avLst/>
              </a:prstGeom>
              <a:solidFill>
                <a:srgbClr val="C00000"/>
              </a:solidFill>
              <a:ln w="28575">
                <a:noFill/>
              </a:ln>
              <a:effectLst>
                <a:softEdge rad="31750"/>
              </a:effectLst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𝑥</m:t>
                      </m:r>
                      <m:r>
                        <a:rPr kumimoji="0" lang="en-GB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=100°</m:t>
                      </m:r>
                    </m:oMath>
                  </m:oMathPara>
                </a14:m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orbel" panose="020B0503020204020204"/>
                  <a:ea typeface="+mn-ea"/>
                  <a:cs typeface="+mn-cs"/>
                </a:endParaRPr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E55F059-F79E-CE46-EBC4-025BEA0A5B5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13398" y="3196504"/>
                <a:ext cx="2030087" cy="36933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  <a:ln w="28575">
                <a:noFill/>
              </a:ln>
              <a:effectLst>
                <a:softEdge rad="31750"/>
              </a:effec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2" name="Picture 11">
            <a:extLst>
              <a:ext uri="{FF2B5EF4-FFF2-40B4-BE49-F238E27FC236}">
                <a16:creationId xmlns:a16="http://schemas.microsoft.com/office/drawing/2014/main" id="{14CBD373-27E7-88E9-6243-6798C6FB80B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939894" y="1753709"/>
            <a:ext cx="1394703" cy="1393208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3495534F-98C2-AC74-DAC0-DF7B2E721885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916480" y="1747265"/>
            <a:ext cx="1475426" cy="1393208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D86B58E1-0ED7-59F1-1867-0C0614187B5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9775565" y="1439069"/>
            <a:ext cx="1681793" cy="167999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3D56CE2A-69D7-938C-267C-29515E9D54F9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914724" y="1481063"/>
            <a:ext cx="1641511" cy="1637996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0A6A66BB-6695-EB73-5C43-3C48249AA5F2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734642" y="4108225"/>
            <a:ext cx="1829573" cy="172067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2DE2011F-4C6B-353B-2140-B0A12841A91E}"/>
              </a:ext>
            </a:extLst>
          </p:cNvPr>
          <p:cNvPicPr>
            <a:picLocks noChangeAspect="1"/>
          </p:cNvPicPr>
          <p:nvPr/>
        </p:nvPicPr>
        <p:blipFill rotWithShape="1">
          <a:blip r:embed="rId16"/>
          <a:srcRect l="14301"/>
          <a:stretch/>
        </p:blipFill>
        <p:spPr>
          <a:xfrm>
            <a:off x="3598888" y="4129310"/>
            <a:ext cx="2191856" cy="1711714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2009E974-189E-ABD3-D46B-FA4BA6C40945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 rot="2687190">
            <a:off x="6817042" y="4092903"/>
            <a:ext cx="1712019" cy="1710184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FE8200C6-8936-DDD1-5E6D-4B49BB942584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9780185" y="4129310"/>
            <a:ext cx="1677173" cy="1664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6581713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Custom 2">
      <a:dk1>
        <a:srgbClr val="000000"/>
      </a:dk1>
      <a:lt1>
        <a:srgbClr val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4C96FF"/>
      </a:hlink>
      <a:folHlink>
        <a:srgbClr val="0066FF"/>
      </a:folHlink>
    </a:clrScheme>
    <a:fontScheme name="Corbel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173</Words>
  <Application>Microsoft Macintosh PowerPoint</Application>
  <PresentationFormat>Widescreen</PresentationFormat>
  <Paragraphs>48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Bahnschrift</vt:lpstr>
      <vt:lpstr>Cambria</vt:lpstr>
      <vt:lpstr>Cambria Math</vt:lpstr>
      <vt:lpstr>Corbel</vt:lpstr>
      <vt:lpstr>1_Office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 Day (Staff)</dc:creator>
  <cp:lastModifiedBy>N Day (Staff)</cp:lastModifiedBy>
  <cp:revision>1</cp:revision>
  <dcterms:created xsi:type="dcterms:W3CDTF">2022-05-07T12:44:26Z</dcterms:created>
  <dcterms:modified xsi:type="dcterms:W3CDTF">2022-05-07T12:45:30Z</dcterms:modified>
</cp:coreProperties>
</file>