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5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01"/>
    <p:restoredTop sz="96327"/>
  </p:normalViewPr>
  <p:slideViewPr>
    <p:cSldViewPr snapToGrid="0">
      <p:cViewPr varScale="1">
        <p:scale>
          <a:sx n="152" d="100"/>
          <a:sy n="152" d="100"/>
        </p:scale>
        <p:origin x="2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2A98-ED23-E5CB-AB55-D96713509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7F49A-BB8C-AD16-9748-B60B3A3DB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A8435-5EFF-4947-9F88-EB712C23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4914E-6DDD-0981-1AA2-D55C1969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E185F-A229-AEB3-A897-79F29F3F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78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E897-8A1B-365C-DB2B-D5B20DE7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941778-E297-F101-188F-DCEE0D264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CEDEE-92D0-79C6-BC35-5CD6E0636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32D97-416E-D346-AAD3-F391E9B70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FCCB3-846A-AB83-A0C1-37EC14CC5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77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679141-A0F0-0330-AAD3-7C91E4B4B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E2658-A91B-A0E1-6BAD-8CC6D79EA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888AF-7401-6EE4-8342-82F307E2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2EE61-AB97-B8A9-2693-8DEB049F5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427B4-6858-3D17-B90B-25D9BDDA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1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78DFC-75ED-1F0F-88DA-7EA572BC3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1F73E-0E55-E5FC-6AA1-24DED3F3B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F9666-2ED4-7A38-DFEC-B71568B70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9E5CC-E29D-988A-31CA-EABEB27C1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4CB02-F193-562F-E6F3-DED21EF6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8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2F0AD-73C4-92BF-DD43-8AD4C7D8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AFE23-BE86-1507-FF9A-B442B00A8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FE8D6-AE22-270D-9A08-BED979D1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F3107-C1F3-A0A0-F9A1-E03EBB31A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42C18-9A26-93CF-6408-2DA04360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1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66A7B-8DB9-65E0-DF37-F3D366E62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6D797-575B-4376-A717-82C8CC891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45ADB-CC60-FEC9-7E03-BB3701EFA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C205A-6E9A-0FE2-3AAE-912F053A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EC431-7482-069A-6DD5-3D1C84A6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FBD9E-E03A-41BA-C3C2-E2D5E504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07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441A9-7B7F-5D1C-EB0F-F8E1578D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6F4C0-0791-2F60-E8DB-7A8074D0D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A14CBD-5EE7-C928-00DD-D805BD70D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FC4359-7D39-182C-A047-F9C6144E5D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F7E020-6811-3579-E7DC-89FA6D9CA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0BBA59-7EE3-DC36-3D2C-9F9E2CC64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A775C-9A3A-3EAC-8B0F-84066000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F2B0D4-639A-3877-17BB-A22582188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41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F04E5-F4A6-C9F6-7472-232C80F1F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E6A39F-C018-5A6D-0B04-0D7A7FA5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DBEC62-587B-A3C7-E940-14D2C704C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C9426-A3C6-5FAF-90E3-8196302D9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551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A3E26-290B-86FA-D744-8168E7DC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EEFA55-C686-7E13-8320-9FC46EAA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211B3-7163-C00E-2DC6-02FB0A13C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8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E0D6A-E8FA-CF37-0094-3A7400D0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57B30-3239-ADC4-17B4-ECA9E7768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4391C-7A8C-33C8-523F-7ABC5ECCC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834F3-BE3C-8BB3-EA1C-3BA18669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12A70-7E9C-1C68-FCE3-11875C718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774F4-F04D-272E-D6A6-D794D06E7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52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E7F32-B956-08F8-0097-8542225A8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70045E-CDCB-DA66-9244-FA215CE220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FA69E8-EA59-A6BE-9C96-A67C727E9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7FD58-3737-C5D9-B7EB-7C27D101D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C6ECF-56E9-F157-19D8-18ED0C8C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D89C7-22BC-E7DE-F81F-FC7F9808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01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980814-CFEB-08F7-7D26-CDD95034B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B6461-542E-E8D7-8A44-90AAFAAF7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E96F1-E1F4-A8D1-95B6-D1DFC5BBD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7D48-D3B1-2F44-83FD-7385F5E267E7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18CA5-AA05-0652-E391-DACAC4483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BFE68-AC5E-0528-6FBE-EE5C6CA81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3AA80-D96D-544D-8DB8-B669CB86F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510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/>
              <p:nvPr/>
            </p:nvSpPr>
            <p:spPr>
              <a:xfrm>
                <a:off x="133562" y="174661"/>
                <a:ext cx="1178332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For each space in the table, write the equation of a line going through the point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r>
                  <a:rPr lang="en-GB" sz="2400" dirty="0"/>
                  <a:t>You can not use the same line more than once.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2" y="174661"/>
                <a:ext cx="11783321" cy="830997"/>
              </a:xfrm>
              <a:prstGeom prst="rect">
                <a:avLst/>
              </a:prstGeom>
              <a:blipFill>
                <a:blip r:embed="rId2"/>
                <a:stretch>
                  <a:fillRect l="-861" t="-2985" b="-149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2152881"/>
                  </p:ext>
                </p:extLst>
              </p:nvPr>
            </p:nvGraphicFramePr>
            <p:xfrm>
              <a:off x="450349" y="1203959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2152881"/>
                  </p:ext>
                </p:extLst>
              </p:nvPr>
            </p:nvGraphicFramePr>
            <p:xfrm>
              <a:off x="450349" y="1203959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01370" r="-402055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r="-299320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r="-201370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r="-100000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r="-685" b="-4962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80" t="-101923" r="-498639" b="-4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198113" r="-498639" b="-2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03846" r="-498639" b="-2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96226" r="-49863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505769" r="-498639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9589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93AB4B-13FC-3D46-7A7E-4EAD1C215AAB}"/>
              </a:ext>
            </a:extLst>
          </p:cNvPr>
          <p:cNvSpPr txBox="1"/>
          <p:nvPr/>
        </p:nvSpPr>
        <p:spPr>
          <a:xfrm>
            <a:off x="133562" y="174661"/>
            <a:ext cx="11783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Jonny started his grid like this. Can you finish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3272345"/>
                  </p:ext>
                </p:extLst>
              </p:nvPr>
            </p:nvGraphicFramePr>
            <p:xfrm>
              <a:off x="450349" y="814493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3272345"/>
                  </p:ext>
                </p:extLst>
              </p:nvPr>
            </p:nvGraphicFramePr>
            <p:xfrm>
              <a:off x="450349" y="814493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01370" t="-1923" r="-402055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923" r="-29932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1923" r="-20137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99320" t="-1923" r="-10000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02740" t="-1923" r="-685" b="-5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680" t="-100000" r="-498639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370" t="-100000" r="-402055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00000" r="-29932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100000" r="-20137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99320" t="-100000" r="-10000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203846" r="-498639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370" t="-203846" r="-402055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203846" r="-299320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203846" r="-201370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303846" r="-498639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370" t="-303846" r="-402055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303846" r="-29932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396226" r="-498639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370" t="-396226" r="-402055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505769" r="-498639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6895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93AB4B-13FC-3D46-7A7E-4EAD1C215AAB}"/>
              </a:ext>
            </a:extLst>
          </p:cNvPr>
          <p:cNvSpPr txBox="1"/>
          <p:nvPr/>
        </p:nvSpPr>
        <p:spPr>
          <a:xfrm>
            <a:off x="133562" y="174661"/>
            <a:ext cx="11783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Charlotte started her grid like this. Which boxes will she struggle to fill in with this pattern?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3801840"/>
                  </p:ext>
                </p:extLst>
              </p:nvPr>
            </p:nvGraphicFramePr>
            <p:xfrm>
              <a:off x="450349" y="814493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0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3801840"/>
                  </p:ext>
                </p:extLst>
              </p:nvPr>
            </p:nvGraphicFramePr>
            <p:xfrm>
              <a:off x="450349" y="814493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101370" t="-1923" r="-402055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923" r="-29932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1923" r="-20137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99320" t="-1923" r="-10000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02740" t="-1923" r="-685" b="-5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680" t="-100000" r="-498639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100000" r="-20137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203846" r="-498639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203846" r="-201370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303846" r="-498639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370" t="-303846" r="-402055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303846" r="-29932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303846" r="-20137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99320" t="-303846" r="-10000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02740" t="-303846" r="-685" b="-2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396226" r="-498639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396226" r="-20137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80" t="-505769" r="-498639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2055" t="-505769" r="-20137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8676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/>
              <p:nvPr/>
            </p:nvSpPr>
            <p:spPr>
              <a:xfrm>
                <a:off x="133562" y="174661"/>
                <a:ext cx="1178332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Justin completed a similar task, but with different values for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r>
                  <a:rPr lang="en-GB" sz="2400" dirty="0"/>
                  <a:t>Can you tell what values he completed it for?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2" y="174661"/>
                <a:ext cx="11783321" cy="830997"/>
              </a:xfrm>
              <a:prstGeom prst="rect">
                <a:avLst/>
              </a:prstGeom>
              <a:blipFill>
                <a:blip r:embed="rId2"/>
                <a:stretch>
                  <a:fillRect l="-861" t="-2985" b="-149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9306401"/>
                  </p:ext>
                </p:extLst>
              </p:nvPr>
            </p:nvGraphicFramePr>
            <p:xfrm>
              <a:off x="450349" y="1203959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−15</m:t>
                              </m:r>
                            </m:oMath>
                          </a14:m>
                          <a:r>
                            <a:rPr lang="en-GB" sz="20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9306401"/>
                  </p:ext>
                </p:extLst>
              </p:nvPr>
            </p:nvGraphicFramePr>
            <p:xfrm>
              <a:off x="450349" y="1203959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01370" r="-402055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r="-299320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r="-201370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r="-100000" b="-4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r="-685" b="-4962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80" t="-101923" r="-498639" b="-4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101923" r="-402055" b="-4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101923" r="-299320" b="-4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101923" r="-201370" b="-4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101923" r="-100000" b="-4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101923" r="-685" b="-4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198113" r="-498639" b="-2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198113" r="-402055" b="-2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198113" r="-299320" b="-2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198113" r="-201370" b="-2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198113" r="-100000" b="-2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198113" r="-685" b="-2981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03846" r="-498639" b="-2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303846" r="-402055" b="-2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303846" r="-299320" b="-2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303846" r="-201370" b="-2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303846" r="-100000" b="-2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303846" r="-685" b="-20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96226" r="-49863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396226" r="-40205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396226" r="-29932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396226" r="-20137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396226" r="-1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396226" r="-68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505769" r="-498639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505769" r="-402055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505769" r="-299320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505769" r="-201370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505769" r="-100000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505769" r="-685" b="-1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9209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/>
              <p:nvPr/>
            </p:nvSpPr>
            <p:spPr>
              <a:xfrm>
                <a:off x="133562" y="174661"/>
                <a:ext cx="11783321" cy="6370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Kathryn likes lines that go through the origin.</a:t>
                </a:r>
              </a:p>
              <a:p>
                <a:r>
                  <a:rPr lang="en-GB" sz="2400" dirty="0"/>
                  <a:t>For each space in the table, write the equation of the line going through both the point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and the origin.</a:t>
                </a:r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Which space could have multiple answers?</a:t>
                </a:r>
              </a:p>
              <a:p>
                <a:r>
                  <a:rPr lang="en-GB" sz="2400" dirty="0"/>
                  <a:t>What patterns can you explain?</a:t>
                </a:r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2" y="174661"/>
                <a:ext cx="11783321" cy="6370975"/>
              </a:xfrm>
              <a:prstGeom prst="rect">
                <a:avLst/>
              </a:prstGeom>
              <a:blipFill>
                <a:blip r:embed="rId2"/>
                <a:stretch>
                  <a:fillRect l="-861" t="-5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10E1638E-4B6A-05D2-0400-BD0C2A21A2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3801797"/>
                  </p:ext>
                </p:extLst>
              </p:nvPr>
            </p:nvGraphicFramePr>
            <p:xfrm>
              <a:off x="450349" y="1132708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10E1638E-4B6A-05D2-0400-BD0C2A21A2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3801797"/>
                  </p:ext>
                </p:extLst>
              </p:nvPr>
            </p:nvGraphicFramePr>
            <p:xfrm>
              <a:off x="450349" y="1132708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01370" t="-1923" r="-402055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1923" r="-29932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1923" r="-20137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1923" r="-10000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1923" r="-685" b="-5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80" t="-100000" r="-498639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203846" r="-498639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03846" r="-498639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96226" r="-498639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505769" r="-498639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325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/>
              <p:nvPr/>
            </p:nvSpPr>
            <p:spPr>
              <a:xfrm>
                <a:off x="133562" y="174661"/>
                <a:ext cx="11783321" cy="6370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Kathryn likes lines that go through the origin.</a:t>
                </a:r>
              </a:p>
              <a:p>
                <a:r>
                  <a:rPr lang="en-GB" sz="2400" dirty="0"/>
                  <a:t>For each space in the table, write the equation of the line going through both the point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and the origin.</a:t>
                </a:r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Which space could have multiple answers?</a:t>
                </a:r>
              </a:p>
              <a:p>
                <a:r>
                  <a:rPr lang="en-GB" sz="2400" dirty="0"/>
                  <a:t>What patterns can you explain?</a:t>
                </a:r>
              </a:p>
              <a:p>
                <a:endParaRPr lang="en-GB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2" y="174661"/>
                <a:ext cx="11783321" cy="6370975"/>
              </a:xfrm>
              <a:prstGeom prst="rect">
                <a:avLst/>
              </a:prstGeom>
              <a:blipFill>
                <a:blip r:embed="rId2"/>
                <a:stretch>
                  <a:fillRect l="-861" t="-5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10E1638E-4B6A-05D2-0400-BD0C2A21A24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50349" y="1132708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GB" sz="2400" b="1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2400" b="1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GB" sz="2400" b="1" dirty="0">
                            <a:solidFill>
                              <a:schemeClr val="accent2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/>
                        </a:p>
                      </a:txBody>
                      <a:tcPr anchor="ctr">
                        <a:solidFill>
                          <a:schemeClr val="bg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2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2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24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7030A0">
                            <a:alpha val="1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chemeClr val="accent1"/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accent1">
                            <a:alpha val="1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10E1638E-4B6A-05D2-0400-BD0C2A21A24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50349" y="1132708"/>
              <a:ext cx="11149746" cy="39844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3727778946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01370" t="-1923" r="-402055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1923" r="-29932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1923" r="-20137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1923" r="-100000" b="-5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1923" r="-685" b="-5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80" t="-100000" r="-498639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100000" r="-402055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100000" r="-29932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100000" r="-20137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100000" r="-100000" b="-3981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100000" r="-685" b="-3981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203846" r="-498639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203846" r="-402055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203846" r="-299320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203846" r="-201370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203846" r="-100000" b="-3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203846" r="-685" b="-3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03846" r="-498639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303846" r="-402055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303846" r="-29932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1" dirty="0"/>
                        </a:p>
                      </a:txBody>
                      <a:tcPr anchor="ctr">
                        <a:solidFill>
                          <a:schemeClr val="bg1">
                            <a:alpha val="1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303846" r="-10000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303846" r="-685" b="-2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396226" r="-498639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396226" r="-402055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396226" r="-29932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396226" r="-20137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396226" r="-10000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396226" r="-685" b="-1018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0" t="-505769" r="-498639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370" t="-505769" r="-402055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505769" r="-29932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2055" t="-505769" r="-20137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9320" t="-505769" r="-10000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02740" t="-505769" r="-685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993728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01693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/>
              <p:nvPr/>
            </p:nvSpPr>
            <p:spPr>
              <a:xfrm>
                <a:off x="133562" y="174661"/>
                <a:ext cx="1178332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Fill in all the gaps with whole numbers so that each line goes through the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GB" sz="2400" dirty="0"/>
                  <a:t>.</a:t>
                </a:r>
              </a:p>
              <a:p>
                <a:r>
                  <a:rPr lang="en-GB" sz="2400" dirty="0"/>
                  <a:t>Can you do it without repeating any numbers?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2" y="174661"/>
                <a:ext cx="11783321" cy="830997"/>
              </a:xfrm>
              <a:prstGeom prst="rect">
                <a:avLst/>
              </a:prstGeom>
              <a:blipFill>
                <a:blip r:embed="rId2"/>
                <a:stretch>
                  <a:fillRect l="-861" t="-2985" b="-149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293497" y="1132708"/>
              <a:ext cx="9291455" cy="33204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/>
                              </m:borderBox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4BF57807-BED1-6C0E-3474-8EAEC3CB806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293497" y="1132708"/>
              <a:ext cx="9291455" cy="33204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00685" t="-1923" r="-302055" b="-4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320" t="-1923" r="-200000" b="-4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370" t="-1923" r="-101370" b="-4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8639" t="-1923" r="-680" b="-4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t="-100000" r="-39932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685" t="-100000" r="-302055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320" t="-100000" r="-2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370" t="-100000" r="-10137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8639" t="-100000" r="-680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03846" r="-39932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685" t="-203846" r="-302055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320" t="-203846" r="-20000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370" t="-203846" r="-10137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8639" t="-203846" r="-680" b="-2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98113" r="-39932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685" t="-298113" r="-302055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320" t="-298113" r="-20000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370" t="-298113" r="-10137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8639" t="-298113" r="-680" b="-1018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405769" r="-39932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685" t="-405769" r="-302055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99320" t="-405769" r="-20000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370" t="-405769" r="-10137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8639" t="-405769" r="-680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6872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/>
              <p:nvPr/>
            </p:nvSpPr>
            <p:spPr>
              <a:xfrm>
                <a:off x="133562" y="174661"/>
                <a:ext cx="11955519" cy="4893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This is Nathan’s solution.</a:t>
                </a:r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endParaRPr lang="en-GB" sz="2400" dirty="0"/>
              </a:p>
              <a:p>
                <a:pPr marL="457200" indent="-457200">
                  <a:buAutoNum type="arabicParenR"/>
                </a:pPr>
                <a:r>
                  <a:rPr lang="en-GB" sz="2400" dirty="0"/>
                  <a:t>What is special about the number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210</m:t>
                    </m:r>
                  </m:oMath>
                </a14:m>
                <a:r>
                  <a:rPr lang="en-GB" sz="2400" dirty="0"/>
                  <a:t>?</a:t>
                </a:r>
              </a:p>
              <a:p>
                <a:pPr marL="457200" indent="-457200">
                  <a:buAutoNum type="arabicParenR"/>
                </a:pPr>
                <a:r>
                  <a:rPr lang="en-GB" sz="2400" dirty="0"/>
                  <a:t>Can you find a way to complete the grid with smaller numbers, but still with no repetitions?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93AB4B-13FC-3D46-7A7E-4EAD1C215A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62" y="174661"/>
                <a:ext cx="11955519" cy="4893647"/>
              </a:xfrm>
              <a:prstGeom prst="rect">
                <a:avLst/>
              </a:prstGeom>
              <a:blipFill>
                <a:blip r:embed="rId2"/>
                <a:stretch>
                  <a:fillRect l="-849" t="-777" r="-637" b="-20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7BC72ACC-CBC1-7B41-82F2-29F520E19D3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50272" y="679511"/>
              <a:ext cx="9291455" cy="33204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𝟏𝟎𝟓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𝟕𝟎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𝟒𝟐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𝟑𝟎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𝟐𝟏𝟎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𝟒𝟐𝟎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𝟖𝟒𝟎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20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𝟏𝟔𝟖𝟎</m:t>
                                  </m:r>
                                </m:e>
                              </m:borderBox>
                            </m:oMath>
                          </a14:m>
                          <a:r>
                            <a:rPr lang="en-GB" sz="2400" b="1" dirty="0"/>
                            <a:t> </a:t>
                          </a:r>
                        </a:p>
                      </a:txBody>
                      <a:tcPr anchor="ctr">
                        <a:solidFill>
                          <a:srgbClr val="C00000">
                            <a:alpha val="34902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borderBox>
                                <m:borderBox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56</m:t>
                                  </m:r>
                                </m:e>
                              </m:borderBox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7BC72ACC-CBC1-7B41-82F2-29F520E19D3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50272" y="679511"/>
              <a:ext cx="9291455" cy="33204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58291">
                      <a:extLst>
                        <a:ext uri="{9D8B030D-6E8A-4147-A177-3AD203B41FA5}">
                          <a16:colId xmlns:a16="http://schemas.microsoft.com/office/drawing/2014/main" val="3847758068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1711634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4134629630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168715657"/>
                        </a:ext>
                      </a:extLst>
                    </a:gridCol>
                    <a:gridCol w="1858291">
                      <a:extLst>
                        <a:ext uri="{9D8B030D-6E8A-4147-A177-3AD203B41FA5}">
                          <a16:colId xmlns:a16="http://schemas.microsoft.com/office/drawing/2014/main" val="2996078181"/>
                        </a:ext>
                      </a:extLst>
                    </a:gridCol>
                  </a:tblGrid>
                  <a:tr h="664082"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3"/>
                          <a:stretch>
                            <a:fillRect l="-100000" t="-1923" r="-300000" b="-4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1370" t="-1923" r="-202055" b="-4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99320" t="-1923" r="-100680" b="-4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2055" t="-1923" r="-1370" b="-4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929967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85" t="-100000" r="-40274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000" t="-100000" r="-3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1370" t="-100000" r="-202055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99320" t="-100000" r="-10068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2055" t="-100000" r="-1370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116423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5" t="-203846" r="-40274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000" t="-203846" r="-30000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1370" t="-203846" r="-202055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99320" t="-203846" r="-100680" b="-205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2055" t="-203846" r="-1370" b="-2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928029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5" t="-298113" r="-40274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000" t="-298113" r="-30000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1370" t="-298113" r="-202055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99320" t="-298113" r="-100680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2055" t="-298113" r="-1370" b="-1018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33512251"/>
                      </a:ext>
                    </a:extLst>
                  </a:tr>
                  <a:tr h="664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85" t="-405769" r="-40274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000" t="-405769" r="-30000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1370" t="-405769" r="-202055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99320" t="-405769" r="-100680" b="-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2055" t="-405769" r="-1370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669842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08853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944</Words>
  <Application>Microsoft Macintosh PowerPoint</Application>
  <PresentationFormat>Widescreen</PresentationFormat>
  <Paragraphs>227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2023-01-26T20:54:24Z</dcterms:created>
  <dcterms:modified xsi:type="dcterms:W3CDTF">2023-01-27T21:02:22Z</dcterms:modified>
</cp:coreProperties>
</file>