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8061E8-83FF-4444-941B-16FB3A7C568F}" v="379" dt="2021-10-26T15:38:31.1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5165" autoAdjust="0"/>
  </p:normalViewPr>
  <p:slideViewPr>
    <p:cSldViewPr snapToGrid="0" showGuides="1">
      <p:cViewPr>
        <p:scale>
          <a:sx n="103" d="100"/>
          <a:sy n="103" d="100"/>
        </p:scale>
        <p:origin x="1352" y="7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1BFC7-3330-4CF9-AFDA-B65BD71EC839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28EE6-0FE4-4193-A3B6-75C96A9FFC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905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28EE6-0FE4-4193-A3B6-75C96A9FFC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246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28EE6-0FE4-4193-A3B6-75C96A9FFC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34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28EE6-0FE4-4193-A3B6-75C96A9FFC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364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828EE6-0FE4-4193-A3B6-75C96A9FFC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22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437B8-4C14-4BC1-95A5-97DC56A26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F10528-3382-4831-9234-64B38C83C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4D63D-C7D0-4093-B9AB-97192DE4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1468C-6C53-450F-9D9D-D94631801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A206D-B926-4CDC-A784-E879A0BB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247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7DCE9-EDEA-4014-96FB-AD26FAC0F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94DE05-679D-4897-8547-EE6F89119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FAED7-81EB-4735-B176-BBF381EB4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86FD1-2213-421A-9DBC-C4FB5FB7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44C81-4C71-4CF9-958A-345EDEBA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21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A10BFF-B1B4-4D52-B76A-3B904CDBC7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B3EF24-4236-4174-AA8B-A6900133E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EF34E-EDF7-4F16-AE96-C04DED0C8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F28C1-16E9-419A-BBF7-0678A086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03C14-0A29-476A-9567-32A66A01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150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FE1BF-CCD2-4177-B7D1-5B8B41653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51E80-1512-460D-B531-19DA7FE4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E9792-1E24-480D-B177-E4C93EDD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B432E-A26E-4FBF-B983-D6C8F56B2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A19E6-BA60-4263-B140-8E91715B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04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BCF38-120F-49C4-83B8-C3D6623CB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22462-4BD2-49E8-849C-3D76A8174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ED73C-8B7E-41B2-BA34-763D0D1A0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10361-66B0-4C30-97A5-F57B73DB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E7133-8027-4FE9-AD3F-66960260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01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8298F-C524-4FD6-85EC-C33364FB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B90A2-EE23-4C57-B299-AF3A58215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E9794-A18B-4BBB-BF8E-883B8BD00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F64CE-43D0-4C03-84A3-D81A4E4C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2FDD8-3D4D-40EA-930F-A71EE4B5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87A38-91CD-4BFF-BAE0-E35488CA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05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687E3-2707-4C09-800E-299627FFF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4F265-4A9A-4826-89BC-42C6FFF47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0D3CA8-9A56-4E3D-AC2C-FB5B901E0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982CF3-58F5-4F4D-A900-50515546C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D1AB3-7691-47C4-8CCB-EB8BA5BD53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88105D-0594-4A3E-80A3-A5F31CE6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2C479-A2A4-4044-BFB0-6239E8261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F6F4C-CE46-4E96-B322-F41958E25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00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FDE5-8201-4B60-B1DD-77648C625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B710D-CF82-4818-9395-624FEF76E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604B6-9AA5-45CD-8187-D6E8499A0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78C401-C1E4-4292-9455-FBEE8FBD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07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FA53C0-840D-4409-9B0B-0DF5DEE4D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0440A6-1528-4AB2-8233-1896CA12A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610B6-35BF-479C-B871-8DF2A2AE2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91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FE10-B372-46CE-9F51-758A3AD91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53F56-A77A-40F1-8554-7DC6D1706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A5BF44-3D18-4A67-A42E-20E18D8F0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2245F-D4AB-4A44-94D7-9769E9D8E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09E33-E781-4404-9BF1-194B35344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9E9F2-FDDE-4D47-B88F-A89374F1D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65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3A2BC-ACF5-4F35-AB78-00A50F291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DBC2C2-737D-44D8-B02C-AC868A51D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E58436-66D3-4715-973A-C5666CEA9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DD6FF-7C2E-4ADC-B3D3-A7F5472CF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37454-820D-4362-8CB7-BE6A7050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F563C-EED0-4131-87E7-4F3FB1074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60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67471-76FA-497B-B877-FF64B681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59F51-03CD-4802-A81D-0A0AE0C90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240A1-C66A-4BEE-B5A9-D74D7EEB2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D110A-E513-4E01-9E56-481B453372E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2C96C-3563-41A2-9A67-9744E7961B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396F9-88DF-4658-9932-283BE4E86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DCB4A-3DF1-48DC-9A19-7584B49B8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69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323128"/>
                  </p:ext>
                </p:extLst>
              </p:nvPr>
            </p:nvGraphicFramePr>
            <p:xfrm>
              <a:off x="240906" y="58219"/>
              <a:ext cx="11808000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9">
                      <a:txBody>
                        <a:bodyPr/>
                        <a:lstStyle/>
                        <a:p>
                          <a:r>
                            <a:rPr lang="en-GB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dirty="0"/>
                            <a:t> that makes each</a:t>
                          </a:r>
                          <a:r>
                            <a:rPr lang="en-GB" baseline="0" dirty="0"/>
                            <a:t> pair of expressions equal.</a:t>
                          </a:r>
                          <a:endParaRPr lang="en-GB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+7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sz="1600" b="1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aseline="200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1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sz="1600" b="1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16−6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1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3(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+2)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n-GB" sz="1600" b="1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−12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36−4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GB" sz="1600" b="1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2(10−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kumimoji="0" lang="en-GB" sz="2400" b="1" i="0" u="none" strike="noStrike" kern="1200" cap="none" spc="0" normalizeH="0" baseline="20000" noProof="0" dirty="0" smtClean="0">
                                    <a:ln>
                                      <a:noFill/>
                                    </a:ln>
                                    <a:noFill/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1" i="1" smtClean="0">
                                    <a:noFill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600" b="1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+9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323128"/>
                  </p:ext>
                </p:extLst>
              </p:nvPr>
            </p:nvGraphicFramePr>
            <p:xfrm>
              <a:off x="240906" y="58219"/>
              <a:ext cx="11808000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9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2" t="-8475" r="-103" b="-176271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433" t="-106667" r="-528740" b="-1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433" t="-106667" r="-428740" b="-1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433" t="-106667" r="-328740" b="-1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433" t="-106667" r="-228740" b="-1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433" t="-106667" r="-128740" b="-1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267857" r="-557627" b="-1603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7482" t="-89286" r="-719" b="-467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367857" r="-557627" b="-1503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aseline="200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625455" r="-557627" b="-128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1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7482" t="-205988" r="-719" b="-3550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712500" r="-557627" b="-115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1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958929" r="-557627" b="-9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7482" t="-319643" r="-719" b="-23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1058929" r="-557627" b="-8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0" lang="en-GB" sz="2400" b="0" i="0" u="none" strike="noStrike" kern="1200" cap="none" spc="0" normalizeH="0" baseline="20000" noProof="0" dirty="0">
                              <a:ln>
                                <a:noFill/>
                              </a:ln>
                              <a:noFill/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-</a:t>
                          </a:r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1305357" r="-557627" b="-5660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7482" t="-437725" r="-719" b="-12335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1405357" r="-557627" b="-4660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1650000" r="-557627" b="-2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97482" t="-550000" r="-719" b="-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9" t="-1750000" r="-557627" b="-12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noFill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dirty="0">
                              <a:noFill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523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44199"/>
                  </p:ext>
                </p:extLst>
              </p:nvPr>
            </p:nvGraphicFramePr>
            <p:xfrm>
              <a:off x="240906" y="58219"/>
              <a:ext cx="11745826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285266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066414841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817903243"/>
                        </a:ext>
                      </a:extLst>
                    </a:gridCol>
                    <a:gridCol w="648000">
                      <a:extLst>
                        <a:ext uri="{9D8B030D-6E8A-4147-A177-3AD203B41FA5}">
                          <a16:colId xmlns:a16="http://schemas.microsoft.com/office/drawing/2014/main" val="3051392965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12">
                      <a:txBody>
                        <a:bodyPr/>
                        <a:lstStyle/>
                        <a:p>
                          <a:r>
                            <a:rPr lang="en-GB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dirty="0"/>
                            <a:t> that makes each</a:t>
                          </a:r>
                          <a:r>
                            <a:rPr lang="en-GB" baseline="0" dirty="0"/>
                            <a:t> pair of expressions equal.</a:t>
                          </a:r>
                          <a:endParaRPr lang="en-GB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Try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+26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−29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+7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38−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5(1+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+22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600" b="0" i="1" smtClean="0"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244199"/>
                  </p:ext>
                </p:extLst>
              </p:nvPr>
            </p:nvGraphicFramePr>
            <p:xfrm>
              <a:off x="240906" y="58219"/>
              <a:ext cx="11745826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285266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066414841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817903243"/>
                        </a:ext>
                      </a:extLst>
                    </a:gridCol>
                    <a:gridCol w="648000">
                      <a:extLst>
                        <a:ext uri="{9D8B030D-6E8A-4147-A177-3AD203B41FA5}">
                          <a16:colId xmlns:a16="http://schemas.microsoft.com/office/drawing/2014/main" val="3051392965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1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143" r="-216" b="-178571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03448" r="-71818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03448" r="-61818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03448" r="-512000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03448" r="-41717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03448" r="-31717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Try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276923" r="-81881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90000" r="-482353" b="-47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362963" r="-81881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634615" r="-81881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206250" r="-482353" b="-356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707407" r="-81881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992308" r="-81881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322500" r="-482353" b="-2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051852" r="-81881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296296" r="-81881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432099" r="-482353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396296" r="-81881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640741" r="-81881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546914" r="-482353" b="-7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740741" r="-81881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95473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1741031"/>
                  </p:ext>
                </p:extLst>
              </p:nvPr>
            </p:nvGraphicFramePr>
            <p:xfrm>
              <a:off x="240906" y="58219"/>
              <a:ext cx="11808000" cy="6633091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9">
                      <a:txBody>
                        <a:bodyPr/>
                        <a:lstStyle/>
                        <a:p>
                          <a:r>
                            <a:rPr lang="en-GB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dirty="0"/>
                            <a:t> that makes each</a:t>
                          </a:r>
                          <a:r>
                            <a:rPr lang="en-GB" baseline="0" dirty="0"/>
                            <a:t> pair of expressions equal.</a:t>
                          </a:r>
                          <a:endParaRPr lang="en-GB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𝟏𝟓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oMath>
                          </a14:m>
                          <a:r>
                            <a:rPr lang="en-GB" sz="32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𝟏𝟓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u="sng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−8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1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1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32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16−6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1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1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1" i="1" u="sng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3(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+2)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32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36−4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</m:oMath>
                          </a14:m>
                          <a:r>
                            <a:rPr lang="en-GB" sz="32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2(10−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32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32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+9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1741031"/>
                  </p:ext>
                </p:extLst>
              </p:nvPr>
            </p:nvGraphicFramePr>
            <p:xfrm>
              <a:off x="240906" y="58219"/>
              <a:ext cx="11808000" cy="6633091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800000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548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692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9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143" r="-107" b="-178928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03448" r="-528689" b="-16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03448" r="-428689" b="-16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03448" r="-328689" b="-16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03448" r="-228689" b="-16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03448" r="-128689" b="-1627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276923" r="-556338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276923" r="-528689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276923" r="-428689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276923" r="-328689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276923" r="-228689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276923" r="-128689" b="-166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0000" t="-90000" r="-752" b="-473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362963" r="-556338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362963" r="-528689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362963" r="-428689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362963" r="-328689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362963" r="-228689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362963" r="-128689" b="-15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462963" r="-528689" b="-14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462963" r="-428689" b="-14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462963" r="-328689" b="-14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462963" r="-228689" b="-14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462963" r="-128689" b="-140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60020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611111" r="-556338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611111" r="-528689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611111" r="-428689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611111" r="-328689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611111" r="-228689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611111" r="-128689" b="-12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0000" t="-206250" r="-752" b="-35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711111" r="-556338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711111" r="-528689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711111" r="-428689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711111" r="-328689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711111" r="-228689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711111" r="-128689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842308" r="-528689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842308" r="-428689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842308" r="-328689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842308" r="-228689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842308" r="-128689" b="-1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60020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955556" r="-556338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955556" r="-528689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955556" r="-428689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955556" r="-328689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955556" r="-228689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955556" r="-128689" b="-9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0000" t="-318519" r="-752" b="-23703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055556" r="-556338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055556" r="-528689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055556" r="-428689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055556" r="-328689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055556" r="-228689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055556" r="-128689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155556" r="-528689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155556" r="-428689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155556" r="-328689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155556" r="-228689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155556" r="-128689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60020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300000" r="-556338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300000" r="-528689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300000" r="-428689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300000" r="-328689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300000" r="-228689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300000" r="-128689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0000" t="-433333" r="-752" b="-12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400000" r="-556338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400000" r="-528689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400000" r="-428689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400000" r="-328689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400000" r="-228689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400000" r="-128689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500000" r="-528689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500000" r="-428689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500000" r="-328689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500000" r="-228689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500000" r="-128689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60020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5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644444" r="-556338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644444" r="-528689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644444" r="-428689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644444" r="-328689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644444" r="-228689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644444" r="-128689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600000" t="-548148" r="-752" b="-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744444" r="-556338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744444" r="-528689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744444" r="-428689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744444" r="-328689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744444" r="-228689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744444" r="-128689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5246" t="-1844444" r="-528689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35246" t="-1844444" r="-428689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35246" t="-1844444" r="-328689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5246" t="-1844444" r="-228689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35246" t="-1844444" r="-128689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0602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85399490"/>
                  </p:ext>
                </p:extLst>
              </p:nvPr>
            </p:nvGraphicFramePr>
            <p:xfrm>
              <a:off x="240906" y="58219"/>
              <a:ext cx="11745826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285266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066414841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817903243"/>
                        </a:ext>
                      </a:extLst>
                    </a:gridCol>
                    <a:gridCol w="648000">
                      <a:extLst>
                        <a:ext uri="{9D8B030D-6E8A-4147-A177-3AD203B41FA5}">
                          <a16:colId xmlns:a16="http://schemas.microsoft.com/office/drawing/2014/main" val="3051392965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12">
                      <a:txBody>
                        <a:bodyPr/>
                        <a:lstStyle/>
                        <a:p>
                          <a:r>
                            <a:rPr lang="en-GB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dirty="0"/>
                            <a:t> that makes each</a:t>
                          </a:r>
                          <a:r>
                            <a:rPr lang="en-GB" baseline="0" dirty="0"/>
                            <a:t> pair of expressions equal.</a:t>
                          </a:r>
                          <a:endParaRPr lang="en-GB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Try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+26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2000" b="1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en-GB" sz="20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𝒙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𝟏𝟏</m:t>
                              </m:r>
                            </m:oMath>
                          </a14:m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−29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+7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f>
                                <m:f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f>
                                <m:fPr>
                                  <m:ctrlPr>
                                    <a:rPr lang="en-GB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4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38−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f>
                                <m:f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𝒙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𝟓</m:t>
                              </m:r>
                              <m:f>
                                <m:fPr>
                                  <m:ctrlP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𝟐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GB" sz="16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5(1+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+22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1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f>
                                <m:fPr>
                                  <m:ctrlPr>
                                    <a:rPr lang="en-GB" sz="2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GB" sz="2000" b="1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𝒙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GB" sz="24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C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𝟒</m:t>
                              </m:r>
                              <m:f>
                                <m:fPr>
                                  <m:ctrlP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kumimoji="0" lang="en-GB" sz="24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C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𝟒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en-GB" sz="16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C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5400" b="1" i="0" kern="1200" dirty="0">
                              <a:solidFill>
                                <a:schemeClr val="dk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□</a:t>
                          </a:r>
                          <a:endParaRPr lang="en-GB" sz="2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oMath>
                          </a14:m>
                          <a:r>
                            <a:rPr lang="en-GB" sz="28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, </a:t>
                          </a: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28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  <m:t>−10</m:t>
                              </m:r>
                            </m:oMath>
                          </a14:m>
                          <a:r>
                            <a:rPr lang="en-GB" sz="1600" dirty="0"/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11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25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GB" sz="1600" b="0" i="1" u="none" strike="noStrike" kern="1200" cap="none" spc="0" normalizeH="0" baseline="0" noProof="0" dirty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en-GB" sz="1600" b="0" i="1" baseline="0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baseline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u="sng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E7E7E07-69A2-415F-A2F0-CCF8F6034D3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85399490"/>
                  </p:ext>
                </p:extLst>
              </p:nvPr>
            </p:nvGraphicFramePr>
            <p:xfrm>
              <a:off x="240906" y="58219"/>
              <a:ext cx="11745826" cy="662193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285266">
                      <a:extLst>
                        <a:ext uri="{9D8B030D-6E8A-4147-A177-3AD203B41FA5}">
                          <a16:colId xmlns:a16="http://schemas.microsoft.com/office/drawing/2014/main" val="4260081079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639406934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236095327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488572909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1315066675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597668182"/>
                        </a:ext>
                      </a:extLst>
                    </a:gridCol>
                    <a:gridCol w="1260000">
                      <a:extLst>
                        <a:ext uri="{9D8B030D-6E8A-4147-A177-3AD203B41FA5}">
                          <a16:colId xmlns:a16="http://schemas.microsoft.com/office/drawing/2014/main" val="3066414841"/>
                        </a:ext>
                      </a:extLst>
                    </a:gridCol>
                    <a:gridCol w="208280">
                      <a:extLst>
                        <a:ext uri="{9D8B030D-6E8A-4147-A177-3AD203B41FA5}">
                          <a16:colId xmlns:a16="http://schemas.microsoft.com/office/drawing/2014/main" val="2817903243"/>
                        </a:ext>
                      </a:extLst>
                    </a:gridCol>
                    <a:gridCol w="648000">
                      <a:extLst>
                        <a:ext uri="{9D8B030D-6E8A-4147-A177-3AD203B41FA5}">
                          <a16:colId xmlns:a16="http://schemas.microsoft.com/office/drawing/2014/main" val="3051392965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2762825027"/>
                        </a:ext>
                      </a:extLst>
                    </a:gridCol>
                    <a:gridCol w="288000">
                      <a:extLst>
                        <a:ext uri="{9D8B030D-6E8A-4147-A177-3AD203B41FA5}">
                          <a16:colId xmlns:a16="http://schemas.microsoft.com/office/drawing/2014/main" val="1123402134"/>
                        </a:ext>
                      </a:extLst>
                    </a:gridCol>
                    <a:gridCol w="1404000">
                      <a:extLst>
                        <a:ext uri="{9D8B030D-6E8A-4147-A177-3AD203B41FA5}">
                          <a16:colId xmlns:a16="http://schemas.microsoft.com/office/drawing/2014/main" val="1845526725"/>
                        </a:ext>
                      </a:extLst>
                    </a:gridCol>
                  </a:tblGrid>
                  <a:tr h="360000">
                    <a:tc gridSpan="1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7143" r="-216" b="-178571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7972793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Expression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03448" r="-71818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03448" r="-61818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03448" r="-512000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03448" r="-41717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03448" r="-317172" b="-1624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Try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Solution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23106344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9302795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276923" r="-81881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276923" r="-71818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276923" r="-61818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276923" r="-512000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276923" r="-41717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276923" r="-317172" b="-166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90000" r="-482353" b="-47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4234" t="-90000" r="-1802" b="-47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090821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362963" r="-81881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362963" r="-71818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362963" r="-61818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362963" r="-512000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362963" r="-41717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362963" r="-317172" b="-1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87896110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462963" r="-718182" b="-1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462963" r="-618182" b="-1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462963" r="-512000" b="-1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462963" r="-417172" b="-1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462963" r="-317172" b="-1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37460021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20879364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634615" r="-81881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634615" r="-71818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634615" r="-61818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634615" r="-512000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634615" r="-41717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634615" r="-317172" b="-130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206250" r="-482353" b="-356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4234" t="-206250" r="-1802" b="-3562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93416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707407" r="-81881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707407" r="-71818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707407" r="-61818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707407" r="-512000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707407" r="-41717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707407" r="-317172" b="-11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5137845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807407" r="-718182" b="-10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807407" r="-618182" b="-10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807407" r="-512000" b="-10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807407" r="-417172" b="-10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807407" r="-317172" b="-105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5479585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50303235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992308" r="-81881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992308" r="-71818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992308" r="-61818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992308" r="-512000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992308" r="-41717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992308" r="-317172" b="-94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322500" r="-482353" b="-2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4234" t="-322500" r="-1802" b="-24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442461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051852" r="-81881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051852" r="-71818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051852" r="-61818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051852" r="-512000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051852" r="-41717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051852" r="-317172" b="-8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1878323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151852" r="-718182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151852" r="-618182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151852" r="-512000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151852" r="-417172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151852" r="-317172" b="-71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641319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6958326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296296" r="-81881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296296" r="-71818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296296" r="-61818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296296" r="-512000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296296" r="-41717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296296" r="-317172" b="-5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432099" r="-482353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4234" t="-432099" r="-1802" b="-12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42478900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396296" r="-81881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396296" r="-71818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396296" r="-61818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396296" r="-512000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396296" r="-41717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396296" r="-317172" b="-4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34.75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157327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496296" r="-718182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496296" r="-618182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496296" r="-512000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496296" r="-417172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496296" r="-317172" b="-36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1" u="sng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88921868"/>
                      </a:ext>
                    </a:extLst>
                  </a:tr>
                  <a:tr h="157231"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 dirty="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sz="900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62603356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640741" r="-81881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640741" r="-71818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640741" r="-61818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640741" r="-512000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640741" r="-41717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640741" r="-317172" b="-2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vert="vert27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237255" t="-546914" r="-482353" b="-740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34234" t="-546914" r="-1802" b="-74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29634491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t="-1740741" r="-81881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740741" r="-71818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740741" r="-61818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740741" r="-512000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740741" r="-41717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740741" r="-317172" b="-1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64716278"/>
                      </a:ext>
                    </a:extLst>
                  </a:tr>
                  <a:tr h="340668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600" b="1" dirty="0"/>
                            <a:t>Difference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19192" t="-1840741" r="-718182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19192" t="-1840741" r="-618182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16000" t="-1840741" r="-512000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20202" t="-1840741" r="-417172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20202" t="-1840741" r="-317172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b="1" u="sng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600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60550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85266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6416</TotalTime>
  <Words>654</Words>
  <Application>Microsoft Macintosh PowerPoint</Application>
  <PresentationFormat>Widescreen</PresentationFormat>
  <Paragraphs>361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Day, Nathan (NOT) Staff</cp:lastModifiedBy>
  <cp:revision>4</cp:revision>
  <dcterms:created xsi:type="dcterms:W3CDTF">2021-10-26T15:11:03Z</dcterms:created>
  <dcterms:modified xsi:type="dcterms:W3CDTF">2026-05-28T18:25:00Z</dcterms:modified>
</cp:coreProperties>
</file>