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7"/>
  </p:notesMasterIdLst>
  <p:sldIdLst>
    <p:sldId id="278" r:id="rId5"/>
    <p:sldId id="303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2B5"/>
    <a:srgbClr val="FFFFFF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458"/>
    <p:restoredTop sz="94948"/>
  </p:normalViewPr>
  <p:slideViewPr>
    <p:cSldViewPr snapToGrid="0" snapToObjects="1">
      <p:cViewPr varScale="1">
        <p:scale>
          <a:sx n="111" d="100"/>
          <a:sy n="111" d="100"/>
        </p:scale>
        <p:origin x="4216" y="216"/>
      </p:cViewPr>
      <p:guideLst/>
    </p:cSldViewPr>
  </p:slideViewPr>
  <p:notesTextViewPr>
    <p:cViewPr>
      <p:scale>
        <a:sx n="65" d="100"/>
        <a:sy n="65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E05069-449D-6345-96A9-6C5B0E20DAE3}" type="datetimeFigureOut">
              <a:rPr lang="en-GB" smtClean="0"/>
              <a:t>21/04/2024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A268BB-1C32-2645-9412-FC731B702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4902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CB4B0F8-2340-B7D4-3A21-E7277C9232F4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904843800"/>
              </p:ext>
            </p:extLst>
          </p:nvPr>
        </p:nvGraphicFramePr>
        <p:xfrm>
          <a:off x="-2" y="314633"/>
          <a:ext cx="6858001" cy="9647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1">
                  <a:extLst>
                    <a:ext uri="{9D8B030D-6E8A-4147-A177-3AD203B41FA5}">
                      <a16:colId xmlns:a16="http://schemas.microsoft.com/office/drawing/2014/main" val="3242050453"/>
                    </a:ext>
                  </a:extLst>
                </a:gridCol>
              </a:tblGrid>
              <a:tr h="3215708"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★</a:t>
                      </a:r>
                    </a:p>
                    <a:p>
                      <a:pPr algn="r"/>
                      <a:endParaRPr lang="en-GB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8279173"/>
                  </a:ext>
                </a:extLst>
              </a:tr>
              <a:tr h="3215708">
                <a:tc>
                  <a:txBody>
                    <a:bodyPr/>
                    <a:lstStyle/>
                    <a:p>
                      <a:pPr algn="r"/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★★</a:t>
                      </a:r>
                    </a:p>
                  </a:txBody>
                  <a:tcPr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2712922"/>
                  </a:ext>
                </a:extLst>
              </a:tr>
              <a:tr h="3215708">
                <a:tc>
                  <a:txBody>
                    <a:bodyPr/>
                    <a:lstStyle/>
                    <a:p>
                      <a:pPr algn="r"/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★★★</a:t>
                      </a:r>
                    </a:p>
                  </a:txBody>
                  <a:tcPr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27662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1895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7837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7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11" Type="http://schemas.openxmlformats.org/officeDocument/2006/relationships/image" Target="../media/image15.png"/><Relationship Id="rId5" Type="http://schemas.openxmlformats.org/officeDocument/2006/relationships/image" Target="../media/image10.png"/><Relationship Id="rId10" Type="http://schemas.openxmlformats.org/officeDocument/2006/relationships/image" Target="../media/image14.png"/><Relationship Id="rId4" Type="http://schemas.openxmlformats.org/officeDocument/2006/relationships/image" Target="../media/image9.png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3500D80-62D3-C0A4-6E5C-EAF842B01EA9}"/>
              </a:ext>
            </a:extLst>
          </p:cNvPr>
          <p:cNvSpPr/>
          <p:nvPr/>
        </p:nvSpPr>
        <p:spPr>
          <a:xfrm>
            <a:off x="0" y="1"/>
            <a:ext cx="6858000" cy="3146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b="1" dirty="0">
                <a:solidFill>
                  <a:schemeClr val="tx1"/>
                </a:solidFill>
              </a:rPr>
              <a:t>Tricky Transformations</a:t>
            </a:r>
          </a:p>
        </p:txBody>
      </p:sp>
      <p:sp>
        <p:nvSpPr>
          <p:cNvPr id="4" name="Parallelogram 3">
            <a:extLst>
              <a:ext uri="{FF2B5EF4-FFF2-40B4-BE49-F238E27FC236}">
                <a16:creationId xmlns:a16="http://schemas.microsoft.com/office/drawing/2014/main" id="{F0E4E923-5968-A91C-F5C2-C6A6C67CCA84}"/>
              </a:ext>
            </a:extLst>
          </p:cNvPr>
          <p:cNvSpPr/>
          <p:nvPr/>
        </p:nvSpPr>
        <p:spPr>
          <a:xfrm>
            <a:off x="1210381" y="4947920"/>
            <a:ext cx="1040059" cy="528320"/>
          </a:xfrm>
          <a:prstGeom prst="parallelogram">
            <a:avLst>
              <a:gd name="adj" fmla="val 32692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3CC739ED-FF37-AC22-C1FF-B7DBE741725D}"/>
              </a:ext>
            </a:extLst>
          </p:cNvPr>
          <p:cNvSpPr>
            <a:spLocks noChangeAspect="1"/>
          </p:cNvSpPr>
          <p:nvPr/>
        </p:nvSpPr>
        <p:spPr>
          <a:xfrm>
            <a:off x="859794" y="8677462"/>
            <a:ext cx="872398" cy="698283"/>
          </a:xfrm>
          <a:custGeom>
            <a:avLst/>
            <a:gdLst>
              <a:gd name="connsiteX0" fmla="*/ 357282 w 884122"/>
              <a:gd name="connsiteY0" fmla="*/ 0 h 714565"/>
              <a:gd name="connsiteX1" fmla="*/ 0 w 884122"/>
              <a:gd name="connsiteY1" fmla="*/ 708509 h 714565"/>
              <a:gd name="connsiteX2" fmla="*/ 884122 w 884122"/>
              <a:gd name="connsiteY2" fmla="*/ 714565 h 714565"/>
              <a:gd name="connsiteX3" fmla="*/ 532895 w 884122"/>
              <a:gd name="connsiteY3" fmla="*/ 12112 h 714565"/>
              <a:gd name="connsiteX4" fmla="*/ 357282 w 884122"/>
              <a:gd name="connsiteY4" fmla="*/ 0 h 714565"/>
              <a:gd name="connsiteX0" fmla="*/ 344582 w 884122"/>
              <a:gd name="connsiteY0" fmla="*/ 588 h 702453"/>
              <a:gd name="connsiteX1" fmla="*/ 0 w 884122"/>
              <a:gd name="connsiteY1" fmla="*/ 696397 h 702453"/>
              <a:gd name="connsiteX2" fmla="*/ 884122 w 884122"/>
              <a:gd name="connsiteY2" fmla="*/ 702453 h 702453"/>
              <a:gd name="connsiteX3" fmla="*/ 532895 w 884122"/>
              <a:gd name="connsiteY3" fmla="*/ 0 h 702453"/>
              <a:gd name="connsiteX4" fmla="*/ 344582 w 884122"/>
              <a:gd name="connsiteY4" fmla="*/ 588 h 702453"/>
              <a:gd name="connsiteX0" fmla="*/ 395382 w 884122"/>
              <a:gd name="connsiteY0" fmla="*/ 76788 h 702453"/>
              <a:gd name="connsiteX1" fmla="*/ 0 w 884122"/>
              <a:gd name="connsiteY1" fmla="*/ 696397 h 702453"/>
              <a:gd name="connsiteX2" fmla="*/ 884122 w 884122"/>
              <a:gd name="connsiteY2" fmla="*/ 702453 h 702453"/>
              <a:gd name="connsiteX3" fmla="*/ 532895 w 884122"/>
              <a:gd name="connsiteY3" fmla="*/ 0 h 702453"/>
              <a:gd name="connsiteX4" fmla="*/ 395382 w 884122"/>
              <a:gd name="connsiteY4" fmla="*/ 76788 h 702453"/>
              <a:gd name="connsiteX0" fmla="*/ 354107 w 884122"/>
              <a:gd name="connsiteY0" fmla="*/ 0 h 714565"/>
              <a:gd name="connsiteX1" fmla="*/ 0 w 884122"/>
              <a:gd name="connsiteY1" fmla="*/ 708509 h 714565"/>
              <a:gd name="connsiteX2" fmla="*/ 884122 w 884122"/>
              <a:gd name="connsiteY2" fmla="*/ 714565 h 714565"/>
              <a:gd name="connsiteX3" fmla="*/ 532895 w 884122"/>
              <a:gd name="connsiteY3" fmla="*/ 12112 h 714565"/>
              <a:gd name="connsiteX4" fmla="*/ 354107 w 884122"/>
              <a:gd name="connsiteY4" fmla="*/ 0 h 714565"/>
              <a:gd name="connsiteX0" fmla="*/ 354107 w 884122"/>
              <a:gd name="connsiteY0" fmla="*/ 0 h 714565"/>
              <a:gd name="connsiteX1" fmla="*/ 0 w 884122"/>
              <a:gd name="connsiteY1" fmla="*/ 708509 h 714565"/>
              <a:gd name="connsiteX2" fmla="*/ 884122 w 884122"/>
              <a:gd name="connsiteY2" fmla="*/ 714565 h 714565"/>
              <a:gd name="connsiteX3" fmla="*/ 497970 w 884122"/>
              <a:gd name="connsiteY3" fmla="*/ 94662 h 714565"/>
              <a:gd name="connsiteX4" fmla="*/ 354107 w 884122"/>
              <a:gd name="connsiteY4" fmla="*/ 0 h 714565"/>
              <a:gd name="connsiteX0" fmla="*/ 354107 w 884122"/>
              <a:gd name="connsiteY0" fmla="*/ 0 h 714565"/>
              <a:gd name="connsiteX1" fmla="*/ 0 w 884122"/>
              <a:gd name="connsiteY1" fmla="*/ 708509 h 714565"/>
              <a:gd name="connsiteX2" fmla="*/ 884122 w 884122"/>
              <a:gd name="connsiteY2" fmla="*/ 714565 h 714565"/>
              <a:gd name="connsiteX3" fmla="*/ 520195 w 884122"/>
              <a:gd name="connsiteY3" fmla="*/ 8937 h 714565"/>
              <a:gd name="connsiteX4" fmla="*/ 354107 w 884122"/>
              <a:gd name="connsiteY4" fmla="*/ 0 h 714565"/>
              <a:gd name="connsiteX0" fmla="*/ 347757 w 884122"/>
              <a:gd name="connsiteY0" fmla="*/ 3763 h 705628"/>
              <a:gd name="connsiteX1" fmla="*/ 0 w 884122"/>
              <a:gd name="connsiteY1" fmla="*/ 699572 h 705628"/>
              <a:gd name="connsiteX2" fmla="*/ 884122 w 884122"/>
              <a:gd name="connsiteY2" fmla="*/ 705628 h 705628"/>
              <a:gd name="connsiteX3" fmla="*/ 520195 w 884122"/>
              <a:gd name="connsiteY3" fmla="*/ 0 h 705628"/>
              <a:gd name="connsiteX4" fmla="*/ 347757 w 884122"/>
              <a:gd name="connsiteY4" fmla="*/ 3763 h 705628"/>
              <a:gd name="connsiteX0" fmla="*/ 347757 w 884122"/>
              <a:gd name="connsiteY0" fmla="*/ 0 h 706098"/>
              <a:gd name="connsiteX1" fmla="*/ 0 w 884122"/>
              <a:gd name="connsiteY1" fmla="*/ 700042 h 706098"/>
              <a:gd name="connsiteX2" fmla="*/ 884122 w 884122"/>
              <a:gd name="connsiteY2" fmla="*/ 706098 h 706098"/>
              <a:gd name="connsiteX3" fmla="*/ 520195 w 884122"/>
              <a:gd name="connsiteY3" fmla="*/ 470 h 706098"/>
              <a:gd name="connsiteX4" fmla="*/ 347757 w 884122"/>
              <a:gd name="connsiteY4" fmla="*/ 0 h 706098"/>
              <a:gd name="connsiteX0" fmla="*/ 347757 w 876713"/>
              <a:gd name="connsiteY0" fmla="*/ 0 h 700042"/>
              <a:gd name="connsiteX1" fmla="*/ 0 w 876713"/>
              <a:gd name="connsiteY1" fmla="*/ 700042 h 700042"/>
              <a:gd name="connsiteX2" fmla="*/ 876713 w 876713"/>
              <a:gd name="connsiteY2" fmla="*/ 685989 h 700042"/>
              <a:gd name="connsiteX3" fmla="*/ 520195 w 876713"/>
              <a:gd name="connsiteY3" fmla="*/ 470 h 700042"/>
              <a:gd name="connsiteX4" fmla="*/ 347757 w 876713"/>
              <a:gd name="connsiteY4" fmla="*/ 0 h 700042"/>
              <a:gd name="connsiteX0" fmla="*/ 347757 w 874596"/>
              <a:gd name="connsiteY0" fmla="*/ 0 h 700042"/>
              <a:gd name="connsiteX1" fmla="*/ 0 w 874596"/>
              <a:gd name="connsiteY1" fmla="*/ 700042 h 700042"/>
              <a:gd name="connsiteX2" fmla="*/ 874596 w 874596"/>
              <a:gd name="connsiteY2" fmla="*/ 699748 h 700042"/>
              <a:gd name="connsiteX3" fmla="*/ 520195 w 874596"/>
              <a:gd name="connsiteY3" fmla="*/ 470 h 700042"/>
              <a:gd name="connsiteX4" fmla="*/ 347757 w 874596"/>
              <a:gd name="connsiteY4" fmla="*/ 0 h 7000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4596" h="700042">
                <a:moveTo>
                  <a:pt x="347757" y="0"/>
                </a:moveTo>
                <a:lnTo>
                  <a:pt x="0" y="700042"/>
                </a:lnTo>
                <a:lnTo>
                  <a:pt x="874596" y="699748"/>
                </a:lnTo>
                <a:lnTo>
                  <a:pt x="520195" y="470"/>
                </a:lnTo>
                <a:lnTo>
                  <a:pt x="347757" y="0"/>
                </a:lnTo>
                <a:close/>
              </a:path>
            </a:pathLst>
          </a:custGeom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ight Triangle 5">
                <a:extLst>
                  <a:ext uri="{FF2B5EF4-FFF2-40B4-BE49-F238E27FC236}">
                    <a16:creationId xmlns:a16="http://schemas.microsoft.com/office/drawing/2014/main" id="{5BDC8C86-14B7-D312-871B-EA44C90462DC}"/>
                  </a:ext>
                </a:extLst>
              </p:cNvPr>
              <p:cNvSpPr/>
              <p:nvPr/>
            </p:nvSpPr>
            <p:spPr>
              <a:xfrm>
                <a:off x="850078" y="1003769"/>
                <a:ext cx="365297" cy="685800"/>
              </a:xfrm>
              <a:prstGeom prst="rtTriangl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GB" b="1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𝐀</m:t>
                    </m:r>
                  </m:oMath>
                </a14:m>
                <a:r>
                  <a:rPr lang="en-GB" b="1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>
          <p:sp>
            <p:nvSpPr>
              <p:cNvPr id="6" name="Right Triangle 5">
                <a:extLst>
                  <a:ext uri="{FF2B5EF4-FFF2-40B4-BE49-F238E27FC236}">
                    <a16:creationId xmlns:a16="http://schemas.microsoft.com/office/drawing/2014/main" id="{5BDC8C86-14B7-D312-871B-EA44C90462D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0078" y="1003769"/>
                <a:ext cx="365297" cy="685800"/>
              </a:xfrm>
              <a:prstGeom prst="rtTriangle">
                <a:avLst/>
              </a:prstGeom>
              <a:blipFill>
                <a:blip r:embed="rId2"/>
                <a:stretch>
                  <a:fillRect l="-6452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4">
            <a:extLst>
              <a:ext uri="{FF2B5EF4-FFF2-40B4-BE49-F238E27FC236}">
                <a16:creationId xmlns:a16="http://schemas.microsoft.com/office/drawing/2014/main" id="{B7F16DE2-5F06-1377-F3D2-C6143CAEEAB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30"/>
          <a:stretch/>
        </p:blipFill>
        <p:spPr bwMode="auto">
          <a:xfrm>
            <a:off x="0" y="573439"/>
            <a:ext cx="3113699" cy="2851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>
            <a:extLst>
              <a:ext uri="{FF2B5EF4-FFF2-40B4-BE49-F238E27FC236}">
                <a16:creationId xmlns:a16="http://schemas.microsoft.com/office/drawing/2014/main" id="{F7FB74CD-5C61-4D5C-8EF6-CD90624611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65592"/>
            <a:ext cx="3113699" cy="3113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>
            <a:extLst>
              <a:ext uri="{FF2B5EF4-FFF2-40B4-BE49-F238E27FC236}">
                <a16:creationId xmlns:a16="http://schemas.microsoft.com/office/drawing/2014/main" id="{44137AE2-BE27-7868-9E60-A37DFD0D3A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69709"/>
            <a:ext cx="3113699" cy="3113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1" name="Table 10">
                <a:extLst>
                  <a:ext uri="{FF2B5EF4-FFF2-40B4-BE49-F238E27FC236}">
                    <a16:creationId xmlns:a16="http://schemas.microsoft.com/office/drawing/2014/main" id="{0FFEF81C-22CF-3D22-6FB9-AA5AE0B9184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34318765"/>
                  </p:ext>
                </p:extLst>
              </p:nvPr>
            </p:nvGraphicFramePr>
            <p:xfrm>
              <a:off x="3122194" y="402251"/>
              <a:ext cx="3637962" cy="308991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637962">
                      <a:extLst>
                        <a:ext uri="{9D8B030D-6E8A-4147-A177-3AD203B41FA5}">
                          <a16:colId xmlns:a16="http://schemas.microsoft.com/office/drawing/2014/main" val="2738991194"/>
                        </a:ext>
                      </a:extLst>
                    </a:gridCol>
                  </a:tblGrid>
                  <a:tr h="720090">
                    <a:tc>
                      <a:txBody>
                        <a:bodyPr/>
                        <a:lstStyle/>
                        <a:p>
                          <a:r>
                            <a:rPr lang="en-GB" sz="1100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1. a) </a:t>
                          </a:r>
                          <a:r>
                            <a:rPr lang="en-GB" sz="11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Translate the triangle by the vector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11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GB" sz="11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GB" sz="1100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GB" sz="1100" b="0" i="1" smtClean="0">
                                            <a:latin typeface="Cambria Math" panose="02040503050406030204" pitchFamily="18" charset="0"/>
                                          </a:rPr>
                                          <m:t>−4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r>
                            <a:rPr lang="en-GB" sz="11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 Label it</a:t>
                          </a:r>
                          <a:r>
                            <a:rPr lang="en-GB" sz="11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1" i="0" baseline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𝐁</m:t>
                              </m:r>
                            </m:oMath>
                          </a14:m>
                          <a:r>
                            <a:rPr lang="en-GB" sz="1100" b="0" i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  <a:p>
                          <a:r>
                            <a:rPr lang="en-GB" sz="1100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b) </a:t>
                          </a:r>
                          <a:r>
                            <a:rPr lang="en-GB" sz="11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How many other </a:t>
                          </a:r>
                          <a:r>
                            <a:rPr lang="en-GB" sz="1100" b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translations</a:t>
                          </a:r>
                          <a:r>
                            <a:rPr lang="en-GB" sz="11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would move a vertex of the triangle to the original position of a different vertex?</a:t>
                          </a:r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11135479"/>
                      </a:ext>
                    </a:extLst>
                  </a:tr>
                  <a:tr h="720090">
                    <a:tc>
                      <a:txBody>
                        <a:bodyPr/>
                        <a:lstStyle/>
                        <a:p>
                          <a:pPr marL="0" marR="0" lvl="0" indent="0" algn="l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2. a) </a:t>
                          </a:r>
                          <a:r>
                            <a:rPr lang="en-GB" sz="11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Rotate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1" i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𝐀</m:t>
                              </m:r>
                            </m:oMath>
                          </a14:m>
                          <a:r>
                            <a:rPr lang="en-GB" sz="11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by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27</m:t>
                              </m:r>
                              <m:r>
                                <a:rPr lang="en-GB" sz="11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0°</m:t>
                              </m:r>
                            </m:oMath>
                          </a14:m>
                          <a:r>
                            <a:rPr lang="en-GB" sz="11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clockwise</a:t>
                          </a:r>
                          <a:r>
                            <a:rPr lang="en-GB" sz="11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about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baseline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(−5, 2)</m:t>
                              </m:r>
                            </m:oMath>
                          </a14:m>
                          <a:r>
                            <a:rPr lang="en-GB" sz="11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r>
                            <a:rPr lang="en-GB" sz="11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r>
                            <a:rPr lang="en-GB" sz="11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Label it</a:t>
                          </a:r>
                          <a:r>
                            <a:rPr lang="en-GB" sz="11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1" i="0" baseline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𝐂</m:t>
                              </m:r>
                            </m:oMath>
                          </a14:m>
                          <a:r>
                            <a:rPr lang="en-GB" sz="11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br>
                            <a:rPr lang="en-GB" sz="11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1100" b="1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b) </a:t>
                          </a:r>
                          <a:r>
                            <a:rPr lang="en-GB" sz="11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Describe the transformation from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1" i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𝐂</m:t>
                              </m:r>
                            </m:oMath>
                          </a14:m>
                          <a:r>
                            <a:rPr lang="en-GB" sz="11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to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1" i="0" dirty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𝐁</m:t>
                              </m:r>
                            </m:oMath>
                          </a14:m>
                          <a:r>
                            <a:rPr lang="en-GB" sz="11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  <a:p>
                          <a:pPr marL="0" marR="0" lvl="0" indent="0" algn="l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c*) </a:t>
                          </a:r>
                          <a:r>
                            <a:rPr lang="en-GB" sz="11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What percentage of the perimeter of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1" i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𝐀</m:t>
                              </m:r>
                            </m:oMath>
                          </a14:m>
                          <a:r>
                            <a:rPr lang="en-GB" sz="11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is touching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1" i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𝐂</m:t>
                              </m:r>
                            </m:oMath>
                          </a14:m>
                          <a:r>
                            <a:rPr lang="en-GB" sz="11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?</a:t>
                          </a:r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3305368470"/>
                      </a:ext>
                    </a:extLst>
                  </a:tr>
                  <a:tr h="720090">
                    <a:tc>
                      <a:txBody>
                        <a:bodyPr/>
                        <a:lstStyle/>
                        <a:p>
                          <a:r>
                            <a:rPr lang="en-GB" sz="1100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3. a) </a:t>
                          </a:r>
                          <a:r>
                            <a:rPr lang="en-GB" sz="11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Reflect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1" i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𝐂</m:t>
                              </m:r>
                            </m:oMath>
                          </a14:m>
                          <a:r>
                            <a:rPr lang="en-GB" sz="1100" b="1" i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r>
                            <a:rPr lang="en-GB" sz="1100" b="0" i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in the line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𝑥</m:t>
                              </m:r>
                              <m:r>
                                <a:rPr lang="en-GB" sz="11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=−2</m:t>
                              </m:r>
                            </m:oMath>
                          </a14:m>
                          <a:r>
                            <a:rPr lang="en-GB" sz="1100" b="0" i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 Label it</a:t>
                          </a:r>
                          <a:r>
                            <a:rPr lang="en-GB" sz="1100" b="0" i="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1" i="0" baseline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𝐃</m:t>
                              </m:r>
                            </m:oMath>
                          </a14:m>
                          <a:r>
                            <a:rPr lang="en-GB" sz="1100" b="0" i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  <a:p>
                          <a:pPr marL="0" marR="0" lvl="0" indent="0" algn="l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1" i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b) </a:t>
                          </a:r>
                          <a:r>
                            <a:rPr lang="en-GB" sz="11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Reflect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1" i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𝐀</m:t>
                              </m:r>
                            </m:oMath>
                          </a14:m>
                          <a:r>
                            <a:rPr lang="en-GB" sz="1100" b="1" i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r>
                            <a:rPr lang="en-GB" sz="1100" b="0" i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in the line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𝑦</m:t>
                              </m:r>
                              <m:r>
                                <a:rPr lang="en-GB" sz="11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</m:t>
                              </m:r>
                              <m:r>
                                <a:rPr lang="en-GB" sz="11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100" b="0" i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 Label it</a:t>
                          </a:r>
                          <a:r>
                            <a:rPr lang="en-GB" sz="1100" b="0" i="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1" i="0" baseline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𝐄</m:t>
                              </m:r>
                            </m:oMath>
                          </a14:m>
                          <a:r>
                            <a:rPr lang="en-GB" sz="1100" b="0" i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  <a:p>
                          <a:pPr marL="0" marR="0" lvl="0" indent="0" algn="l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1" i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c) </a:t>
                          </a:r>
                          <a:r>
                            <a:rPr lang="en-GB" sz="1100" b="0" i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Describe the transformation from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1" i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𝐃</m:t>
                              </m:r>
                            </m:oMath>
                          </a14:m>
                          <a:r>
                            <a:rPr lang="en-GB" sz="1100" b="0" i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to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1" i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𝐄</m:t>
                              </m:r>
                            </m:oMath>
                          </a14:m>
                          <a:r>
                            <a:rPr lang="en-GB" sz="1100" b="0" i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2816949204"/>
                      </a:ext>
                    </a:extLst>
                  </a:tr>
                  <a:tr h="720090">
                    <a:tc>
                      <a:txBody>
                        <a:bodyPr/>
                        <a:lstStyle/>
                        <a:p>
                          <a:r>
                            <a:rPr lang="en-GB" sz="1100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4. a) </a:t>
                          </a:r>
                          <a:r>
                            <a:rPr lang="en-GB" sz="11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Enlarge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1" i="0" dirty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𝐀</m:t>
                              </m:r>
                            </m:oMath>
                          </a14:m>
                          <a:r>
                            <a:rPr lang="en-GB" sz="11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by scale factor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i="1" dirty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−1</m:t>
                              </m:r>
                            </m:oMath>
                          </a14:m>
                          <a:r>
                            <a:rPr lang="en-GB" sz="11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about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(−3, 1)</m:t>
                              </m:r>
                            </m:oMath>
                          </a14:m>
                          <a:r>
                            <a:rPr lang="en-GB" sz="11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 Label it</a:t>
                          </a:r>
                          <a:r>
                            <a:rPr lang="en-GB" sz="11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1" i="0" baseline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𝐅</m:t>
                              </m:r>
                            </m:oMath>
                          </a14:m>
                          <a:r>
                            <a:rPr lang="en-GB" sz="11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br>
                            <a:rPr lang="en-GB" sz="11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11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Describe this transformation</a:t>
                          </a:r>
                          <a:r>
                            <a:rPr lang="en-GB" sz="11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in a different way.</a:t>
                          </a:r>
                        </a:p>
                        <a:p>
                          <a:r>
                            <a:rPr lang="en-GB" sz="1100" b="1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b*)</a:t>
                          </a:r>
                          <a:r>
                            <a:rPr lang="en-GB" sz="11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Enlarge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1" i="0" baseline="0" dirty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𝐅</m:t>
                              </m:r>
                            </m:oMath>
                          </a14:m>
                          <a:r>
                            <a:rPr lang="en-GB" sz="11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by the largest integer scale factor possible without it leaving the grid or overlapping any of shapes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1" i="0" baseline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𝐀</m:t>
                              </m:r>
                            </m:oMath>
                          </a14:m>
                          <a:r>
                            <a:rPr lang="en-GB" sz="11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-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1" i="0" baseline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𝐅</m:t>
                              </m:r>
                            </m:oMath>
                          </a14:m>
                          <a:r>
                            <a:rPr lang="en-GB" sz="11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br>
                            <a:rPr lang="en-GB" sz="11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11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Label it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1" i="0" baseline="0" dirty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𝐆</m:t>
                              </m:r>
                            </m:oMath>
                          </a14:m>
                          <a:r>
                            <a:rPr lang="en-GB" sz="11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 What is the centre of enlargement?</a:t>
                          </a:r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521922381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1" name="Table 10">
                <a:extLst>
                  <a:ext uri="{FF2B5EF4-FFF2-40B4-BE49-F238E27FC236}">
                    <a16:creationId xmlns:a16="http://schemas.microsoft.com/office/drawing/2014/main" id="{0FFEF81C-22CF-3D22-6FB9-AA5AE0B9184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34318765"/>
                  </p:ext>
                </p:extLst>
              </p:nvPr>
            </p:nvGraphicFramePr>
            <p:xfrm>
              <a:off x="3122194" y="402251"/>
              <a:ext cx="3637962" cy="308991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637962">
                      <a:extLst>
                        <a:ext uri="{9D8B030D-6E8A-4147-A177-3AD203B41FA5}">
                          <a16:colId xmlns:a16="http://schemas.microsoft.com/office/drawing/2014/main" val="2738991194"/>
                        </a:ext>
                      </a:extLst>
                    </a:gridCol>
                  </a:tblGrid>
                  <a:tr h="72009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4"/>
                          <a:stretch>
                            <a:fillRect b="-33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135479"/>
                      </a:ext>
                    </a:extLst>
                  </a:tr>
                  <a:tr h="72009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4"/>
                          <a:stretch>
                            <a:fillRect t="-100000" b="-23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05368470"/>
                      </a:ext>
                    </a:extLst>
                  </a:tr>
                  <a:tr h="72009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4"/>
                          <a:stretch>
                            <a:fillRect t="-200000" b="-13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16949204"/>
                      </a:ext>
                    </a:extLst>
                  </a:tr>
                  <a:tr h="9296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t="-234247" b="-411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21922381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2" name="Table 11">
                <a:extLst>
                  <a:ext uri="{FF2B5EF4-FFF2-40B4-BE49-F238E27FC236}">
                    <a16:creationId xmlns:a16="http://schemas.microsoft.com/office/drawing/2014/main" id="{6B66A59E-5164-B2E6-3174-F36C5FD29E9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79885141"/>
                  </p:ext>
                </p:extLst>
              </p:nvPr>
            </p:nvGraphicFramePr>
            <p:xfrm>
              <a:off x="3122194" y="3628944"/>
              <a:ext cx="3637962" cy="29772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637962">
                      <a:extLst>
                        <a:ext uri="{9D8B030D-6E8A-4147-A177-3AD203B41FA5}">
                          <a16:colId xmlns:a16="http://schemas.microsoft.com/office/drawing/2014/main" val="2738991194"/>
                        </a:ext>
                      </a:extLst>
                    </a:gridCol>
                  </a:tblGrid>
                  <a:tr h="936000">
                    <a:tc>
                      <a:txBody>
                        <a:bodyPr/>
                        <a:lstStyle/>
                        <a:p>
                          <a:r>
                            <a:rPr lang="en-GB" sz="1100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1. a) </a:t>
                          </a:r>
                          <a:r>
                            <a:rPr lang="en-GB" sz="1100" b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How far does each vertex move when the parallelogram is translated by the vector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11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GB" sz="1100" b="0" i="1" smtClean="0"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GB" sz="1100" b="0" i="1" smtClean="0">
                                            <a:latin typeface="Cambria Math" panose="02040503050406030204" pitchFamily="18" charset="0"/>
                                            <a:cs typeface="Calibri" panose="020F0502020204030204" pitchFamily="34" charset="0"/>
                                          </a:rPr>
                                          <m:t>−</m:t>
                                        </m:r>
                                        <m:r>
                                          <a:rPr lang="en-GB" sz="1100" b="0" i="1" smtClean="0">
                                            <a:latin typeface="Cambria Math" panose="02040503050406030204" pitchFamily="18" charset="0"/>
                                            <a:cs typeface="Calibri" panose="020F0502020204030204" pitchFamily="34" charset="0"/>
                                          </a:rPr>
                                          <m:t>4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GB" sz="1100" b="0" i="1" smtClean="0">
                                            <a:latin typeface="Cambria Math" panose="02040503050406030204" pitchFamily="18" charset="0"/>
                                            <a:cs typeface="Calibri" panose="020F0502020204030204" pitchFamily="34" charset="0"/>
                                          </a:rPr>
                                          <m:t>3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r>
                            <a:rPr lang="en-GB" sz="11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  <a:p>
                          <a:r>
                            <a:rPr lang="en-GB" sz="1100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b)</a:t>
                          </a:r>
                          <a:r>
                            <a:rPr lang="en-GB" sz="11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Describe the translation that moves each vertex by the greatest distance possible without leaving the grid.</a:t>
                          </a:r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11135479"/>
                      </a:ext>
                    </a:extLst>
                  </a:tr>
                  <a:tr h="828000">
                    <a:tc>
                      <a:txBody>
                        <a:bodyPr/>
                        <a:lstStyle/>
                        <a:p>
                          <a:pPr marL="0" marR="0" lvl="0" indent="0" algn="l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2. a) </a:t>
                          </a:r>
                          <a:r>
                            <a:rPr lang="en-GB" sz="11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Describe three different rotations that move the </a:t>
                          </a:r>
                          <a:br>
                            <a:rPr lang="en-GB" sz="11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11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bottom-left vertex of the parallelogram to the origin.</a:t>
                          </a:r>
                          <a:br>
                            <a:rPr lang="en-GB" sz="11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1100" b="1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b) </a:t>
                          </a:r>
                          <a:r>
                            <a:rPr lang="en-GB" sz="1100" b="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By w</a:t>
                          </a:r>
                          <a:r>
                            <a:rPr lang="en-GB" sz="11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hat angle</a:t>
                          </a:r>
                          <a:r>
                            <a:rPr lang="en-GB" sz="11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should the parallelogram be rotated to make the non-horizontal sides horizontal?</a:t>
                          </a:r>
                          <a:endParaRPr lang="en-GB" sz="11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3305368470"/>
                      </a:ext>
                    </a:extLst>
                  </a:tr>
                  <a:tr h="648000">
                    <a:tc>
                      <a:txBody>
                        <a:bodyPr/>
                        <a:lstStyle/>
                        <a:p>
                          <a:r>
                            <a:rPr lang="en-GB" sz="1100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3. a) </a:t>
                          </a:r>
                          <a:r>
                            <a:rPr lang="en-GB" sz="11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Find the area of the overlap with the original shape when the parallelogram is reflected in the line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𝑦</m:t>
                              </m:r>
                              <m:r>
                                <a:rPr lang="en-GB" sz="11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=−</m:t>
                              </m:r>
                              <m:r>
                                <a:rPr lang="en-GB" sz="11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100" b="0" i="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br>
                            <a:rPr lang="en-GB" sz="1100" b="0" i="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1100" b="1" i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b) </a:t>
                          </a:r>
                          <a:r>
                            <a:rPr lang="en-GB" sz="11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Find four reflections that move a vertex to the grid’s edge.</a:t>
                          </a:r>
                          <a:endParaRPr lang="en-GB" sz="1100" b="0" i="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2816949204"/>
                      </a:ext>
                    </a:extLst>
                  </a:tr>
                  <a:tr h="565200">
                    <a:tc>
                      <a:txBody>
                        <a:bodyPr/>
                        <a:lstStyle/>
                        <a:p>
                          <a:r>
                            <a:rPr lang="en-GB" sz="1100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4. a) </a:t>
                          </a:r>
                          <a:r>
                            <a:rPr lang="en-GB" sz="11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Enlarge</a:t>
                          </a:r>
                          <a:r>
                            <a:rPr lang="en-GB" sz="11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the shape by scale factor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100" b="0" i="1" baseline="0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100" b="0" i="1" baseline="0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100" b="0" i="1" baseline="0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1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about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1100" b="0" i="1" baseline="0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100" b="0" i="1" baseline="0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−9, 0</m:t>
                                  </m:r>
                                </m:e>
                              </m:d>
                            </m:oMath>
                          </a14:m>
                          <a:r>
                            <a:rPr lang="en-GB" sz="11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  <a:p>
                          <a:r>
                            <a:rPr lang="en-GB" sz="1100" b="1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b) </a:t>
                          </a:r>
                          <a:r>
                            <a:rPr lang="en-GB" sz="11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Enlarge the shape by scale factor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100" b="0" i="1" baseline="0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100" b="0" i="1" baseline="0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100" b="0" i="1" baseline="0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1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about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baseline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(0, 15)</m:t>
                              </m:r>
                            </m:oMath>
                          </a14:m>
                          <a:r>
                            <a:rPr lang="en-GB" sz="11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521922381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2" name="Table 11">
                <a:extLst>
                  <a:ext uri="{FF2B5EF4-FFF2-40B4-BE49-F238E27FC236}">
                    <a16:creationId xmlns:a16="http://schemas.microsoft.com/office/drawing/2014/main" id="{6B66A59E-5164-B2E6-3174-F36C5FD29E9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79885141"/>
                  </p:ext>
                </p:extLst>
              </p:nvPr>
            </p:nvGraphicFramePr>
            <p:xfrm>
              <a:off x="3122194" y="3628944"/>
              <a:ext cx="3637962" cy="29772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637962">
                      <a:extLst>
                        <a:ext uri="{9D8B030D-6E8A-4147-A177-3AD203B41FA5}">
                          <a16:colId xmlns:a16="http://schemas.microsoft.com/office/drawing/2014/main" val="2738991194"/>
                        </a:ext>
                      </a:extLst>
                    </a:gridCol>
                  </a:tblGrid>
                  <a:tr h="93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5"/>
                          <a:stretch>
                            <a:fillRect b="-21891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135479"/>
                      </a:ext>
                    </a:extLst>
                  </a:tr>
                  <a:tr h="828000">
                    <a:tc>
                      <a:txBody>
                        <a:bodyPr/>
                        <a:lstStyle/>
                        <a:p>
                          <a:pPr marL="0" marR="0" lvl="0" indent="0" algn="l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2. a) </a:t>
                          </a:r>
                          <a:r>
                            <a:rPr lang="en-GB" sz="11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Describe three different rotations that move the </a:t>
                          </a:r>
                          <a:br>
                            <a:rPr lang="en-GB" sz="11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11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bottom-left vertex of the parallelogram to the origin.</a:t>
                          </a:r>
                          <a:br>
                            <a:rPr lang="en-GB" sz="11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1100" b="1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b) </a:t>
                          </a:r>
                          <a:r>
                            <a:rPr lang="en-GB" sz="1100" b="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By w</a:t>
                          </a:r>
                          <a:r>
                            <a:rPr lang="en-GB" sz="11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hat angle</a:t>
                          </a:r>
                          <a:r>
                            <a:rPr lang="en-GB" sz="11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should the parallelogram be rotated to make the non-horizontal sides horizontal?</a:t>
                          </a:r>
                          <a:endParaRPr lang="en-GB" sz="11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3305368470"/>
                      </a:ext>
                    </a:extLst>
                  </a:tr>
                  <a:tr h="648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5"/>
                          <a:stretch>
                            <a:fillRect t="-274510" b="-8823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16949204"/>
                      </a:ext>
                    </a:extLst>
                  </a:tr>
                  <a:tr h="565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t="-42444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21922381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3" name="Table 12">
                <a:extLst>
                  <a:ext uri="{FF2B5EF4-FFF2-40B4-BE49-F238E27FC236}">
                    <a16:creationId xmlns:a16="http://schemas.microsoft.com/office/drawing/2014/main" id="{9B6729C7-E5A9-6E40-1933-73D737B2360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31703912"/>
                  </p:ext>
                </p:extLst>
              </p:nvPr>
            </p:nvGraphicFramePr>
            <p:xfrm>
              <a:off x="3113699" y="6857334"/>
              <a:ext cx="3637962" cy="2916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637962">
                      <a:extLst>
                        <a:ext uri="{9D8B030D-6E8A-4147-A177-3AD203B41FA5}">
                          <a16:colId xmlns:a16="http://schemas.microsoft.com/office/drawing/2014/main" val="2738991194"/>
                        </a:ext>
                      </a:extLst>
                    </a:gridCol>
                  </a:tblGrid>
                  <a:tr h="1008000">
                    <a:tc>
                      <a:txBody>
                        <a:bodyPr/>
                        <a:lstStyle/>
                        <a:p>
                          <a:r>
                            <a:rPr lang="en-GB" sz="1100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1. </a:t>
                          </a:r>
                          <a:r>
                            <a:rPr lang="en-GB" sz="1100" b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Complete the table:</a:t>
                          </a:r>
                          <a:endParaRPr lang="en-GB" sz="11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11135479"/>
                      </a:ext>
                    </a:extLst>
                  </a:tr>
                  <a:tr h="684000">
                    <a:tc>
                      <a:txBody>
                        <a:bodyPr/>
                        <a:lstStyle/>
                        <a:p>
                          <a:pPr marL="0" marR="0" lvl="0" indent="0" algn="l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2. </a:t>
                          </a:r>
                          <a:r>
                            <a:rPr lang="en-GB" sz="1100" b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The shape is rotated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90°</m:t>
                              </m:r>
                            </m:oMath>
                          </a14:m>
                          <a:r>
                            <a:rPr lang="en-GB" sz="1100" b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clockwise such that it touches the edge of the grid but does not leave</a:t>
                          </a:r>
                          <a:r>
                            <a:rPr lang="en-GB" sz="1100" b="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the grid.</a:t>
                          </a:r>
                          <a:br>
                            <a:rPr lang="en-GB" sz="1100" b="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1100" b="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What are the possible centres of rotation?</a:t>
                          </a:r>
                          <a:endParaRPr lang="en-GB" sz="1100" b="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3305368470"/>
                      </a:ext>
                    </a:extLst>
                  </a:tr>
                  <a:tr h="540000">
                    <a:tc>
                      <a:txBody>
                        <a:bodyPr/>
                        <a:lstStyle/>
                        <a:p>
                          <a:r>
                            <a:rPr lang="en-GB" sz="1100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3. </a:t>
                          </a:r>
                          <a:r>
                            <a:rPr lang="en-GB" sz="1100" b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The shape is reflected in the line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𝑦</m:t>
                              </m:r>
                              <m:r>
                                <a:rPr lang="en-GB" sz="11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=6</m:t>
                              </m:r>
                            </m:oMath>
                          </a14:m>
                          <a:r>
                            <a:rPr lang="en-GB" sz="1100" b="0" i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 This new shape is then reflected in the line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𝑦</m:t>
                              </m:r>
                              <m:r>
                                <a:rPr lang="en-GB" sz="11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=8</m:t>
                              </m:r>
                            </m:oMath>
                          </a14:m>
                          <a:r>
                            <a:rPr lang="en-GB" sz="1100" b="0" i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 Where does it end up?</a:t>
                          </a:r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2816949204"/>
                      </a:ext>
                    </a:extLst>
                  </a:tr>
                  <a:tr h="684000">
                    <a:tc>
                      <a:txBody>
                        <a:bodyPr/>
                        <a:lstStyle/>
                        <a:p>
                          <a:r>
                            <a:rPr lang="en-GB" sz="1100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4.</a:t>
                          </a:r>
                          <a:r>
                            <a:rPr lang="en-GB" sz="1100" b="1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r>
                            <a:rPr lang="en-GB" sz="11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Enlarge</a:t>
                          </a:r>
                          <a:r>
                            <a:rPr lang="en-GB" sz="11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the shape by scale factor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baseline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−3</m:t>
                              </m:r>
                            </m:oMath>
                          </a14:m>
                          <a:r>
                            <a:rPr lang="en-GB" sz="11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about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baseline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(−1,−2.5)</m:t>
                              </m:r>
                            </m:oMath>
                          </a14:m>
                          <a:r>
                            <a:rPr lang="en-GB" sz="11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  <a:p>
                          <a:r>
                            <a:rPr lang="en-GB" sz="11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What fraction of the original shape is the overlapping area?</a:t>
                          </a:r>
                          <a:br>
                            <a:rPr lang="en-GB" sz="11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11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What fraction of the new shape is the overlapping area?</a:t>
                          </a:r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521922381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3" name="Table 12">
                <a:extLst>
                  <a:ext uri="{FF2B5EF4-FFF2-40B4-BE49-F238E27FC236}">
                    <a16:creationId xmlns:a16="http://schemas.microsoft.com/office/drawing/2014/main" id="{9B6729C7-E5A9-6E40-1933-73D737B2360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31703912"/>
                  </p:ext>
                </p:extLst>
              </p:nvPr>
            </p:nvGraphicFramePr>
            <p:xfrm>
              <a:off x="3113699" y="6857334"/>
              <a:ext cx="3637962" cy="2916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637962">
                      <a:extLst>
                        <a:ext uri="{9D8B030D-6E8A-4147-A177-3AD203B41FA5}">
                          <a16:colId xmlns:a16="http://schemas.microsoft.com/office/drawing/2014/main" val="2738991194"/>
                        </a:ext>
                      </a:extLst>
                    </a:gridCol>
                  </a:tblGrid>
                  <a:tr h="1008000">
                    <a:tc>
                      <a:txBody>
                        <a:bodyPr/>
                        <a:lstStyle/>
                        <a:p>
                          <a:r>
                            <a:rPr lang="en-GB" sz="1100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1. </a:t>
                          </a:r>
                          <a:r>
                            <a:rPr lang="en-GB" sz="1100" b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Complete the table:</a:t>
                          </a:r>
                          <a:endParaRPr lang="en-GB" sz="11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11135479"/>
                      </a:ext>
                    </a:extLst>
                  </a:tr>
                  <a:tr h="684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6"/>
                          <a:stretch>
                            <a:fillRect l="-348" t="-148148" r="-348" b="-17963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05368470"/>
                      </a:ext>
                    </a:extLst>
                  </a:tr>
                  <a:tr h="540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6"/>
                          <a:stretch>
                            <a:fillRect l="-348" t="-311628" r="-348" b="-12558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16949204"/>
                      </a:ext>
                    </a:extLst>
                  </a:tr>
                  <a:tr h="684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348" t="-327778" r="-34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21922381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5" name="Table 14">
                <a:extLst>
                  <a:ext uri="{FF2B5EF4-FFF2-40B4-BE49-F238E27FC236}">
                    <a16:creationId xmlns:a16="http://schemas.microsoft.com/office/drawing/2014/main" id="{C17B8923-1A0E-4DF7-BA50-597D8FAA3B7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23436780"/>
                  </p:ext>
                </p:extLst>
              </p:nvPr>
            </p:nvGraphicFramePr>
            <p:xfrm>
              <a:off x="3171437" y="7112504"/>
              <a:ext cx="3528000" cy="68449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188000">
                      <a:extLst>
                        <a:ext uri="{9D8B030D-6E8A-4147-A177-3AD203B41FA5}">
                          <a16:colId xmlns:a16="http://schemas.microsoft.com/office/drawing/2014/main" val="2260038240"/>
                        </a:ext>
                      </a:extLst>
                    </a:gridCol>
                    <a:gridCol w="468000">
                      <a:extLst>
                        <a:ext uri="{9D8B030D-6E8A-4147-A177-3AD203B41FA5}">
                          <a16:colId xmlns:a16="http://schemas.microsoft.com/office/drawing/2014/main" val="3838663172"/>
                        </a:ext>
                      </a:extLst>
                    </a:gridCol>
                    <a:gridCol w="468000">
                      <a:extLst>
                        <a:ext uri="{9D8B030D-6E8A-4147-A177-3AD203B41FA5}">
                          <a16:colId xmlns:a16="http://schemas.microsoft.com/office/drawing/2014/main" val="1983906648"/>
                        </a:ext>
                      </a:extLst>
                    </a:gridCol>
                    <a:gridCol w="468000">
                      <a:extLst>
                        <a:ext uri="{9D8B030D-6E8A-4147-A177-3AD203B41FA5}">
                          <a16:colId xmlns:a16="http://schemas.microsoft.com/office/drawing/2014/main" val="70960246"/>
                        </a:ext>
                      </a:extLst>
                    </a:gridCol>
                    <a:gridCol w="468000">
                      <a:extLst>
                        <a:ext uri="{9D8B030D-6E8A-4147-A177-3AD203B41FA5}">
                          <a16:colId xmlns:a16="http://schemas.microsoft.com/office/drawing/2014/main" val="184415876"/>
                        </a:ext>
                      </a:extLst>
                    </a:gridCol>
                    <a:gridCol w="468000">
                      <a:extLst>
                        <a:ext uri="{9D8B030D-6E8A-4147-A177-3AD203B41FA5}">
                          <a16:colId xmlns:a16="http://schemas.microsoft.com/office/drawing/2014/main" val="17134271"/>
                        </a:ext>
                      </a:extLst>
                    </a:gridCol>
                  </a:tblGrid>
                  <a:tr h="360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100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Translation vector</a:t>
                          </a:r>
                        </a:p>
                      </a:txBody>
                      <a:tcPr marL="0"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105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GB" sz="1050" b="0" i="1" smtClean="0"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GB" sz="1050" b="0" i="1" smtClean="0">
                                            <a:latin typeface="Cambria Math" panose="02040503050406030204" pitchFamily="18" charset="0"/>
                                            <a:cs typeface="Calibri" panose="020F0502020204030204" pitchFamily="34" charset="0"/>
                                          </a:rPr>
                                          <m:t>1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GB" sz="1050" b="0" i="1" smtClean="0">
                                            <a:latin typeface="Cambria Math" panose="02040503050406030204" pitchFamily="18" charset="0"/>
                                            <a:cs typeface="Calibri" panose="020F0502020204030204" pitchFamily="34" charset="0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r>
                            <a:rPr lang="en-GB" sz="105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105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GB" sz="1050" b="0" i="1" smtClean="0"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GB" sz="1050" b="0" i="1" smtClean="0">
                                            <a:latin typeface="Cambria Math" panose="02040503050406030204" pitchFamily="18" charset="0"/>
                                            <a:cs typeface="Calibri" panose="020F0502020204030204" pitchFamily="34" charset="0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GB" sz="1050" b="0" i="1" smtClean="0">
                                            <a:latin typeface="Cambria Math" panose="02040503050406030204" pitchFamily="18" charset="0"/>
                                            <a:cs typeface="Calibri" panose="020F0502020204030204" pitchFamily="34" charset="0"/>
                                          </a:rPr>
                                          <m:t>−1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r>
                            <a:rPr lang="en-GB" sz="105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105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GB" sz="1050" b="0" i="1" smtClean="0"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GB" sz="1050" b="0" i="1" smtClean="0">
                                            <a:latin typeface="Cambria Math" panose="02040503050406030204" pitchFamily="18" charset="0"/>
                                            <a:cs typeface="Calibri" panose="020F0502020204030204" pitchFamily="34" charset="0"/>
                                          </a:rPr>
                                          <m:t>1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GB" sz="1050" b="0" i="1" smtClean="0">
                                            <a:latin typeface="Cambria Math" panose="02040503050406030204" pitchFamily="18" charset="0"/>
                                            <a:cs typeface="Calibri" panose="020F0502020204030204" pitchFamily="34" charset="0"/>
                                          </a:rPr>
                                          <m:t>1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r>
                            <a:rPr lang="en-GB" sz="105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105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GB" sz="1050" b="0" i="1" smtClean="0"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GB" sz="1050" b="0" i="1" smtClean="0">
                                            <a:latin typeface="Cambria Math" panose="02040503050406030204" pitchFamily="18" charset="0"/>
                                            <a:cs typeface="Calibri" panose="020F0502020204030204" pitchFamily="34" charset="0"/>
                                          </a:rPr>
                                          <m:t>3</m:t>
                                        </m:r>
                                        <m:r>
                                          <a:rPr lang="en-GB" sz="1050" b="0" i="1" smtClean="0">
                                            <a:latin typeface="Cambria Math" panose="02040503050406030204" pitchFamily="18" charset="0"/>
                                            <a:cs typeface="Calibri" panose="020F0502020204030204" pitchFamily="34" charset="0"/>
                                          </a:rPr>
                                          <m:t>.5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GB" sz="1050" b="0" i="1" smtClean="0">
                                            <a:latin typeface="Cambria Math" panose="02040503050406030204" pitchFamily="18" charset="0"/>
                                            <a:cs typeface="Calibri" panose="020F0502020204030204" pitchFamily="34" charset="0"/>
                                          </a:rPr>
                                          <m:t>−1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r>
                            <a:rPr lang="en-GB" sz="105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05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755086208"/>
                      </a:ext>
                    </a:extLst>
                  </a:tr>
                  <a:tr h="324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100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Area of overlap</a:t>
                          </a:r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1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1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1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1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1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a:t>1</a:t>
                          </a:r>
                        </a:p>
                      </a:txBody>
                      <a:tcPr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41227375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5" name="Table 14">
                <a:extLst>
                  <a:ext uri="{FF2B5EF4-FFF2-40B4-BE49-F238E27FC236}">
                    <a16:creationId xmlns:a16="http://schemas.microsoft.com/office/drawing/2014/main" id="{C17B8923-1A0E-4DF7-BA50-597D8FAA3B7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23436780"/>
                  </p:ext>
                </p:extLst>
              </p:nvPr>
            </p:nvGraphicFramePr>
            <p:xfrm>
              <a:off x="3171437" y="7112504"/>
              <a:ext cx="3528000" cy="68449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188000">
                      <a:extLst>
                        <a:ext uri="{9D8B030D-6E8A-4147-A177-3AD203B41FA5}">
                          <a16:colId xmlns:a16="http://schemas.microsoft.com/office/drawing/2014/main" val="2260038240"/>
                        </a:ext>
                      </a:extLst>
                    </a:gridCol>
                    <a:gridCol w="468000">
                      <a:extLst>
                        <a:ext uri="{9D8B030D-6E8A-4147-A177-3AD203B41FA5}">
                          <a16:colId xmlns:a16="http://schemas.microsoft.com/office/drawing/2014/main" val="3838663172"/>
                        </a:ext>
                      </a:extLst>
                    </a:gridCol>
                    <a:gridCol w="468000">
                      <a:extLst>
                        <a:ext uri="{9D8B030D-6E8A-4147-A177-3AD203B41FA5}">
                          <a16:colId xmlns:a16="http://schemas.microsoft.com/office/drawing/2014/main" val="1983906648"/>
                        </a:ext>
                      </a:extLst>
                    </a:gridCol>
                    <a:gridCol w="468000">
                      <a:extLst>
                        <a:ext uri="{9D8B030D-6E8A-4147-A177-3AD203B41FA5}">
                          <a16:colId xmlns:a16="http://schemas.microsoft.com/office/drawing/2014/main" val="70960246"/>
                        </a:ext>
                      </a:extLst>
                    </a:gridCol>
                    <a:gridCol w="468000">
                      <a:extLst>
                        <a:ext uri="{9D8B030D-6E8A-4147-A177-3AD203B41FA5}">
                          <a16:colId xmlns:a16="http://schemas.microsoft.com/office/drawing/2014/main" val="184415876"/>
                        </a:ext>
                      </a:extLst>
                    </a:gridCol>
                    <a:gridCol w="468000">
                      <a:extLst>
                        <a:ext uri="{9D8B030D-6E8A-4147-A177-3AD203B41FA5}">
                          <a16:colId xmlns:a16="http://schemas.microsoft.com/office/drawing/2014/main" val="17134271"/>
                        </a:ext>
                      </a:extLst>
                    </a:gridCol>
                  </a:tblGrid>
                  <a:tr h="36049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100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Translation vector</a:t>
                          </a:r>
                        </a:p>
                      </a:txBody>
                      <a:tcPr marL="0"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254054" t="-3571" r="-402703" b="-964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354054" t="-3571" r="-302703" b="-964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454054" t="-3571" r="-202703" b="-964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554054" t="-3571" r="-102703" b="-964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05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755086208"/>
                      </a:ext>
                    </a:extLst>
                  </a:tr>
                  <a:tr h="324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100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Area of overlap</a:t>
                          </a:r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1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1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1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1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1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a:t>1</a:t>
                          </a:r>
                        </a:p>
                      </a:txBody>
                      <a:tcPr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41227375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16" name="Picture 4">
            <a:extLst>
              <a:ext uri="{FF2B5EF4-FFF2-40B4-BE49-F238E27FC236}">
                <a16:creationId xmlns:a16="http://schemas.microsoft.com/office/drawing/2014/main" id="{DE74EB49-4826-0E72-54A4-7A429C03CF5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6486"/>
          <a:stretch/>
        </p:blipFill>
        <p:spPr bwMode="auto">
          <a:xfrm>
            <a:off x="0" y="429757"/>
            <a:ext cx="3113699" cy="109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9410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3500D80-62D3-C0A4-6E5C-EAF842B01EA9}"/>
              </a:ext>
            </a:extLst>
          </p:cNvPr>
          <p:cNvSpPr/>
          <p:nvPr/>
        </p:nvSpPr>
        <p:spPr>
          <a:xfrm>
            <a:off x="0" y="1"/>
            <a:ext cx="6858000" cy="3146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b="1" dirty="0">
                <a:solidFill>
                  <a:schemeClr val="tx1"/>
                </a:solidFill>
              </a:rPr>
              <a:t>Tricky Transformations - Answers</a:t>
            </a:r>
          </a:p>
        </p:txBody>
      </p:sp>
      <p:sp>
        <p:nvSpPr>
          <p:cNvPr id="59" name="Freeform 58">
            <a:extLst>
              <a:ext uri="{FF2B5EF4-FFF2-40B4-BE49-F238E27FC236}">
                <a16:creationId xmlns:a16="http://schemas.microsoft.com/office/drawing/2014/main" id="{5E21390A-FA1D-C184-0ABC-21ADD94496DA}"/>
              </a:ext>
            </a:extLst>
          </p:cNvPr>
          <p:cNvSpPr>
            <a:spLocks noChangeAspect="1"/>
          </p:cNvSpPr>
          <p:nvPr/>
        </p:nvSpPr>
        <p:spPr>
          <a:xfrm>
            <a:off x="858012" y="7976671"/>
            <a:ext cx="872398" cy="698283"/>
          </a:xfrm>
          <a:custGeom>
            <a:avLst/>
            <a:gdLst>
              <a:gd name="connsiteX0" fmla="*/ 357282 w 884122"/>
              <a:gd name="connsiteY0" fmla="*/ 0 h 714565"/>
              <a:gd name="connsiteX1" fmla="*/ 0 w 884122"/>
              <a:gd name="connsiteY1" fmla="*/ 708509 h 714565"/>
              <a:gd name="connsiteX2" fmla="*/ 884122 w 884122"/>
              <a:gd name="connsiteY2" fmla="*/ 714565 h 714565"/>
              <a:gd name="connsiteX3" fmla="*/ 532895 w 884122"/>
              <a:gd name="connsiteY3" fmla="*/ 12112 h 714565"/>
              <a:gd name="connsiteX4" fmla="*/ 357282 w 884122"/>
              <a:gd name="connsiteY4" fmla="*/ 0 h 714565"/>
              <a:gd name="connsiteX0" fmla="*/ 344582 w 884122"/>
              <a:gd name="connsiteY0" fmla="*/ 588 h 702453"/>
              <a:gd name="connsiteX1" fmla="*/ 0 w 884122"/>
              <a:gd name="connsiteY1" fmla="*/ 696397 h 702453"/>
              <a:gd name="connsiteX2" fmla="*/ 884122 w 884122"/>
              <a:gd name="connsiteY2" fmla="*/ 702453 h 702453"/>
              <a:gd name="connsiteX3" fmla="*/ 532895 w 884122"/>
              <a:gd name="connsiteY3" fmla="*/ 0 h 702453"/>
              <a:gd name="connsiteX4" fmla="*/ 344582 w 884122"/>
              <a:gd name="connsiteY4" fmla="*/ 588 h 702453"/>
              <a:gd name="connsiteX0" fmla="*/ 395382 w 884122"/>
              <a:gd name="connsiteY0" fmla="*/ 76788 h 702453"/>
              <a:gd name="connsiteX1" fmla="*/ 0 w 884122"/>
              <a:gd name="connsiteY1" fmla="*/ 696397 h 702453"/>
              <a:gd name="connsiteX2" fmla="*/ 884122 w 884122"/>
              <a:gd name="connsiteY2" fmla="*/ 702453 h 702453"/>
              <a:gd name="connsiteX3" fmla="*/ 532895 w 884122"/>
              <a:gd name="connsiteY3" fmla="*/ 0 h 702453"/>
              <a:gd name="connsiteX4" fmla="*/ 395382 w 884122"/>
              <a:gd name="connsiteY4" fmla="*/ 76788 h 702453"/>
              <a:gd name="connsiteX0" fmla="*/ 354107 w 884122"/>
              <a:gd name="connsiteY0" fmla="*/ 0 h 714565"/>
              <a:gd name="connsiteX1" fmla="*/ 0 w 884122"/>
              <a:gd name="connsiteY1" fmla="*/ 708509 h 714565"/>
              <a:gd name="connsiteX2" fmla="*/ 884122 w 884122"/>
              <a:gd name="connsiteY2" fmla="*/ 714565 h 714565"/>
              <a:gd name="connsiteX3" fmla="*/ 532895 w 884122"/>
              <a:gd name="connsiteY3" fmla="*/ 12112 h 714565"/>
              <a:gd name="connsiteX4" fmla="*/ 354107 w 884122"/>
              <a:gd name="connsiteY4" fmla="*/ 0 h 714565"/>
              <a:gd name="connsiteX0" fmla="*/ 354107 w 884122"/>
              <a:gd name="connsiteY0" fmla="*/ 0 h 714565"/>
              <a:gd name="connsiteX1" fmla="*/ 0 w 884122"/>
              <a:gd name="connsiteY1" fmla="*/ 708509 h 714565"/>
              <a:gd name="connsiteX2" fmla="*/ 884122 w 884122"/>
              <a:gd name="connsiteY2" fmla="*/ 714565 h 714565"/>
              <a:gd name="connsiteX3" fmla="*/ 497970 w 884122"/>
              <a:gd name="connsiteY3" fmla="*/ 94662 h 714565"/>
              <a:gd name="connsiteX4" fmla="*/ 354107 w 884122"/>
              <a:gd name="connsiteY4" fmla="*/ 0 h 714565"/>
              <a:gd name="connsiteX0" fmla="*/ 354107 w 884122"/>
              <a:gd name="connsiteY0" fmla="*/ 0 h 714565"/>
              <a:gd name="connsiteX1" fmla="*/ 0 w 884122"/>
              <a:gd name="connsiteY1" fmla="*/ 708509 h 714565"/>
              <a:gd name="connsiteX2" fmla="*/ 884122 w 884122"/>
              <a:gd name="connsiteY2" fmla="*/ 714565 h 714565"/>
              <a:gd name="connsiteX3" fmla="*/ 520195 w 884122"/>
              <a:gd name="connsiteY3" fmla="*/ 8937 h 714565"/>
              <a:gd name="connsiteX4" fmla="*/ 354107 w 884122"/>
              <a:gd name="connsiteY4" fmla="*/ 0 h 714565"/>
              <a:gd name="connsiteX0" fmla="*/ 347757 w 884122"/>
              <a:gd name="connsiteY0" fmla="*/ 3763 h 705628"/>
              <a:gd name="connsiteX1" fmla="*/ 0 w 884122"/>
              <a:gd name="connsiteY1" fmla="*/ 699572 h 705628"/>
              <a:gd name="connsiteX2" fmla="*/ 884122 w 884122"/>
              <a:gd name="connsiteY2" fmla="*/ 705628 h 705628"/>
              <a:gd name="connsiteX3" fmla="*/ 520195 w 884122"/>
              <a:gd name="connsiteY3" fmla="*/ 0 h 705628"/>
              <a:gd name="connsiteX4" fmla="*/ 347757 w 884122"/>
              <a:gd name="connsiteY4" fmla="*/ 3763 h 705628"/>
              <a:gd name="connsiteX0" fmla="*/ 347757 w 884122"/>
              <a:gd name="connsiteY0" fmla="*/ 0 h 706098"/>
              <a:gd name="connsiteX1" fmla="*/ 0 w 884122"/>
              <a:gd name="connsiteY1" fmla="*/ 700042 h 706098"/>
              <a:gd name="connsiteX2" fmla="*/ 884122 w 884122"/>
              <a:gd name="connsiteY2" fmla="*/ 706098 h 706098"/>
              <a:gd name="connsiteX3" fmla="*/ 520195 w 884122"/>
              <a:gd name="connsiteY3" fmla="*/ 470 h 706098"/>
              <a:gd name="connsiteX4" fmla="*/ 347757 w 884122"/>
              <a:gd name="connsiteY4" fmla="*/ 0 h 706098"/>
              <a:gd name="connsiteX0" fmla="*/ 347757 w 876713"/>
              <a:gd name="connsiteY0" fmla="*/ 0 h 700042"/>
              <a:gd name="connsiteX1" fmla="*/ 0 w 876713"/>
              <a:gd name="connsiteY1" fmla="*/ 700042 h 700042"/>
              <a:gd name="connsiteX2" fmla="*/ 876713 w 876713"/>
              <a:gd name="connsiteY2" fmla="*/ 685989 h 700042"/>
              <a:gd name="connsiteX3" fmla="*/ 520195 w 876713"/>
              <a:gd name="connsiteY3" fmla="*/ 470 h 700042"/>
              <a:gd name="connsiteX4" fmla="*/ 347757 w 876713"/>
              <a:gd name="connsiteY4" fmla="*/ 0 h 700042"/>
              <a:gd name="connsiteX0" fmla="*/ 347757 w 874596"/>
              <a:gd name="connsiteY0" fmla="*/ 0 h 700042"/>
              <a:gd name="connsiteX1" fmla="*/ 0 w 874596"/>
              <a:gd name="connsiteY1" fmla="*/ 700042 h 700042"/>
              <a:gd name="connsiteX2" fmla="*/ 874596 w 874596"/>
              <a:gd name="connsiteY2" fmla="*/ 699748 h 700042"/>
              <a:gd name="connsiteX3" fmla="*/ 520195 w 874596"/>
              <a:gd name="connsiteY3" fmla="*/ 470 h 700042"/>
              <a:gd name="connsiteX4" fmla="*/ 347757 w 874596"/>
              <a:gd name="connsiteY4" fmla="*/ 0 h 7000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4596" h="700042">
                <a:moveTo>
                  <a:pt x="347757" y="0"/>
                </a:moveTo>
                <a:lnTo>
                  <a:pt x="0" y="700042"/>
                </a:lnTo>
                <a:lnTo>
                  <a:pt x="874596" y="699748"/>
                </a:lnTo>
                <a:lnTo>
                  <a:pt x="520195" y="470"/>
                </a:lnTo>
                <a:lnTo>
                  <a:pt x="347757" y="0"/>
                </a:lnTo>
                <a:close/>
              </a:path>
            </a:pathLst>
          </a:custGeom>
          <a:solidFill>
            <a:srgbClr val="FFB2B5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60" name="Parallelogram 59">
            <a:extLst>
              <a:ext uri="{FF2B5EF4-FFF2-40B4-BE49-F238E27FC236}">
                <a16:creationId xmlns:a16="http://schemas.microsoft.com/office/drawing/2014/main" id="{D8C5E4A6-76EA-1177-0D69-1F68A729D599}"/>
              </a:ext>
            </a:extLst>
          </p:cNvPr>
          <p:cNvSpPr/>
          <p:nvPr/>
        </p:nvSpPr>
        <p:spPr>
          <a:xfrm rot="16200000" flipV="1">
            <a:off x="1116382" y="5039987"/>
            <a:ext cx="1040059" cy="528320"/>
          </a:xfrm>
          <a:prstGeom prst="parallelogram">
            <a:avLst>
              <a:gd name="adj" fmla="val 32692"/>
            </a:avLst>
          </a:prstGeom>
          <a:solidFill>
            <a:srgbClr val="FFB2B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n-GB" sz="1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1" name="Right Triangle 60">
                <a:extLst>
                  <a:ext uri="{FF2B5EF4-FFF2-40B4-BE49-F238E27FC236}">
                    <a16:creationId xmlns:a16="http://schemas.microsoft.com/office/drawing/2014/main" id="{17B120CB-3F4B-872A-7B38-9C29FD40341C}"/>
                  </a:ext>
                </a:extLst>
              </p:cNvPr>
              <p:cNvSpPr/>
              <p:nvPr/>
            </p:nvSpPr>
            <p:spPr>
              <a:xfrm>
                <a:off x="1199848" y="1773117"/>
                <a:ext cx="365296" cy="693246"/>
              </a:xfrm>
              <a:prstGeom prst="rtTriangle">
                <a:avLst/>
              </a:prstGeom>
              <a:solidFill>
                <a:srgbClr val="FFB2B5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GB" b="1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𝐁</m:t>
                    </m:r>
                  </m:oMath>
                </a14:m>
                <a:r>
                  <a:rPr lang="en-GB" b="1" dirty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</a:p>
            </p:txBody>
          </p:sp>
        </mc:Choice>
        <mc:Fallback>
          <p:sp>
            <p:nvSpPr>
              <p:cNvPr id="61" name="Right Triangle 60">
                <a:extLst>
                  <a:ext uri="{FF2B5EF4-FFF2-40B4-BE49-F238E27FC236}">
                    <a16:creationId xmlns:a16="http://schemas.microsoft.com/office/drawing/2014/main" id="{17B120CB-3F4B-872A-7B38-9C29FD40341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9848" y="1773117"/>
                <a:ext cx="365296" cy="693246"/>
              </a:xfrm>
              <a:prstGeom prst="rtTriangle">
                <a:avLst/>
              </a:prstGeom>
              <a:blipFill>
                <a:blip r:embed="rId2"/>
                <a:stretch>
                  <a:fillRect l="-9677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2" name="Right Triangle 61">
                <a:extLst>
                  <a:ext uri="{FF2B5EF4-FFF2-40B4-BE49-F238E27FC236}">
                    <a16:creationId xmlns:a16="http://schemas.microsoft.com/office/drawing/2014/main" id="{DEA5E036-3B2C-EE19-CEC6-7497B7586EEB}"/>
                  </a:ext>
                </a:extLst>
              </p:cNvPr>
              <p:cNvSpPr/>
              <p:nvPr/>
            </p:nvSpPr>
            <p:spPr>
              <a:xfrm rot="16200000" flipV="1">
                <a:off x="1720772" y="890826"/>
                <a:ext cx="351231" cy="685800"/>
              </a:xfrm>
              <a:prstGeom prst="rtTriangle">
                <a:avLst/>
              </a:prstGeom>
              <a:solidFill>
                <a:srgbClr val="FFB2B5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GB" b="1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𝐃</m:t>
                    </m:r>
                  </m:oMath>
                </a14:m>
                <a:r>
                  <a:rPr lang="en-GB" b="1" dirty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</a:p>
            </p:txBody>
          </p:sp>
        </mc:Choice>
        <mc:Fallback>
          <p:sp>
            <p:nvSpPr>
              <p:cNvPr id="62" name="Right Triangle 61">
                <a:extLst>
                  <a:ext uri="{FF2B5EF4-FFF2-40B4-BE49-F238E27FC236}">
                    <a16:creationId xmlns:a16="http://schemas.microsoft.com/office/drawing/2014/main" id="{DEA5E036-3B2C-EE19-CEC6-7497B7586EE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 flipV="1">
                <a:off x="1720772" y="890826"/>
                <a:ext cx="351231" cy="685800"/>
              </a:xfrm>
              <a:prstGeom prst="rtTriangle">
                <a:avLst/>
              </a:prstGeom>
              <a:blipFill>
                <a:blip r:embed="rId3"/>
                <a:stretch>
                  <a:fillRect b="-10000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3" name="Right Triangle 62">
                <a:extLst>
                  <a:ext uri="{FF2B5EF4-FFF2-40B4-BE49-F238E27FC236}">
                    <a16:creationId xmlns:a16="http://schemas.microsoft.com/office/drawing/2014/main" id="{E9FF1CC8-B583-A4B4-CFAF-2204877496AE}"/>
                  </a:ext>
                </a:extLst>
              </p:cNvPr>
              <p:cNvSpPr/>
              <p:nvPr/>
            </p:nvSpPr>
            <p:spPr>
              <a:xfrm rot="16200000" flipV="1">
                <a:off x="1897141" y="2124438"/>
                <a:ext cx="352338" cy="685800"/>
              </a:xfrm>
              <a:prstGeom prst="rtTriangle">
                <a:avLst/>
              </a:prstGeom>
              <a:solidFill>
                <a:srgbClr val="FFB2B5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GB" b="1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𝐄</m:t>
                    </m:r>
                  </m:oMath>
                </a14:m>
                <a:r>
                  <a:rPr lang="en-GB" b="1" dirty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</a:p>
            </p:txBody>
          </p:sp>
        </mc:Choice>
        <mc:Fallback>
          <p:sp>
            <p:nvSpPr>
              <p:cNvPr id="63" name="Right Triangle 62">
                <a:extLst>
                  <a:ext uri="{FF2B5EF4-FFF2-40B4-BE49-F238E27FC236}">
                    <a16:creationId xmlns:a16="http://schemas.microsoft.com/office/drawing/2014/main" id="{E9FF1CC8-B583-A4B4-CFAF-2204877496A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 flipV="1">
                <a:off x="1897141" y="2124438"/>
                <a:ext cx="352338" cy="685800"/>
              </a:xfrm>
              <a:prstGeom prst="rtTriangle">
                <a:avLst/>
              </a:prstGeom>
              <a:blipFill>
                <a:blip r:embed="rId4"/>
                <a:stretch>
                  <a:fillRect b="-10000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48" name="Right Triangle 2047">
            <a:extLst>
              <a:ext uri="{FF2B5EF4-FFF2-40B4-BE49-F238E27FC236}">
                <a16:creationId xmlns:a16="http://schemas.microsoft.com/office/drawing/2014/main" id="{E9EF4A25-EE93-0CA5-145C-E1FFB41627CE}"/>
              </a:ext>
            </a:extLst>
          </p:cNvPr>
          <p:cNvSpPr/>
          <p:nvPr/>
        </p:nvSpPr>
        <p:spPr>
          <a:xfrm rot="10800000">
            <a:off x="855845" y="1762517"/>
            <a:ext cx="343896" cy="685800"/>
          </a:xfrm>
          <a:prstGeom prst="rtTriangle">
            <a:avLst/>
          </a:prstGeom>
          <a:solidFill>
            <a:srgbClr val="FFB2B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</a:p>
        </p:txBody>
      </p:sp>
      <p:sp>
        <p:nvSpPr>
          <p:cNvPr id="2049" name="Right Triangle 2048">
            <a:extLst>
              <a:ext uri="{FF2B5EF4-FFF2-40B4-BE49-F238E27FC236}">
                <a16:creationId xmlns:a16="http://schemas.microsoft.com/office/drawing/2014/main" id="{566A20DE-3E95-D1B1-498A-628B94619330}"/>
              </a:ext>
            </a:extLst>
          </p:cNvPr>
          <p:cNvSpPr/>
          <p:nvPr/>
        </p:nvSpPr>
        <p:spPr>
          <a:xfrm rot="10800000">
            <a:off x="1905876" y="706616"/>
            <a:ext cx="1050797" cy="2104317"/>
          </a:xfrm>
          <a:prstGeom prst="rtTriangle">
            <a:avLst/>
          </a:prstGeom>
          <a:solidFill>
            <a:srgbClr val="FFB2B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50" name="Right Triangle 2049">
                <a:extLst>
                  <a:ext uri="{FF2B5EF4-FFF2-40B4-BE49-F238E27FC236}">
                    <a16:creationId xmlns:a16="http://schemas.microsoft.com/office/drawing/2014/main" id="{CA0CFF17-64EE-65CE-1312-5C33AF8952C2}"/>
                  </a:ext>
                </a:extLst>
              </p:cNvPr>
              <p:cNvSpPr/>
              <p:nvPr/>
            </p:nvSpPr>
            <p:spPr>
              <a:xfrm>
                <a:off x="855245" y="1076093"/>
                <a:ext cx="348798" cy="685800"/>
              </a:xfrm>
              <a:prstGeom prst="rtTriangl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GB" b="1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𝐀</m:t>
                    </m:r>
                  </m:oMath>
                </a14:m>
                <a:r>
                  <a:rPr lang="en-GB" b="1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>
          <p:sp>
            <p:nvSpPr>
              <p:cNvPr id="2050" name="Right Triangle 2049">
                <a:extLst>
                  <a:ext uri="{FF2B5EF4-FFF2-40B4-BE49-F238E27FC236}">
                    <a16:creationId xmlns:a16="http://schemas.microsoft.com/office/drawing/2014/main" id="{CA0CFF17-64EE-65CE-1312-5C33AF8952C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5245" y="1076093"/>
                <a:ext cx="348798" cy="685800"/>
              </a:xfrm>
              <a:prstGeom prst="rtTriangle">
                <a:avLst/>
              </a:prstGeom>
              <a:blipFill>
                <a:blip r:embed="rId5"/>
                <a:stretch>
                  <a:fillRect l="-6667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51" name="Right Triangle 2050">
                <a:extLst>
                  <a:ext uri="{FF2B5EF4-FFF2-40B4-BE49-F238E27FC236}">
                    <a16:creationId xmlns:a16="http://schemas.microsoft.com/office/drawing/2014/main" id="{132E1D94-8758-4280-4E2F-2AE21E4CE0EE}"/>
                  </a:ext>
                </a:extLst>
              </p:cNvPr>
              <p:cNvSpPr/>
              <p:nvPr/>
            </p:nvSpPr>
            <p:spPr>
              <a:xfrm rot="16200000">
                <a:off x="333458" y="896504"/>
                <a:ext cx="351231" cy="685800"/>
              </a:xfrm>
              <a:prstGeom prst="rtTriangle">
                <a:avLst/>
              </a:prstGeom>
              <a:solidFill>
                <a:srgbClr val="FFB2B5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GB" b="1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𝐂</m:t>
                    </m:r>
                  </m:oMath>
                </a14:m>
                <a:r>
                  <a:rPr lang="en-GB" b="1" dirty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</a:p>
            </p:txBody>
          </p:sp>
        </mc:Choice>
        <mc:Fallback>
          <p:sp>
            <p:nvSpPr>
              <p:cNvPr id="2051" name="Right Triangle 2050">
                <a:extLst>
                  <a:ext uri="{FF2B5EF4-FFF2-40B4-BE49-F238E27FC236}">
                    <a16:creationId xmlns:a16="http://schemas.microsoft.com/office/drawing/2014/main" id="{132E1D94-8758-4280-4E2F-2AE21E4CE0E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333458" y="896504"/>
                <a:ext cx="351231" cy="685800"/>
              </a:xfrm>
              <a:prstGeom prst="rtTriangle">
                <a:avLst/>
              </a:prstGeom>
              <a:blipFill>
                <a:blip r:embed="rId6"/>
                <a:stretch>
                  <a:fillRect b="-10345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53" name="Right Triangle 2052">
                <a:extLst>
                  <a:ext uri="{FF2B5EF4-FFF2-40B4-BE49-F238E27FC236}">
                    <a16:creationId xmlns:a16="http://schemas.microsoft.com/office/drawing/2014/main" id="{39C7CAC0-5120-9E00-5A6F-B8E2B4792344}"/>
                  </a:ext>
                </a:extLst>
              </p:cNvPr>
              <p:cNvSpPr/>
              <p:nvPr/>
            </p:nvSpPr>
            <p:spPr>
              <a:xfrm>
                <a:off x="956715" y="1420708"/>
                <a:ext cx="343896" cy="685800"/>
              </a:xfrm>
              <a:prstGeom prst="rtTriangle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GB" b="1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𝐅</m:t>
                    </m:r>
                  </m:oMath>
                </a14:m>
                <a:r>
                  <a:rPr lang="en-GB" b="1" dirty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</a:p>
            </p:txBody>
          </p:sp>
        </mc:Choice>
        <mc:Fallback>
          <p:sp>
            <p:nvSpPr>
              <p:cNvPr id="2053" name="Right Triangle 2052">
                <a:extLst>
                  <a:ext uri="{FF2B5EF4-FFF2-40B4-BE49-F238E27FC236}">
                    <a16:creationId xmlns:a16="http://schemas.microsoft.com/office/drawing/2014/main" id="{39C7CAC0-5120-9E00-5A6F-B8E2B47923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6715" y="1420708"/>
                <a:ext cx="343896" cy="685800"/>
              </a:xfrm>
              <a:prstGeom prst="rtTriangle">
                <a:avLst/>
              </a:prstGeom>
              <a:blipFill>
                <a:blip r:embed="rId7"/>
                <a:stretch>
                  <a:fillRect l="-10714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54" name="Right Triangle 2053">
                <a:extLst>
                  <a:ext uri="{FF2B5EF4-FFF2-40B4-BE49-F238E27FC236}">
                    <a16:creationId xmlns:a16="http://schemas.microsoft.com/office/drawing/2014/main" id="{5F6F4B11-6D3E-7E09-A830-416030C6F713}"/>
                  </a:ext>
                </a:extLst>
              </p:cNvPr>
              <p:cNvSpPr/>
              <p:nvPr/>
            </p:nvSpPr>
            <p:spPr>
              <a:xfrm>
                <a:off x="2495631" y="686289"/>
                <a:ext cx="343896" cy="685800"/>
              </a:xfrm>
              <a:prstGeom prst="rtTriangle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GB" b="1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𝐆</m:t>
                    </m:r>
                  </m:oMath>
                </a14:m>
                <a:r>
                  <a:rPr lang="en-GB" b="1" dirty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</a:p>
            </p:txBody>
          </p:sp>
        </mc:Choice>
        <mc:Fallback>
          <p:sp>
            <p:nvSpPr>
              <p:cNvPr id="2054" name="Right Triangle 2053">
                <a:extLst>
                  <a:ext uri="{FF2B5EF4-FFF2-40B4-BE49-F238E27FC236}">
                    <a16:creationId xmlns:a16="http://schemas.microsoft.com/office/drawing/2014/main" id="{5F6F4B11-6D3E-7E09-A830-416030C6F71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5631" y="686289"/>
                <a:ext cx="343896" cy="685800"/>
              </a:xfrm>
              <a:prstGeom prst="rtTriangle">
                <a:avLst/>
              </a:prstGeom>
              <a:blipFill>
                <a:blip r:embed="rId8"/>
                <a:stretch>
                  <a:fillRect l="-10714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55" name="Freeform 2054">
            <a:extLst>
              <a:ext uri="{FF2B5EF4-FFF2-40B4-BE49-F238E27FC236}">
                <a16:creationId xmlns:a16="http://schemas.microsoft.com/office/drawing/2014/main" id="{0448C900-7BA5-6095-E437-02DA8AFBA7F7}"/>
              </a:ext>
            </a:extLst>
          </p:cNvPr>
          <p:cNvSpPr>
            <a:spLocks noChangeAspect="1"/>
          </p:cNvSpPr>
          <p:nvPr/>
        </p:nvSpPr>
        <p:spPr>
          <a:xfrm>
            <a:off x="859794" y="8677462"/>
            <a:ext cx="872398" cy="698283"/>
          </a:xfrm>
          <a:custGeom>
            <a:avLst/>
            <a:gdLst>
              <a:gd name="connsiteX0" fmla="*/ 357282 w 884122"/>
              <a:gd name="connsiteY0" fmla="*/ 0 h 714565"/>
              <a:gd name="connsiteX1" fmla="*/ 0 w 884122"/>
              <a:gd name="connsiteY1" fmla="*/ 708509 h 714565"/>
              <a:gd name="connsiteX2" fmla="*/ 884122 w 884122"/>
              <a:gd name="connsiteY2" fmla="*/ 714565 h 714565"/>
              <a:gd name="connsiteX3" fmla="*/ 532895 w 884122"/>
              <a:gd name="connsiteY3" fmla="*/ 12112 h 714565"/>
              <a:gd name="connsiteX4" fmla="*/ 357282 w 884122"/>
              <a:gd name="connsiteY4" fmla="*/ 0 h 714565"/>
              <a:gd name="connsiteX0" fmla="*/ 344582 w 884122"/>
              <a:gd name="connsiteY0" fmla="*/ 588 h 702453"/>
              <a:gd name="connsiteX1" fmla="*/ 0 w 884122"/>
              <a:gd name="connsiteY1" fmla="*/ 696397 h 702453"/>
              <a:gd name="connsiteX2" fmla="*/ 884122 w 884122"/>
              <a:gd name="connsiteY2" fmla="*/ 702453 h 702453"/>
              <a:gd name="connsiteX3" fmla="*/ 532895 w 884122"/>
              <a:gd name="connsiteY3" fmla="*/ 0 h 702453"/>
              <a:gd name="connsiteX4" fmla="*/ 344582 w 884122"/>
              <a:gd name="connsiteY4" fmla="*/ 588 h 702453"/>
              <a:gd name="connsiteX0" fmla="*/ 395382 w 884122"/>
              <a:gd name="connsiteY0" fmla="*/ 76788 h 702453"/>
              <a:gd name="connsiteX1" fmla="*/ 0 w 884122"/>
              <a:gd name="connsiteY1" fmla="*/ 696397 h 702453"/>
              <a:gd name="connsiteX2" fmla="*/ 884122 w 884122"/>
              <a:gd name="connsiteY2" fmla="*/ 702453 h 702453"/>
              <a:gd name="connsiteX3" fmla="*/ 532895 w 884122"/>
              <a:gd name="connsiteY3" fmla="*/ 0 h 702453"/>
              <a:gd name="connsiteX4" fmla="*/ 395382 w 884122"/>
              <a:gd name="connsiteY4" fmla="*/ 76788 h 702453"/>
              <a:gd name="connsiteX0" fmla="*/ 354107 w 884122"/>
              <a:gd name="connsiteY0" fmla="*/ 0 h 714565"/>
              <a:gd name="connsiteX1" fmla="*/ 0 w 884122"/>
              <a:gd name="connsiteY1" fmla="*/ 708509 h 714565"/>
              <a:gd name="connsiteX2" fmla="*/ 884122 w 884122"/>
              <a:gd name="connsiteY2" fmla="*/ 714565 h 714565"/>
              <a:gd name="connsiteX3" fmla="*/ 532895 w 884122"/>
              <a:gd name="connsiteY3" fmla="*/ 12112 h 714565"/>
              <a:gd name="connsiteX4" fmla="*/ 354107 w 884122"/>
              <a:gd name="connsiteY4" fmla="*/ 0 h 714565"/>
              <a:gd name="connsiteX0" fmla="*/ 354107 w 884122"/>
              <a:gd name="connsiteY0" fmla="*/ 0 h 714565"/>
              <a:gd name="connsiteX1" fmla="*/ 0 w 884122"/>
              <a:gd name="connsiteY1" fmla="*/ 708509 h 714565"/>
              <a:gd name="connsiteX2" fmla="*/ 884122 w 884122"/>
              <a:gd name="connsiteY2" fmla="*/ 714565 h 714565"/>
              <a:gd name="connsiteX3" fmla="*/ 497970 w 884122"/>
              <a:gd name="connsiteY3" fmla="*/ 94662 h 714565"/>
              <a:gd name="connsiteX4" fmla="*/ 354107 w 884122"/>
              <a:gd name="connsiteY4" fmla="*/ 0 h 714565"/>
              <a:gd name="connsiteX0" fmla="*/ 354107 w 884122"/>
              <a:gd name="connsiteY0" fmla="*/ 0 h 714565"/>
              <a:gd name="connsiteX1" fmla="*/ 0 w 884122"/>
              <a:gd name="connsiteY1" fmla="*/ 708509 h 714565"/>
              <a:gd name="connsiteX2" fmla="*/ 884122 w 884122"/>
              <a:gd name="connsiteY2" fmla="*/ 714565 h 714565"/>
              <a:gd name="connsiteX3" fmla="*/ 520195 w 884122"/>
              <a:gd name="connsiteY3" fmla="*/ 8937 h 714565"/>
              <a:gd name="connsiteX4" fmla="*/ 354107 w 884122"/>
              <a:gd name="connsiteY4" fmla="*/ 0 h 714565"/>
              <a:gd name="connsiteX0" fmla="*/ 347757 w 884122"/>
              <a:gd name="connsiteY0" fmla="*/ 3763 h 705628"/>
              <a:gd name="connsiteX1" fmla="*/ 0 w 884122"/>
              <a:gd name="connsiteY1" fmla="*/ 699572 h 705628"/>
              <a:gd name="connsiteX2" fmla="*/ 884122 w 884122"/>
              <a:gd name="connsiteY2" fmla="*/ 705628 h 705628"/>
              <a:gd name="connsiteX3" fmla="*/ 520195 w 884122"/>
              <a:gd name="connsiteY3" fmla="*/ 0 h 705628"/>
              <a:gd name="connsiteX4" fmla="*/ 347757 w 884122"/>
              <a:gd name="connsiteY4" fmla="*/ 3763 h 705628"/>
              <a:gd name="connsiteX0" fmla="*/ 347757 w 884122"/>
              <a:gd name="connsiteY0" fmla="*/ 0 h 706098"/>
              <a:gd name="connsiteX1" fmla="*/ 0 w 884122"/>
              <a:gd name="connsiteY1" fmla="*/ 700042 h 706098"/>
              <a:gd name="connsiteX2" fmla="*/ 884122 w 884122"/>
              <a:gd name="connsiteY2" fmla="*/ 706098 h 706098"/>
              <a:gd name="connsiteX3" fmla="*/ 520195 w 884122"/>
              <a:gd name="connsiteY3" fmla="*/ 470 h 706098"/>
              <a:gd name="connsiteX4" fmla="*/ 347757 w 884122"/>
              <a:gd name="connsiteY4" fmla="*/ 0 h 706098"/>
              <a:gd name="connsiteX0" fmla="*/ 347757 w 876713"/>
              <a:gd name="connsiteY0" fmla="*/ 0 h 700042"/>
              <a:gd name="connsiteX1" fmla="*/ 0 w 876713"/>
              <a:gd name="connsiteY1" fmla="*/ 700042 h 700042"/>
              <a:gd name="connsiteX2" fmla="*/ 876713 w 876713"/>
              <a:gd name="connsiteY2" fmla="*/ 685989 h 700042"/>
              <a:gd name="connsiteX3" fmla="*/ 520195 w 876713"/>
              <a:gd name="connsiteY3" fmla="*/ 470 h 700042"/>
              <a:gd name="connsiteX4" fmla="*/ 347757 w 876713"/>
              <a:gd name="connsiteY4" fmla="*/ 0 h 700042"/>
              <a:gd name="connsiteX0" fmla="*/ 347757 w 874596"/>
              <a:gd name="connsiteY0" fmla="*/ 0 h 700042"/>
              <a:gd name="connsiteX1" fmla="*/ 0 w 874596"/>
              <a:gd name="connsiteY1" fmla="*/ 700042 h 700042"/>
              <a:gd name="connsiteX2" fmla="*/ 874596 w 874596"/>
              <a:gd name="connsiteY2" fmla="*/ 699748 h 700042"/>
              <a:gd name="connsiteX3" fmla="*/ 520195 w 874596"/>
              <a:gd name="connsiteY3" fmla="*/ 470 h 700042"/>
              <a:gd name="connsiteX4" fmla="*/ 347757 w 874596"/>
              <a:gd name="connsiteY4" fmla="*/ 0 h 7000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4596" h="700042">
                <a:moveTo>
                  <a:pt x="347757" y="0"/>
                </a:moveTo>
                <a:lnTo>
                  <a:pt x="0" y="700042"/>
                </a:lnTo>
                <a:lnTo>
                  <a:pt x="874596" y="699748"/>
                </a:lnTo>
                <a:lnTo>
                  <a:pt x="520195" y="470"/>
                </a:lnTo>
                <a:lnTo>
                  <a:pt x="347757" y="0"/>
                </a:lnTo>
                <a:close/>
              </a:path>
            </a:pathLst>
          </a:custGeom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056" name="Picture 4">
            <a:extLst>
              <a:ext uri="{FF2B5EF4-FFF2-40B4-BE49-F238E27FC236}">
                <a16:creationId xmlns:a16="http://schemas.microsoft.com/office/drawing/2014/main" id="{F057E1D6-749C-99C5-8ADC-3D1CB9FADB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69709"/>
            <a:ext cx="3113699" cy="3113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057" name="Table 2056">
                <a:extLst>
                  <a:ext uri="{FF2B5EF4-FFF2-40B4-BE49-F238E27FC236}">
                    <a16:creationId xmlns:a16="http://schemas.microsoft.com/office/drawing/2014/main" id="{0DDFA69A-37E8-EAE5-8652-EB72EDA1C15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7277294"/>
                  </p:ext>
                </p:extLst>
              </p:nvPr>
            </p:nvGraphicFramePr>
            <p:xfrm>
              <a:off x="3130059" y="701931"/>
              <a:ext cx="3637962" cy="2637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637962">
                      <a:extLst>
                        <a:ext uri="{9D8B030D-6E8A-4147-A177-3AD203B41FA5}">
                          <a16:colId xmlns:a16="http://schemas.microsoft.com/office/drawing/2014/main" val="2738991194"/>
                        </a:ext>
                      </a:extLst>
                    </a:gridCol>
                  </a:tblGrid>
                  <a:tr h="729000">
                    <a:tc>
                      <a:txBody>
                        <a:bodyPr/>
                        <a:lstStyle/>
                        <a:p>
                          <a:r>
                            <a:rPr lang="en-GB" sz="1100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1. b) </a:t>
                          </a:r>
                          <a:r>
                            <a:rPr lang="en-GB" sz="11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Five other such translations are possible, with vectors</a:t>
                          </a:r>
                          <a:br>
                            <a:rPr lang="en-GB" sz="11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11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                   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110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GB" sz="110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GB" sz="1100" b="0" i="1" smtClean="0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en-GB" sz="1100" b="0" i="1" smtClean="0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GB" sz="1100" b="0" i="1" smtClean="0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r>
                            <a:rPr lang="en-GB" sz="11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110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GB" sz="110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GB" sz="1100" b="0" i="1" smtClean="0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GB" sz="1100" b="0" i="1" smtClean="0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r>
                            <a:rPr lang="en-GB" sz="11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110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GB" sz="110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GB" sz="1100" b="0" i="1" smtClean="0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en-GB" sz="1100" b="0" i="1" smtClean="0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GB" sz="1100" b="0" i="1" smtClean="0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r>
                            <a:rPr lang="en-GB" sz="11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110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GB" sz="110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GB" sz="1100" b="0" i="1" smtClean="0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GB" sz="1100" b="0" i="1" smtClean="0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r>
                            <a:rPr lang="en-GB" sz="11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and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110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GB" sz="110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GB" sz="1100" b="0" i="1" smtClean="0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GB" sz="1100" b="0" i="1" smtClean="0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−4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r>
                            <a:rPr lang="en-GB" sz="11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endParaRPr lang="en-GB" sz="11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11135479"/>
                      </a:ext>
                    </a:extLst>
                  </a:tr>
                  <a:tr h="864000">
                    <a:tc>
                      <a:txBody>
                        <a:bodyPr/>
                        <a:lstStyle/>
                        <a:p>
                          <a:pPr marL="0" marR="0" lvl="0" indent="0" algn="l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2. </a:t>
                          </a:r>
                          <a:r>
                            <a:rPr lang="en-GB" sz="1100" b="1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b)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1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𝐂</m:t>
                              </m:r>
                            </m:oMath>
                          </a14:m>
                          <a:r>
                            <a:rPr lang="en-GB" sz="11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to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1" i="0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𝐁</m:t>
                              </m:r>
                            </m:oMath>
                          </a14:m>
                          <a:r>
                            <a:rPr lang="en-GB" sz="11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: Rotation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90°</m:t>
                              </m:r>
                            </m:oMath>
                          </a14:m>
                          <a:r>
                            <a:rPr lang="en-GB" sz="11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clockwise about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(−6,−1)</m:t>
                              </m:r>
                            </m:oMath>
                          </a14:m>
                          <a:r>
                            <a:rPr lang="en-GB" sz="11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  <a:p>
                          <a:pPr marL="0" marR="0" lvl="0" indent="0" algn="l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c*) </a:t>
                          </a:r>
                          <a:r>
                            <a:rPr lang="en-GB" sz="1100" b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Perimeter of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1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𝐀</m:t>
                              </m:r>
                              <m:r>
                                <a:rPr lang="en-GB" sz="11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=2+4+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1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1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20</m:t>
                                  </m:r>
                                </m:e>
                              </m:rad>
                              <m:r>
                                <a:rPr lang="en-GB" sz="11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=6+2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1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1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5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1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br>
                            <a:rPr lang="en-GB" sz="11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11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Overlap</a:t>
                          </a:r>
                          <a:r>
                            <a:rPr lang="en-GB" sz="1100" baseline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=2</m:t>
                              </m:r>
                            </m:oMath>
                          </a14:m>
                          <a:r>
                            <a:rPr lang="en-GB" sz="11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 Percentage</a:t>
                          </a:r>
                          <a:r>
                            <a:rPr lang="en-GB" sz="1100" baseline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overlap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1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1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11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6+2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sz="1100" b="0" i="1" baseline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sz="1100" b="0" i="1" baseline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  <m:t>5</m:t>
                                      </m:r>
                                    </m:e>
                                  </m:rad>
                                </m:den>
                              </m:f>
                              <m:r>
                                <a:rPr lang="en-GB" sz="11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1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1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1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3+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sz="1100" b="0" i="1" baseline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sz="1100" b="0" i="1" baseline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  <m:t>5</m:t>
                                      </m:r>
                                    </m:e>
                                  </m:rad>
                                </m:den>
                              </m:f>
                              <m:r>
                                <a:rPr lang="en-GB" sz="11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≈19.1%</m:t>
                              </m:r>
                            </m:oMath>
                          </a14:m>
                          <a:endParaRPr lang="en-GB" sz="11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3305368470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r>
                            <a:rPr lang="en-GB" sz="1100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3. </a:t>
                          </a:r>
                          <a:r>
                            <a:rPr lang="en-GB" sz="1100" b="1" i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c)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1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𝐃</m:t>
                              </m:r>
                            </m:oMath>
                          </a14:m>
                          <a:r>
                            <a:rPr lang="en-GB" sz="11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to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1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𝐄</m:t>
                              </m:r>
                            </m:oMath>
                          </a14:m>
                          <a:r>
                            <a:rPr lang="en-GB" sz="11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: Translation by the vector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110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GB" sz="110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lang="en-GB" sz="1100" b="0" i="1" smtClean="0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GB" sz="1100" b="0" i="1" smtClean="0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en-GB" sz="1100" b="0" i="1" smtClean="0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7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r>
                            <a:rPr lang="en-GB" sz="11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endParaRPr lang="en-GB" sz="1100" b="0" i="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2816949204"/>
                      </a:ext>
                    </a:extLst>
                  </a:tr>
                  <a:tr h="576000">
                    <a:tc>
                      <a:txBody>
                        <a:bodyPr/>
                        <a:lstStyle/>
                        <a:p>
                          <a:r>
                            <a:rPr lang="en-GB" sz="1100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4. a)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1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𝐀</m:t>
                              </m:r>
                            </m:oMath>
                          </a14:m>
                          <a:r>
                            <a:rPr lang="en-GB" sz="11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to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1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𝐅</m:t>
                              </m:r>
                            </m:oMath>
                          </a14:m>
                          <a:r>
                            <a:rPr lang="en-GB" sz="11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: Rotation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180°</m:t>
                              </m:r>
                            </m:oMath>
                          </a14:m>
                          <a:r>
                            <a:rPr lang="en-GB" sz="11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about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(</m:t>
                              </m:r>
                              <m:r>
                                <a:rPr lang="en-GB" sz="11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−3, 1)</m:t>
                              </m:r>
                            </m:oMath>
                          </a14:m>
                          <a:r>
                            <a:rPr lang="en-GB" sz="11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  <a:p>
                          <a:r>
                            <a:rPr lang="en-GB" sz="11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r>
                            <a:rPr lang="en-GB" sz="1100" b="1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b*)</a:t>
                          </a:r>
                          <a:r>
                            <a:rPr lang="en-GB" sz="11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1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𝐅</m:t>
                              </m:r>
                            </m:oMath>
                          </a14:m>
                          <a:r>
                            <a:rPr lang="en-GB" sz="11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to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1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𝐆</m:t>
                              </m:r>
                            </m:oMath>
                          </a14:m>
                          <a:r>
                            <a:rPr lang="en-GB" sz="1100" baseline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: Enlargement scale factor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3</m:t>
                              </m:r>
                            </m:oMath>
                          </a14:m>
                          <a:r>
                            <a:rPr lang="en-GB" sz="1100" baseline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about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(−8,−3)</m:t>
                              </m:r>
                            </m:oMath>
                          </a14:m>
                          <a:r>
                            <a:rPr lang="en-GB" sz="1100" baseline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endParaRPr lang="en-GB" sz="1100" baseline="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521922381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057" name="Table 2056">
                <a:extLst>
                  <a:ext uri="{FF2B5EF4-FFF2-40B4-BE49-F238E27FC236}">
                    <a16:creationId xmlns:a16="http://schemas.microsoft.com/office/drawing/2014/main" id="{0DDFA69A-37E8-EAE5-8652-EB72EDA1C15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7277294"/>
                  </p:ext>
                </p:extLst>
              </p:nvPr>
            </p:nvGraphicFramePr>
            <p:xfrm>
              <a:off x="3130059" y="701931"/>
              <a:ext cx="3637962" cy="2637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637962">
                      <a:extLst>
                        <a:ext uri="{9D8B030D-6E8A-4147-A177-3AD203B41FA5}">
                          <a16:colId xmlns:a16="http://schemas.microsoft.com/office/drawing/2014/main" val="2738991194"/>
                        </a:ext>
                      </a:extLst>
                    </a:gridCol>
                  </a:tblGrid>
                  <a:tr h="729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10"/>
                          <a:stretch>
                            <a:fillRect r="-348" b="-2603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135479"/>
                      </a:ext>
                    </a:extLst>
                  </a:tr>
                  <a:tr h="864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10"/>
                          <a:stretch>
                            <a:fillRect t="-85294" r="-348" b="-12205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05368470"/>
                      </a:ext>
                    </a:extLst>
                  </a:tr>
                  <a:tr h="468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10"/>
                          <a:stretch>
                            <a:fillRect t="-340541" r="-348" b="-12432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16949204"/>
                      </a:ext>
                    </a:extLst>
                  </a:tr>
                  <a:tr h="57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0"/>
                          <a:stretch>
                            <a:fillRect t="-362222" r="-348" b="-222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21922381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2058" name="Parallelogram 2057">
            <a:extLst>
              <a:ext uri="{FF2B5EF4-FFF2-40B4-BE49-F238E27FC236}">
                <a16:creationId xmlns:a16="http://schemas.microsoft.com/office/drawing/2014/main" id="{099C09A4-31A6-9A5B-5A9D-F5C4E09B8FFA}"/>
              </a:ext>
            </a:extLst>
          </p:cNvPr>
          <p:cNvSpPr/>
          <p:nvPr/>
        </p:nvSpPr>
        <p:spPr>
          <a:xfrm>
            <a:off x="1210381" y="4947920"/>
            <a:ext cx="1040059" cy="528320"/>
          </a:xfrm>
          <a:prstGeom prst="parallelogram">
            <a:avLst>
              <a:gd name="adj" fmla="val 32692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059" name="Table 2058">
                <a:extLst>
                  <a:ext uri="{FF2B5EF4-FFF2-40B4-BE49-F238E27FC236}">
                    <a16:creationId xmlns:a16="http://schemas.microsoft.com/office/drawing/2014/main" id="{4AFCEC5A-F546-F88C-E56C-00303893D1D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28822894"/>
                  </p:ext>
                </p:extLst>
              </p:nvPr>
            </p:nvGraphicFramePr>
            <p:xfrm>
              <a:off x="3122194" y="3628944"/>
              <a:ext cx="3637962" cy="2232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637962">
                      <a:extLst>
                        <a:ext uri="{9D8B030D-6E8A-4147-A177-3AD203B41FA5}">
                          <a16:colId xmlns:a16="http://schemas.microsoft.com/office/drawing/2014/main" val="2738991194"/>
                        </a:ext>
                      </a:extLst>
                    </a:gridCol>
                  </a:tblGrid>
                  <a:tr h="720000">
                    <a:tc>
                      <a:txBody>
                        <a:bodyPr/>
                        <a:lstStyle/>
                        <a:p>
                          <a:r>
                            <a:rPr lang="en-GB" sz="1100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1. a) </a:t>
                          </a:r>
                          <a:r>
                            <a:rPr lang="en-GB" sz="1100" b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Distance</a:t>
                          </a:r>
                          <a:r>
                            <a:rPr lang="en-GB" sz="1100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1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1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lang="en-GB" sz="11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11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  <m:t>3</m:t>
                                      </m:r>
                                    </m:e>
                                    <m:sup>
                                      <m:r>
                                        <a:rPr lang="en-GB" sz="11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GB" sz="11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GB" sz="11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11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  <m:t>4</m:t>
                                      </m:r>
                                    </m:e>
                                    <m:sup>
                                      <m:r>
                                        <a:rPr lang="en-GB" sz="11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  <m:r>
                                <a:rPr lang="en-GB" sz="11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=5</m:t>
                              </m:r>
                            </m:oMath>
                          </a14:m>
                          <a:br>
                            <a:rPr lang="en-GB" sz="1100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1100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b)</a:t>
                          </a:r>
                          <a:r>
                            <a:rPr lang="en-GB" sz="11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r>
                            <a:rPr lang="en-GB" sz="11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Translate by</a:t>
                          </a:r>
                          <a:r>
                            <a:rPr lang="en-GB" sz="1100" baseline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the vector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110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GB" sz="110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GB" sz="1100" b="0" i="1" smtClean="0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en-GB" sz="1100" b="0" i="1" smtClean="0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6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GB" sz="1100" b="0" i="1" smtClean="0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7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r>
                            <a:rPr lang="en-GB" sz="11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, moving</a:t>
                          </a:r>
                          <a:r>
                            <a:rPr lang="en-GB" sz="1100" baseline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a distance of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11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1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85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1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endParaRPr lang="en-GB" sz="11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11135479"/>
                      </a:ext>
                    </a:extLst>
                  </a:tr>
                  <a:tr h="1008000">
                    <a:tc>
                      <a:txBody>
                        <a:bodyPr/>
                        <a:lstStyle/>
                        <a:p>
                          <a:pPr marL="0" marR="0" lvl="0" indent="0" algn="l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2. a) </a:t>
                          </a:r>
                          <a:r>
                            <a:rPr lang="en-GB" sz="11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Rotation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180°</m:t>
                              </m:r>
                            </m:oMath>
                          </a14:m>
                          <a:r>
                            <a:rPr lang="en-GB" sz="1100" baseline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about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(−</m:t>
                              </m:r>
                              <m:r>
                                <a:rPr lang="en-GB" sz="11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</m:t>
                              </m:r>
                              <m:r>
                                <a:rPr lang="en-GB" sz="11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,−</m:t>
                              </m:r>
                              <m:r>
                                <a:rPr lang="en-GB" sz="11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</m:t>
                              </m:r>
                              <m:r>
                                <a:rPr lang="en-GB" sz="11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)</m:t>
                              </m:r>
                            </m:oMath>
                          </a14:m>
                          <a:r>
                            <a:rPr lang="en-GB" sz="1100" baseline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br>
                            <a:rPr lang="en-GB" sz="1100" baseline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1100" baseline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Rotation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90°</m:t>
                              </m:r>
                            </m:oMath>
                          </a14:m>
                          <a:r>
                            <a:rPr lang="en-GB" sz="1100" baseline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clockwise about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11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1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0, −2</m:t>
                                  </m:r>
                                </m:e>
                              </m:d>
                            </m:oMath>
                          </a14:m>
                          <a:r>
                            <a:rPr lang="en-GB" sz="1100" baseline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  <a:p>
                          <a:pPr marL="0" marR="0" lvl="0" indent="0" algn="l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aseline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Rotation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90°</m:t>
                              </m:r>
                            </m:oMath>
                          </a14:m>
                          <a:r>
                            <a:rPr lang="en-GB" sz="1100" baseline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anti-clockwise about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(−2, 0)</m:t>
                              </m:r>
                            </m:oMath>
                          </a14:m>
                          <a:r>
                            <a:rPr lang="en-GB" sz="1100" baseline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br>
                            <a:rPr lang="en-GB" sz="11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1100" b="1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b) </a:t>
                          </a:r>
                          <a:r>
                            <a:rPr lang="en-GB" sz="1100" b="0" baseline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Angle</a:t>
                          </a:r>
                          <a:r>
                            <a:rPr lang="en-GB" sz="1100" b="1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1" i="0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</m:t>
                              </m:r>
                              <m:func>
                                <m:funcPr>
                                  <m:ctrlPr>
                                    <a:rPr lang="en-GB" sz="11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funcPr>
                                <m:fName>
                                  <m:sSup>
                                    <m:sSupPr>
                                      <m:ctrlPr>
                                        <a:rPr lang="en-GB" sz="1100" b="0" i="1" baseline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GB" sz="1100" b="0" i="0" baseline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  <m:t>tan</m:t>
                                      </m:r>
                                    </m:e>
                                    <m:sup>
                                      <m:r>
                                        <a:rPr lang="en-GB" sz="1100" b="0" i="1" baseline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  <m:t>−1</m:t>
                                      </m:r>
                                    </m:sup>
                                  </m:sSup>
                                </m:fName>
                                <m:e>
                                  <m:d>
                                    <m:dPr>
                                      <m:ctrlPr>
                                        <a:rPr lang="en-GB" sz="1100" b="0" i="1" baseline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n-GB" sz="1100" b="0" i="1" baseline="0" smtClean="0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  <a:cs typeface="Calibri" panose="020F0502020204030204" pitchFamily="34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GB" sz="1100" b="0" i="1" baseline="0" smtClean="0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  <a:cs typeface="Calibri" panose="020F0502020204030204" pitchFamily="34" charset="0"/>
                                            </a:rPr>
                                            <m:t>3</m:t>
                                          </m:r>
                                        </m:num>
                                        <m:den>
                                          <m:r>
                                            <a:rPr lang="en-GB" sz="1100" b="0" i="1" baseline="0" smtClean="0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  <a:cs typeface="Calibri" panose="020F0502020204030204" pitchFamily="34" charset="0"/>
                                            </a:rPr>
                                            <m:t>1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</m:func>
                              <m:r>
                                <a:rPr lang="en-GB" sz="11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≈71.6°</m:t>
                              </m:r>
                            </m:oMath>
                          </a14:m>
                          <a:r>
                            <a:rPr lang="en-GB" sz="1100" b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clockwise</a:t>
                          </a:r>
                          <a:endParaRPr lang="en-GB" sz="1100" b="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3305368470"/>
                      </a:ext>
                    </a:extLst>
                  </a:tr>
                  <a:tr h="504000">
                    <a:tc>
                      <a:txBody>
                        <a:bodyPr/>
                        <a:lstStyle/>
                        <a:p>
                          <a:r>
                            <a:rPr lang="en-GB" sz="1100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3. a)</a:t>
                          </a:r>
                          <a:r>
                            <a:rPr lang="en-GB" sz="1100" b="1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r>
                            <a:rPr lang="en-GB" sz="1100" b="0" baseline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Area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=9</m:t>
                              </m:r>
                            </m:oMath>
                          </a14:m>
                          <a:r>
                            <a:rPr lang="en-GB" sz="1100" b="0" i="0" baseline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br>
                            <a:rPr lang="en-GB" sz="1100" b="0" i="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1100" b="1" i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b) </a:t>
                          </a:r>
                          <a:r>
                            <a:rPr lang="en-GB" sz="11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Reflection</a:t>
                          </a:r>
                          <a:r>
                            <a:rPr lang="en-GB" sz="1100" baseline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in the lines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𝑥</m:t>
                              </m:r>
                              <m:r>
                                <a:rPr lang="en-GB" sz="11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=3</m:t>
                              </m:r>
                            </m:oMath>
                          </a14:m>
                          <a:r>
                            <a:rPr lang="en-GB" sz="11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𝑥</m:t>
                              </m:r>
                              <m:r>
                                <a:rPr lang="en-GB" sz="11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=−2</m:t>
                              </m:r>
                            </m:oMath>
                          </a14:m>
                          <a:r>
                            <a:rPr lang="en-GB" sz="11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𝑦</m:t>
                              </m:r>
                              <m:r>
                                <a:rPr lang="en-GB" sz="11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=3</m:t>
                              </m:r>
                            </m:oMath>
                          </a14:m>
                          <a:r>
                            <a:rPr lang="en-GB" sz="11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𝑦</m:t>
                              </m:r>
                              <m:r>
                                <a:rPr lang="en-GB" sz="11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=−3.5</m:t>
                              </m:r>
                            </m:oMath>
                          </a14:m>
                          <a:r>
                            <a:rPr lang="en-GB" sz="1100" b="0" i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endParaRPr lang="en-GB" sz="1100" b="0" i="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816949204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059" name="Table 2058">
                <a:extLst>
                  <a:ext uri="{FF2B5EF4-FFF2-40B4-BE49-F238E27FC236}">
                    <a16:creationId xmlns:a16="http://schemas.microsoft.com/office/drawing/2014/main" id="{4AFCEC5A-F546-F88C-E56C-00303893D1D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28822894"/>
                  </p:ext>
                </p:extLst>
              </p:nvPr>
            </p:nvGraphicFramePr>
            <p:xfrm>
              <a:off x="3122194" y="3628944"/>
              <a:ext cx="3637962" cy="2232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637962">
                      <a:extLst>
                        <a:ext uri="{9D8B030D-6E8A-4147-A177-3AD203B41FA5}">
                          <a16:colId xmlns:a16="http://schemas.microsoft.com/office/drawing/2014/main" val="2738991194"/>
                        </a:ext>
                      </a:extLst>
                    </a:gridCol>
                  </a:tblGrid>
                  <a:tr h="720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11"/>
                          <a:stretch>
                            <a:fillRect b="-21228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135479"/>
                      </a:ext>
                    </a:extLst>
                  </a:tr>
                  <a:tr h="1008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11"/>
                          <a:stretch>
                            <a:fillRect t="-71250" b="-5125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05368470"/>
                      </a:ext>
                    </a:extLst>
                  </a:tr>
                  <a:tr h="504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1"/>
                          <a:stretch>
                            <a:fillRect t="-342500" b="-25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16949204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2060" name="Parallelogram 2059">
            <a:extLst>
              <a:ext uri="{FF2B5EF4-FFF2-40B4-BE49-F238E27FC236}">
                <a16:creationId xmlns:a16="http://schemas.microsoft.com/office/drawing/2014/main" id="{EAA31161-2422-9822-4A15-D358E128CD05}"/>
              </a:ext>
            </a:extLst>
          </p:cNvPr>
          <p:cNvSpPr>
            <a:spLocks noChangeAspect="1"/>
          </p:cNvSpPr>
          <p:nvPr/>
        </p:nvSpPr>
        <p:spPr>
          <a:xfrm>
            <a:off x="593725" y="5026645"/>
            <a:ext cx="522000" cy="265161"/>
          </a:xfrm>
          <a:prstGeom prst="parallelogram">
            <a:avLst>
              <a:gd name="adj" fmla="val 32692"/>
            </a:avLst>
          </a:prstGeom>
          <a:solidFill>
            <a:srgbClr val="FFB2B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4a</a:t>
            </a:r>
          </a:p>
        </p:txBody>
      </p:sp>
      <p:sp>
        <p:nvSpPr>
          <p:cNvPr id="2061" name="Parallelogram 2060">
            <a:extLst>
              <a:ext uri="{FF2B5EF4-FFF2-40B4-BE49-F238E27FC236}">
                <a16:creationId xmlns:a16="http://schemas.microsoft.com/office/drawing/2014/main" id="{DAFCA71A-CFB6-FA5E-ECE5-41C9A6C85285}"/>
              </a:ext>
            </a:extLst>
          </p:cNvPr>
          <p:cNvSpPr>
            <a:spLocks noChangeAspect="1"/>
          </p:cNvSpPr>
          <p:nvPr/>
        </p:nvSpPr>
        <p:spPr>
          <a:xfrm>
            <a:off x="1378572" y="3723153"/>
            <a:ext cx="522000" cy="265161"/>
          </a:xfrm>
          <a:prstGeom prst="parallelogram">
            <a:avLst>
              <a:gd name="adj" fmla="val 32692"/>
            </a:avLst>
          </a:prstGeom>
          <a:solidFill>
            <a:srgbClr val="FFB2B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4b</a:t>
            </a:r>
          </a:p>
        </p:txBody>
      </p:sp>
      <p:sp>
        <p:nvSpPr>
          <p:cNvPr id="2062" name="Parallelogram 2061">
            <a:extLst>
              <a:ext uri="{FF2B5EF4-FFF2-40B4-BE49-F238E27FC236}">
                <a16:creationId xmlns:a16="http://schemas.microsoft.com/office/drawing/2014/main" id="{63985C3D-FF69-C17A-7E50-1A974FDD9E71}"/>
              </a:ext>
            </a:extLst>
          </p:cNvPr>
          <p:cNvSpPr/>
          <p:nvPr/>
        </p:nvSpPr>
        <p:spPr>
          <a:xfrm>
            <a:off x="163598" y="3723153"/>
            <a:ext cx="1040059" cy="528320"/>
          </a:xfrm>
          <a:prstGeom prst="parallelogram">
            <a:avLst>
              <a:gd name="adj" fmla="val 32692"/>
            </a:avLst>
          </a:prstGeom>
          <a:solidFill>
            <a:srgbClr val="FFB2B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1b</a:t>
            </a:r>
          </a:p>
        </p:txBody>
      </p:sp>
      <p:sp>
        <p:nvSpPr>
          <p:cNvPr id="2063" name="Parallelogram 2062">
            <a:extLst>
              <a:ext uri="{FF2B5EF4-FFF2-40B4-BE49-F238E27FC236}">
                <a16:creationId xmlns:a16="http://schemas.microsoft.com/office/drawing/2014/main" id="{93C7F36B-D16F-4224-2E81-4F3353DD29F1}"/>
              </a:ext>
            </a:extLst>
          </p:cNvPr>
          <p:cNvSpPr/>
          <p:nvPr/>
        </p:nvSpPr>
        <p:spPr>
          <a:xfrm rot="16200000" flipV="1">
            <a:off x="1116381" y="5039987"/>
            <a:ext cx="1040059" cy="528320"/>
          </a:xfrm>
          <a:prstGeom prst="parallelogram">
            <a:avLst>
              <a:gd name="adj" fmla="val 32692"/>
            </a:avLst>
          </a:prstGeom>
          <a:solidFill>
            <a:srgbClr val="FFB2B5">
              <a:alpha val="6718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endParaRPr lang="en-GB" sz="1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1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1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1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1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1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3a</a:t>
            </a:r>
          </a:p>
          <a:p>
            <a:pPr algn="ctr"/>
            <a:endParaRPr lang="en-GB" sz="1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1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64" name="Picture 4">
            <a:extLst>
              <a:ext uri="{FF2B5EF4-FFF2-40B4-BE49-F238E27FC236}">
                <a16:creationId xmlns:a16="http://schemas.microsoft.com/office/drawing/2014/main" id="{BCDD33C0-3E89-3F6C-3A9E-1D4BEF7285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65592"/>
            <a:ext cx="3113699" cy="3113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065" name="Table 2064">
                <a:extLst>
                  <a:ext uri="{FF2B5EF4-FFF2-40B4-BE49-F238E27FC236}">
                    <a16:creationId xmlns:a16="http://schemas.microsoft.com/office/drawing/2014/main" id="{1F44B376-CA31-EB8D-22FA-02CC0DE1ED6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46651121"/>
                  </p:ext>
                </p:extLst>
              </p:nvPr>
            </p:nvGraphicFramePr>
            <p:xfrm>
              <a:off x="3113699" y="6857334"/>
              <a:ext cx="3636000" cy="2340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636000">
                      <a:extLst>
                        <a:ext uri="{9D8B030D-6E8A-4147-A177-3AD203B41FA5}">
                          <a16:colId xmlns:a16="http://schemas.microsoft.com/office/drawing/2014/main" val="2738991194"/>
                        </a:ext>
                      </a:extLst>
                    </a:gridCol>
                  </a:tblGrid>
                  <a:tr h="1008000">
                    <a:tc>
                      <a:txBody>
                        <a:bodyPr/>
                        <a:lstStyle/>
                        <a:p>
                          <a:r>
                            <a:rPr lang="en-GB" sz="1100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1. </a:t>
                          </a:r>
                          <a:r>
                            <a:rPr lang="en-GB" sz="1100" b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Complete the table:</a:t>
                          </a:r>
                          <a:endParaRPr lang="en-GB" sz="11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11135479"/>
                      </a:ext>
                    </a:extLst>
                  </a:tr>
                  <a:tr h="504000">
                    <a:tc>
                      <a:txBody>
                        <a:bodyPr/>
                        <a:lstStyle/>
                        <a:p>
                          <a:pPr marL="0" marR="0" lvl="0" indent="0" algn="l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2. </a:t>
                          </a:r>
                          <a:r>
                            <a:rPr lang="en-GB" sz="1100" b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Any centre of rotation on the edge of the rectangle shown is possible.</a:t>
                          </a:r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3305368470"/>
                      </a:ext>
                    </a:extLst>
                  </a:tr>
                  <a:tr h="828000">
                    <a:tc>
                      <a:txBody>
                        <a:bodyPr/>
                        <a:lstStyle/>
                        <a:p>
                          <a:r>
                            <a:rPr lang="en-GB" sz="1100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4.</a:t>
                          </a:r>
                          <a:r>
                            <a:rPr lang="en-GB" sz="1100" b="1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r>
                            <a:rPr lang="en-GB" sz="1100" b="0" baseline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Original area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baseline="0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=12</m:t>
                              </m:r>
                            </m:oMath>
                          </a14:m>
                          <a:r>
                            <a:rPr lang="en-GB" sz="1100" b="0" baseline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,  New area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baseline="0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=108</m:t>
                              </m:r>
                            </m:oMath>
                          </a14:m>
                          <a:r>
                            <a:rPr lang="en-GB" sz="1100" b="0" baseline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,  Overlap area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=2</m:t>
                              </m:r>
                            </m:oMath>
                          </a14:m>
                          <a:br>
                            <a:rPr lang="en-GB" sz="1100" b="0" baseline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1100" b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Fraction of original shape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1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1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11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12</m:t>
                                  </m:r>
                                </m:den>
                              </m:f>
                              <m:r>
                                <a:rPr lang="en-GB" sz="11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1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1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1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100" b="0" baseline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.</a:t>
                          </a:r>
                        </a:p>
                        <a:p>
                          <a:r>
                            <a:rPr lang="en-GB" sz="1100" b="0" baseline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Fraction of new shape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1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1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11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108</m:t>
                                  </m:r>
                                </m:den>
                              </m:f>
                              <m:r>
                                <a:rPr lang="en-GB" sz="11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1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1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1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54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100" b="0" baseline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.</a:t>
                          </a:r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521922381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065" name="Table 2064">
                <a:extLst>
                  <a:ext uri="{FF2B5EF4-FFF2-40B4-BE49-F238E27FC236}">
                    <a16:creationId xmlns:a16="http://schemas.microsoft.com/office/drawing/2014/main" id="{1F44B376-CA31-EB8D-22FA-02CC0DE1ED6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46651121"/>
                  </p:ext>
                </p:extLst>
              </p:nvPr>
            </p:nvGraphicFramePr>
            <p:xfrm>
              <a:off x="3113699" y="6857334"/>
              <a:ext cx="3636000" cy="2340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636000">
                      <a:extLst>
                        <a:ext uri="{9D8B030D-6E8A-4147-A177-3AD203B41FA5}">
                          <a16:colId xmlns:a16="http://schemas.microsoft.com/office/drawing/2014/main" val="2738991194"/>
                        </a:ext>
                      </a:extLst>
                    </a:gridCol>
                  </a:tblGrid>
                  <a:tr h="1008000">
                    <a:tc>
                      <a:txBody>
                        <a:bodyPr/>
                        <a:lstStyle/>
                        <a:p>
                          <a:r>
                            <a:rPr lang="en-GB" sz="1100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1. </a:t>
                          </a:r>
                          <a:r>
                            <a:rPr lang="en-GB" sz="1100" b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Complete the table:</a:t>
                          </a:r>
                          <a:endParaRPr lang="en-GB" sz="11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11135479"/>
                      </a:ext>
                    </a:extLst>
                  </a:tr>
                  <a:tr h="504000">
                    <a:tc>
                      <a:txBody>
                        <a:bodyPr/>
                        <a:lstStyle/>
                        <a:p>
                          <a:pPr marL="0" marR="0" lvl="0" indent="0" algn="l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100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2. </a:t>
                          </a:r>
                          <a:r>
                            <a:rPr lang="en-GB" sz="1100" b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Any centre of rotation on the edge of the rectangle shown is possible.</a:t>
                          </a:r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3305368470"/>
                      </a:ext>
                    </a:extLst>
                  </a:tr>
                  <a:tr h="828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12"/>
                          <a:stretch>
                            <a:fillRect l="-348" t="-181818" r="-34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21922381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066" name="Table 2065">
                <a:extLst>
                  <a:ext uri="{FF2B5EF4-FFF2-40B4-BE49-F238E27FC236}">
                    <a16:creationId xmlns:a16="http://schemas.microsoft.com/office/drawing/2014/main" id="{42EBF2E4-89DF-84AD-EA85-8EC71E10D68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19296465"/>
                  </p:ext>
                </p:extLst>
              </p:nvPr>
            </p:nvGraphicFramePr>
            <p:xfrm>
              <a:off x="3171437" y="7112504"/>
              <a:ext cx="3528001" cy="68449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188000">
                      <a:extLst>
                        <a:ext uri="{9D8B030D-6E8A-4147-A177-3AD203B41FA5}">
                          <a16:colId xmlns:a16="http://schemas.microsoft.com/office/drawing/2014/main" val="2260038240"/>
                        </a:ext>
                      </a:extLst>
                    </a:gridCol>
                    <a:gridCol w="413403">
                      <a:extLst>
                        <a:ext uri="{9D8B030D-6E8A-4147-A177-3AD203B41FA5}">
                          <a16:colId xmlns:a16="http://schemas.microsoft.com/office/drawing/2014/main" val="3838663172"/>
                        </a:ext>
                      </a:extLst>
                    </a:gridCol>
                    <a:gridCol w="413403">
                      <a:extLst>
                        <a:ext uri="{9D8B030D-6E8A-4147-A177-3AD203B41FA5}">
                          <a16:colId xmlns:a16="http://schemas.microsoft.com/office/drawing/2014/main" val="1983906648"/>
                        </a:ext>
                      </a:extLst>
                    </a:gridCol>
                    <a:gridCol w="413403">
                      <a:extLst>
                        <a:ext uri="{9D8B030D-6E8A-4147-A177-3AD203B41FA5}">
                          <a16:colId xmlns:a16="http://schemas.microsoft.com/office/drawing/2014/main" val="70960246"/>
                        </a:ext>
                      </a:extLst>
                    </a:gridCol>
                    <a:gridCol w="413403">
                      <a:extLst>
                        <a:ext uri="{9D8B030D-6E8A-4147-A177-3AD203B41FA5}">
                          <a16:colId xmlns:a16="http://schemas.microsoft.com/office/drawing/2014/main" val="184415876"/>
                        </a:ext>
                      </a:extLst>
                    </a:gridCol>
                    <a:gridCol w="686389">
                      <a:extLst>
                        <a:ext uri="{9D8B030D-6E8A-4147-A177-3AD203B41FA5}">
                          <a16:colId xmlns:a16="http://schemas.microsoft.com/office/drawing/2014/main" val="17134271"/>
                        </a:ext>
                      </a:extLst>
                    </a:gridCol>
                  </a:tblGrid>
                  <a:tr h="360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100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Translation vector</a:t>
                          </a:r>
                        </a:p>
                      </a:txBody>
                      <a:tcPr marL="0"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105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GB" sz="1050" b="0" i="1" smtClean="0"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GB" sz="1050" b="0" i="1" smtClean="0">
                                            <a:latin typeface="Cambria Math" panose="02040503050406030204" pitchFamily="18" charset="0"/>
                                            <a:cs typeface="Calibri" panose="020F0502020204030204" pitchFamily="34" charset="0"/>
                                          </a:rPr>
                                          <m:t>1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GB" sz="1050" b="0" i="1" smtClean="0">
                                            <a:latin typeface="Cambria Math" panose="02040503050406030204" pitchFamily="18" charset="0"/>
                                            <a:cs typeface="Calibri" panose="020F0502020204030204" pitchFamily="34" charset="0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r>
                            <a:rPr lang="en-GB" sz="105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105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GB" sz="1050" b="0" i="1" smtClean="0"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GB" sz="1050" b="0" i="1" smtClean="0">
                                            <a:latin typeface="Cambria Math" panose="02040503050406030204" pitchFamily="18" charset="0"/>
                                            <a:cs typeface="Calibri" panose="020F0502020204030204" pitchFamily="34" charset="0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GB" sz="1050" b="0" i="1" smtClean="0">
                                            <a:latin typeface="Cambria Math" panose="02040503050406030204" pitchFamily="18" charset="0"/>
                                            <a:cs typeface="Calibri" panose="020F0502020204030204" pitchFamily="34" charset="0"/>
                                          </a:rPr>
                                          <m:t>−1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r>
                            <a:rPr lang="en-GB" sz="105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105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GB" sz="1050" b="0" i="1" smtClean="0"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GB" sz="1050" b="0" i="1" smtClean="0">
                                            <a:latin typeface="Cambria Math" panose="02040503050406030204" pitchFamily="18" charset="0"/>
                                            <a:cs typeface="Calibri" panose="020F0502020204030204" pitchFamily="34" charset="0"/>
                                          </a:rPr>
                                          <m:t>1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GB" sz="1050" b="0" i="1" smtClean="0">
                                            <a:latin typeface="Cambria Math" panose="02040503050406030204" pitchFamily="18" charset="0"/>
                                            <a:cs typeface="Calibri" panose="020F0502020204030204" pitchFamily="34" charset="0"/>
                                          </a:rPr>
                                          <m:t>1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r>
                            <a:rPr lang="en-GB" sz="105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105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GB" sz="1050" b="0" i="1" smtClean="0"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GB" sz="1050" b="0" i="1" smtClean="0">
                                            <a:latin typeface="Cambria Math" panose="02040503050406030204" pitchFamily="18" charset="0"/>
                                            <a:cs typeface="Calibri" panose="020F0502020204030204" pitchFamily="34" charset="0"/>
                                          </a:rPr>
                                          <m:t>3</m:t>
                                        </m:r>
                                        <m:r>
                                          <a:rPr lang="en-GB" sz="1050" b="0" i="1" smtClean="0">
                                            <a:latin typeface="Cambria Math" panose="02040503050406030204" pitchFamily="18" charset="0"/>
                                            <a:cs typeface="Calibri" panose="020F0502020204030204" pitchFamily="34" charset="0"/>
                                          </a:rPr>
                                          <m:t>.5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GB" sz="1050" b="0" i="1" smtClean="0">
                                            <a:latin typeface="Cambria Math" panose="02040503050406030204" pitchFamily="18" charset="0"/>
                                            <a:cs typeface="Calibri" panose="020F0502020204030204" pitchFamily="34" charset="0"/>
                                          </a:rPr>
                                          <m:t>−1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r>
                            <a:rPr lang="en-GB" sz="105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e.g.</a:t>
                          </a:r>
                          <a:r>
                            <a:rPr lang="en-GB" sz="1050" baseline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105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GB" sz="105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GB" sz="1050" b="0" i="1" smtClean="0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  <a:cs typeface="Calibri" panose="020F0502020204030204" pitchFamily="34" charset="0"/>
                                          </a:rPr>
                                          <m:t>2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GB" sz="1050" b="0" i="1" smtClean="0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  <a:cs typeface="Calibri" panose="020F0502020204030204" pitchFamily="34" charset="0"/>
                                          </a:rPr>
                                          <m:t>3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r>
                            <a:rPr lang="en-GB" sz="105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755086208"/>
                      </a:ext>
                    </a:extLst>
                  </a:tr>
                  <a:tr h="324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100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Area of overlap</a:t>
                          </a:r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1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a:t>8</a:t>
                          </a:r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1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a:t>7.5</a:t>
                          </a:r>
                        </a:p>
                      </a:txBody>
                      <a:tcPr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1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a:t>6</a:t>
                          </a:r>
                        </a:p>
                      </a:txBody>
                      <a:tcPr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1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a:t>0.5</a:t>
                          </a:r>
                        </a:p>
                      </a:txBody>
                      <a:tcPr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1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a:t>1</a:t>
                          </a:r>
                        </a:p>
                      </a:txBody>
                      <a:tcPr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41227375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066" name="Table 2065">
                <a:extLst>
                  <a:ext uri="{FF2B5EF4-FFF2-40B4-BE49-F238E27FC236}">
                    <a16:creationId xmlns:a16="http://schemas.microsoft.com/office/drawing/2014/main" id="{42EBF2E4-89DF-84AD-EA85-8EC71E10D68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19296465"/>
                  </p:ext>
                </p:extLst>
              </p:nvPr>
            </p:nvGraphicFramePr>
            <p:xfrm>
              <a:off x="3171437" y="7112504"/>
              <a:ext cx="3528001" cy="68449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188000">
                      <a:extLst>
                        <a:ext uri="{9D8B030D-6E8A-4147-A177-3AD203B41FA5}">
                          <a16:colId xmlns:a16="http://schemas.microsoft.com/office/drawing/2014/main" val="2260038240"/>
                        </a:ext>
                      </a:extLst>
                    </a:gridCol>
                    <a:gridCol w="413403">
                      <a:extLst>
                        <a:ext uri="{9D8B030D-6E8A-4147-A177-3AD203B41FA5}">
                          <a16:colId xmlns:a16="http://schemas.microsoft.com/office/drawing/2014/main" val="3838663172"/>
                        </a:ext>
                      </a:extLst>
                    </a:gridCol>
                    <a:gridCol w="413403">
                      <a:extLst>
                        <a:ext uri="{9D8B030D-6E8A-4147-A177-3AD203B41FA5}">
                          <a16:colId xmlns:a16="http://schemas.microsoft.com/office/drawing/2014/main" val="1983906648"/>
                        </a:ext>
                      </a:extLst>
                    </a:gridCol>
                    <a:gridCol w="413403">
                      <a:extLst>
                        <a:ext uri="{9D8B030D-6E8A-4147-A177-3AD203B41FA5}">
                          <a16:colId xmlns:a16="http://schemas.microsoft.com/office/drawing/2014/main" val="70960246"/>
                        </a:ext>
                      </a:extLst>
                    </a:gridCol>
                    <a:gridCol w="413403">
                      <a:extLst>
                        <a:ext uri="{9D8B030D-6E8A-4147-A177-3AD203B41FA5}">
                          <a16:colId xmlns:a16="http://schemas.microsoft.com/office/drawing/2014/main" val="184415876"/>
                        </a:ext>
                      </a:extLst>
                    </a:gridCol>
                    <a:gridCol w="686389">
                      <a:extLst>
                        <a:ext uri="{9D8B030D-6E8A-4147-A177-3AD203B41FA5}">
                          <a16:colId xmlns:a16="http://schemas.microsoft.com/office/drawing/2014/main" val="17134271"/>
                        </a:ext>
                      </a:extLst>
                    </a:gridCol>
                  </a:tblGrid>
                  <a:tr h="36049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100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Translation vector</a:t>
                          </a:r>
                        </a:p>
                      </a:txBody>
                      <a:tcPr marL="0"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3"/>
                          <a:stretch>
                            <a:fillRect l="-284848" t="-3571" r="-463636" b="-964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3"/>
                          <a:stretch>
                            <a:fillRect l="-396875" t="-3571" r="-378125" b="-964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3"/>
                          <a:stretch>
                            <a:fillRect l="-481818" t="-3571" r="-266667" b="-964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3"/>
                          <a:stretch>
                            <a:fillRect l="-581818" t="-3571" r="-166667" b="-964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3"/>
                          <a:stretch>
                            <a:fillRect l="-416667" t="-3571" r="-1852" b="-9642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55086208"/>
                      </a:ext>
                    </a:extLst>
                  </a:tr>
                  <a:tr h="324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100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Area of overlap</a:t>
                          </a:r>
                        </a:p>
                      </a:txBody>
                      <a:tcPr anchor="ctr">
                        <a:lnL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1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a:t>8</a:t>
                          </a:r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1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a:t>7.5</a:t>
                          </a:r>
                        </a:p>
                      </a:txBody>
                      <a:tcPr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1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a:t>6</a:t>
                          </a:r>
                        </a:p>
                      </a:txBody>
                      <a:tcPr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1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a:t>0.5</a:t>
                          </a:r>
                        </a:p>
                      </a:txBody>
                      <a:tcPr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1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a:t>1</a:t>
                          </a:r>
                        </a:p>
                      </a:txBody>
                      <a:tcPr anchor="ctr">
                        <a:lnL w="952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41227375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2067" name="Straight Connector 2066">
            <a:extLst>
              <a:ext uri="{FF2B5EF4-FFF2-40B4-BE49-F238E27FC236}">
                <a16:creationId xmlns:a16="http://schemas.microsoft.com/office/drawing/2014/main" id="{38459964-DC03-5339-D1AA-1A7861F4CA1E}"/>
              </a:ext>
            </a:extLst>
          </p:cNvPr>
          <p:cNvCxnSpPr/>
          <p:nvPr/>
        </p:nvCxnSpPr>
        <p:spPr>
          <a:xfrm>
            <a:off x="1731977" y="7796994"/>
            <a:ext cx="1051734" cy="1057639"/>
          </a:xfrm>
          <a:prstGeom prst="line">
            <a:avLst/>
          </a:prstGeom>
          <a:ln w="28575" cap="rnd">
            <a:solidFill>
              <a:srgbClr val="C000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8" name="Straight Connector 2067">
            <a:extLst>
              <a:ext uri="{FF2B5EF4-FFF2-40B4-BE49-F238E27FC236}">
                <a16:creationId xmlns:a16="http://schemas.microsoft.com/office/drawing/2014/main" id="{865634C3-3720-DE21-7855-DB07B7C29789}"/>
              </a:ext>
            </a:extLst>
          </p:cNvPr>
          <p:cNvCxnSpPr>
            <a:cxnSpLocks/>
          </p:cNvCxnSpPr>
          <p:nvPr/>
        </p:nvCxnSpPr>
        <p:spPr>
          <a:xfrm flipH="1">
            <a:off x="767066" y="7796995"/>
            <a:ext cx="963912" cy="958530"/>
          </a:xfrm>
          <a:prstGeom prst="line">
            <a:avLst/>
          </a:prstGeom>
          <a:ln w="28575" cap="rnd">
            <a:solidFill>
              <a:srgbClr val="C000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9" name="Straight Connector 2068">
            <a:extLst>
              <a:ext uri="{FF2B5EF4-FFF2-40B4-BE49-F238E27FC236}">
                <a16:creationId xmlns:a16="http://schemas.microsoft.com/office/drawing/2014/main" id="{E892CAFC-C682-D094-49CC-408C56F6CE08}"/>
              </a:ext>
            </a:extLst>
          </p:cNvPr>
          <p:cNvCxnSpPr>
            <a:cxnSpLocks/>
          </p:cNvCxnSpPr>
          <p:nvPr/>
        </p:nvCxnSpPr>
        <p:spPr>
          <a:xfrm rot="5400000" flipH="1">
            <a:off x="756397" y="8758216"/>
            <a:ext cx="963912" cy="958530"/>
          </a:xfrm>
          <a:prstGeom prst="line">
            <a:avLst/>
          </a:prstGeom>
          <a:ln w="28575" cap="rnd">
            <a:solidFill>
              <a:srgbClr val="C000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0" name="Straight Connector 2069">
            <a:extLst>
              <a:ext uri="{FF2B5EF4-FFF2-40B4-BE49-F238E27FC236}">
                <a16:creationId xmlns:a16="http://schemas.microsoft.com/office/drawing/2014/main" id="{51444E43-D294-4EB5-66A9-B160E7B94AE0}"/>
              </a:ext>
            </a:extLst>
          </p:cNvPr>
          <p:cNvCxnSpPr>
            <a:cxnSpLocks/>
          </p:cNvCxnSpPr>
          <p:nvPr/>
        </p:nvCxnSpPr>
        <p:spPr>
          <a:xfrm flipV="1">
            <a:off x="1912576" y="8854633"/>
            <a:ext cx="869660" cy="864804"/>
          </a:xfrm>
          <a:prstGeom prst="line">
            <a:avLst/>
          </a:prstGeom>
          <a:ln w="28575" cap="rnd">
            <a:solidFill>
              <a:srgbClr val="C000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71" name="Picture 4">
            <a:extLst>
              <a:ext uri="{FF2B5EF4-FFF2-40B4-BE49-F238E27FC236}">
                <a16:creationId xmlns:a16="http://schemas.microsoft.com/office/drawing/2014/main" id="{0D79B37F-0911-FC72-4D50-5F3DBB4945C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30"/>
          <a:stretch/>
        </p:blipFill>
        <p:spPr bwMode="auto">
          <a:xfrm>
            <a:off x="0" y="642127"/>
            <a:ext cx="3113699" cy="2851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2" name="Picture 4">
            <a:extLst>
              <a:ext uri="{FF2B5EF4-FFF2-40B4-BE49-F238E27FC236}">
                <a16:creationId xmlns:a16="http://schemas.microsoft.com/office/drawing/2014/main" id="{6CE71F0B-8139-CB3E-F40B-37E0103C62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6486"/>
          <a:stretch/>
        </p:blipFill>
        <p:spPr bwMode="auto">
          <a:xfrm>
            <a:off x="0" y="498445"/>
            <a:ext cx="3113699" cy="109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5401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e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orbel">
      <a:majorFont>
        <a:latin typeface="DejaVu Sans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DejaVu Sans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34b11e3-52eb-4ffe-b789-f4b8a0ab034a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FD2D7AE384A04085A5ED607C4990F6" ma:contentTypeVersion="14" ma:contentTypeDescription="Create a new document." ma:contentTypeScope="" ma:versionID="74594942e4c226a9dfd4d10d1efafba6">
  <xsd:schema xmlns:xsd="http://www.w3.org/2001/XMLSchema" xmlns:xs="http://www.w3.org/2001/XMLSchema" xmlns:p="http://schemas.microsoft.com/office/2006/metadata/properties" xmlns:ns3="3fd95729-3133-40de-9ebf-eb215d92e632" xmlns:ns4="834b11e3-52eb-4ffe-b789-f4b8a0ab034a" targetNamespace="http://schemas.microsoft.com/office/2006/metadata/properties" ma:root="true" ma:fieldsID="a40f936abeb816dc27df42a68f1f6719" ns3:_="" ns4:_="">
    <xsd:import namespace="3fd95729-3133-40de-9ebf-eb215d92e632"/>
    <xsd:import namespace="834b11e3-52eb-4ffe-b789-f4b8a0ab034a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d95729-3133-40de-9ebf-eb215d92e63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4b11e3-52eb-4ffe-b789-f4b8a0ab03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6B8FDB0-4754-4134-BA05-A7D34FCB34F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B7E40D0-7318-468B-94F6-CCC6D0C697AC}">
  <ds:schemaRefs>
    <ds:schemaRef ds:uri="http://www.w3.org/XML/1998/namespace"/>
    <ds:schemaRef ds:uri="http://schemas.openxmlformats.org/package/2006/metadata/core-properties"/>
    <ds:schemaRef ds:uri="http://purl.org/dc/dcmitype/"/>
    <ds:schemaRef ds:uri="3fd95729-3133-40de-9ebf-eb215d92e632"/>
    <ds:schemaRef ds:uri="http://purl.org/dc/elements/1.1/"/>
    <ds:schemaRef ds:uri="http://schemas.microsoft.com/office/2006/documentManagement/types"/>
    <ds:schemaRef ds:uri="http://purl.org/dc/terms/"/>
    <ds:schemaRef ds:uri="http://schemas.microsoft.com/office/infopath/2007/PartnerControls"/>
    <ds:schemaRef ds:uri="834b11e3-52eb-4ffe-b789-f4b8a0ab034a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FBDCF31C-2E0F-458B-B436-EB21962E59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fd95729-3133-40de-9ebf-eb215d92e632"/>
    <ds:schemaRef ds:uri="834b11e3-52eb-4ffe-b789-f4b8a0ab03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59980</TotalTime>
  <Words>785</Words>
  <Application>Microsoft Macintosh PowerPoint</Application>
  <PresentationFormat>A4 Paper (210x297 mm)</PresentationFormat>
  <Paragraphs>74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Cambria Math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Nathan Day</cp:lastModifiedBy>
  <cp:revision>26</cp:revision>
  <cp:lastPrinted>2024-04-09T09:25:02Z</cp:lastPrinted>
  <dcterms:created xsi:type="dcterms:W3CDTF">2022-02-18T01:25:33Z</dcterms:created>
  <dcterms:modified xsi:type="dcterms:W3CDTF">2024-04-21T17:40:54Z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0x0101007CFD2D7AE384A04085A5ED607C4990F6</vt:lpwstr>
  </property>
</Properties>
</file>