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08133C-4EE8-2444-8EBD-D0B4935EFF31}" v="10" dt="2021-12-05T12:05:11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6285"/>
  </p:normalViewPr>
  <p:slideViewPr>
    <p:cSldViewPr snapToGrid="0" snapToObjects="1">
      <p:cViewPr varScale="1">
        <p:scale>
          <a:sx n="105" d="100"/>
          <a:sy n="105" d="100"/>
        </p:scale>
        <p:origin x="200" y="9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BF08133C-4EE8-2444-8EBD-D0B4935EFF31}"/>
    <pc:docChg chg="modSld">
      <pc:chgData name="N Day (Staff)" userId="ca5b3fc2-3fb0-450a-baab-4a6d997cab41" providerId="ADAL" clId="{BF08133C-4EE8-2444-8EBD-D0B4935EFF31}" dt="2021-12-05T12:05:11.658" v="3" actId="20577"/>
      <pc:docMkLst>
        <pc:docMk/>
      </pc:docMkLst>
      <pc:sldChg chg="modSp">
        <pc:chgData name="N Day (Staff)" userId="ca5b3fc2-3fb0-450a-baab-4a6d997cab41" providerId="ADAL" clId="{BF08133C-4EE8-2444-8EBD-D0B4935EFF31}" dt="2021-12-05T12:05:11.658" v="3" actId="20577"/>
        <pc:sldMkLst>
          <pc:docMk/>
          <pc:sldMk cId="243688120" sldId="257"/>
        </pc:sldMkLst>
        <pc:spChg chg="mod">
          <ac:chgData name="N Day (Staff)" userId="ca5b3fc2-3fb0-450a-baab-4a6d997cab41" providerId="ADAL" clId="{BF08133C-4EE8-2444-8EBD-D0B4935EFF31}" dt="2021-12-05T12:05:11.658" v="3" actId="20577"/>
          <ac:spMkLst>
            <pc:docMk/>
            <pc:sldMk cId="243688120" sldId="257"/>
            <ac:spMk id="6" creationId="{453977FB-618F-F34A-86CB-5E430C55325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CCC116-71E7-FD41-8D05-3A86A23E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4729" y="290566"/>
            <a:ext cx="6108192" cy="823146"/>
          </a:xfrm>
        </p:spPr>
        <p:txBody>
          <a:bodyPr/>
          <a:lstStyle/>
          <a:p>
            <a:r>
              <a:rPr lang="en-GB" sz="4800" dirty="0"/>
              <a:t>The Factor Theorem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93C5D0-1593-8945-89DA-7CEFB3AB5CD0}"/>
              </a:ext>
            </a:extLst>
          </p:cNvPr>
          <p:cNvSpPr txBox="1"/>
          <p:nvPr/>
        </p:nvSpPr>
        <p:spPr>
          <a:xfrm>
            <a:off x="183015" y="372862"/>
            <a:ext cx="5912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chemeClr val="bg2"/>
                </a:solidFill>
              </a:rPr>
              <a:t>Solving Trig Equations with…</a:t>
            </a:r>
            <a:endParaRPr lang="en-GB" sz="3600" b="0" dirty="0">
              <a:solidFill>
                <a:schemeClr val="bg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48C468D-B290-6D4E-94DE-9F942B55848B}"/>
                  </a:ext>
                </a:extLst>
              </p:cNvPr>
              <p:cNvSpPr txBox="1"/>
              <p:nvPr/>
            </p:nvSpPr>
            <p:spPr>
              <a:xfrm>
                <a:off x="183014" y="1252151"/>
                <a:ext cx="11832202" cy="5673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solidFill>
                      <a:schemeClr val="bg2"/>
                    </a:solidFill>
                  </a:rPr>
                  <a:t>Solve each equation in the given region:</a:t>
                </a:r>
              </a:p>
              <a:p>
                <a:r>
                  <a:rPr lang="en-GB" dirty="0">
                    <a:solidFill>
                      <a:schemeClr val="bg2"/>
                    </a:solidFill>
                  </a:rPr>
                  <a:t>Round answers to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dirty="0">
                    <a:solidFill>
                      <a:schemeClr val="bg2"/>
                    </a:solidFill>
                  </a:rPr>
                  <a:t> decimal place, where appropriate.</a:t>
                </a:r>
                <a:br>
                  <a:rPr lang="en-GB" sz="2600" dirty="0">
                    <a:solidFill>
                      <a:schemeClr val="bg2"/>
                    </a:solidFill>
                  </a:rPr>
                </a:br>
                <a:r>
                  <a:rPr lang="en-GB" sz="1600" dirty="0">
                    <a:solidFill>
                      <a:schemeClr val="bg2"/>
                    </a:solidFill>
                  </a:rPr>
                  <a:t> </a:t>
                </a:r>
                <a:endParaRPr lang="en-GB" sz="2600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400" b="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0°≤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&lt;360°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</a:p>
              <a:p>
                <a:pPr marL="514350" indent="-514350"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𝟏𝟖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𝐜𝐨𝐬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−180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&lt;180°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</a:p>
              <a:p>
                <a:pPr marL="514350" indent="-514350"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𝟑𝟓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𝟔𝟐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𝟑𝟓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func>
                          <m:func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fName>
                          <m:e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func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&lt;180°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  <a:b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endParaRPr lang="en-GB" sz="2400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𝐜𝐨𝐬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0°≤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&lt;720°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</a:p>
              <a:p>
                <a:pPr marL="514350" indent="-514350">
                  <a:buFontTx/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60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°≤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&lt;360°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</a:p>
              <a:p>
                <a:pPr marL="514350" indent="-514350">
                  <a:buAutoNum type="arabicParenR"/>
                </a:pPr>
                <a:r>
                  <a:rPr lang="en-GB" sz="2400" b="0" dirty="0">
                    <a:solidFill>
                      <a:schemeClr val="bg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𝐭𝐚𝐧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d>
                          <m:d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GB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𝐜𝐨𝐬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−36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0°≤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&lt;0°</m:t>
                    </m:r>
                  </m:oMath>
                </a14:m>
                <a:r>
                  <a:rPr lang="en-GB" sz="2000" b="1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514350" indent="-514350">
                  <a:buAutoNum type="arabicParenR"/>
                </a:pPr>
                <a:endParaRPr lang="en-GB" sz="2400" b="1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400" b="1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&lt;180°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endParaRPr lang="en-GB" sz="2400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func>
                      <m:funcPr>
                        <m:ctrlP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25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fName>
                      <m:e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𝟏𝟗</m:t>
                    </m:r>
                    <m:func>
                      <m:funcPr>
                        <m:ctrlP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25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fName>
                      <m:e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func>
                      <m:funcPr>
                        <m:ctrlP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25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fName>
                      <m:e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𝟕𝟗</m:t>
                    </m:r>
                    <m:func>
                      <m:funcPr>
                        <m:ctrlP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25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e>
                          <m:sup>
                            <m:r>
                              <a:rPr lang="en-GB" sz="225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𝟒𝟒</m:t>
                    </m:r>
                    <m:func>
                      <m:funcPr>
                        <m:ctrlP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250" b="1" i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𝐜𝐨𝐬</m:t>
                        </m:r>
                      </m:fName>
                      <m:e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GB" sz="225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25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r>
                  <a:rPr lang="en-GB" sz="225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0°≤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&lt;120°</m:t>
                    </m:r>
                  </m:oMath>
                </a14:m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endParaRPr lang="en-GB" sz="2400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e>
                        </m:d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𝟐𝟕</m:t>
                    </m:r>
                    <m:func>
                      <m:funcPr>
                        <m:ctrlP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e>
                          <m:sup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fName>
                      <m: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GB" sz="2400" b="1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400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</m:fName>
                      <m:e>
                        <m:func>
                          <m:funcPr>
                            <m:ctrlP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GB" sz="2400" b="1" i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fName>
                          <m:e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GB" sz="2400" b="1" i="1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  <m:r>
                      <a:rPr lang="en-GB" sz="2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𝟏𝟐𝟎</m:t>
                    </m:r>
                    <m:r>
                      <a:rPr lang="en-GB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1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4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r>
                  <a:rPr lang="en-GB" sz="2400" b="1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000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0°≤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&lt;90°</m:t>
                    </m:r>
                    <m:r>
                      <a:rPr lang="en-GB" sz="2000" b="0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000" b="1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endParaRPr lang="en-GB" sz="2600" dirty="0">
                  <a:solidFill>
                    <a:schemeClr val="bg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48C468D-B290-6D4E-94DE-9F942B5584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014" y="1252151"/>
                <a:ext cx="11832202" cy="5673669"/>
              </a:xfrm>
              <a:prstGeom prst="rect">
                <a:avLst/>
              </a:prstGeom>
              <a:blipFill>
                <a:blip r:embed="rId2"/>
                <a:stretch>
                  <a:fillRect l="-965" t="-8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826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12444E-3297-664A-8BB6-F5ECB6B6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12" y="291717"/>
            <a:ext cx="5852160" cy="823146"/>
          </a:xfrm>
        </p:spPr>
        <p:txBody>
          <a:bodyPr/>
          <a:lstStyle/>
          <a:p>
            <a:r>
              <a:rPr lang="en-GB" dirty="0"/>
              <a:t>The Factor Theorem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F495C2-230C-4341-A7A5-A3562D55EE0D}"/>
              </a:ext>
            </a:extLst>
          </p:cNvPr>
          <p:cNvSpPr txBox="1"/>
          <p:nvPr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Trig Equations with…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3977FB-618F-F34A-86CB-5E430C553257}"/>
                  </a:ext>
                </a:extLst>
              </p:cNvPr>
              <p:cNvSpPr txBox="1"/>
              <p:nvPr/>
            </p:nvSpPr>
            <p:spPr>
              <a:xfrm>
                <a:off x="183014" y="1252151"/>
                <a:ext cx="11832202" cy="5123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b="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1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	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=30°,90°,150°,221.8°,318.2°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=−1, 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,1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=−180°, −131.8°, −41.4°,0°,41.4°,131.8°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=−3,−2,−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,0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=0°,108.4°, 116.6°, 153.4°,161.6°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3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	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=120°,180°</m:t>
                    </m:r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,240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,480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,540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,600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=−5,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1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=−340.5°,−270°,−199.5°,19.5°,90°,16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=−3, 2, 4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=−296.6°,−284.0°,−251.6°,−116.6°,−104.0°,−71.6°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=−1,−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,2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=9.7°,80.2°, 105°, 1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35°, 165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=−2,−</m:t>
                    </m:r>
                    <m:f>
                      <m:f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,1, 2, 3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=0°, 33.8°</m:t>
                    </m:r>
                    <m:r>
                      <a:rPr lang="en-GB" sz="23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86.2</m:t>
                    </m:r>
                    <m:r>
                      <a:rPr lang="en-GB" sz="23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buAutoNum type="arabicParenR"/>
                </a:pPr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3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GB" sz="23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=−4,−3, 2, 5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23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=14.6°,18.4°, 24.8°, 25.9°, 59.6°, 63.4°, 69.8°, 70.9°</m:t>
                    </m:r>
                  </m:oMath>
                </a14:m>
                <a:r>
                  <a:rPr lang="en-GB" sz="23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3977FB-618F-F34A-86CB-5E430C553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014" y="1252151"/>
                <a:ext cx="11832202" cy="5123903"/>
              </a:xfrm>
              <a:prstGeom prst="rect">
                <a:avLst/>
              </a:prstGeom>
              <a:blipFill>
                <a:blip r:embed="rId2"/>
                <a:stretch>
                  <a:fillRect l="-429" b="-1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68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21227</TotalTime>
  <Words>509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The Factor Theorem</vt:lpstr>
      <vt:lpstr>The Factor Theorem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2</cp:revision>
  <dcterms:created xsi:type="dcterms:W3CDTF">2021-11-07T22:04:41Z</dcterms:created>
  <dcterms:modified xsi:type="dcterms:W3CDTF">2021-12-05T12:05:36Z</dcterms:modified>
</cp:coreProperties>
</file>