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1BDC5-00E3-1D47-8C9F-1F323DC89F64}" v="1" dt="2022-10-03T16:38:57.8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CBADD-B18B-F793-5311-5208FF709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9E00D-7130-B21E-C70E-7A986166A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BEED4-F214-08E7-3173-A8B1AE25A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3F38-83B2-9D7E-D24E-172B2C0D0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AC1ED-6D0F-A418-BC3C-CBA699DD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09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F7F93-DBCC-39C7-D4B7-AFF149330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9C960-887D-21A7-846C-DAF2060B2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A2191-FB99-3851-775D-4429B2D45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0D760-5980-BF13-8164-0D1D7197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FAA0C-3EE8-7E56-018D-48E0853E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51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3908E7-8CEE-758B-7E34-1C92B5806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F19CC4-91F9-9608-5926-D8299D58A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511E8-B178-636F-1458-C267CECC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778D4-A9CA-1DA6-6363-5F2A8926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73168-5A13-A748-78A5-647D01FE1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37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C5248-6371-3135-55CA-65A6F811E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FBA9E-EC2C-C1A0-7B8A-BD23378C1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5FD1D-48BD-C7AC-2D65-529EF638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47AF9-48EF-5FB5-BE4F-410C4BDCC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DA717-AE32-0F9A-F3B0-7F3206DE7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88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30912-D2C4-D951-4997-A1514FBEC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714BF-534D-DE48-9827-45DAED3C8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EF9EE-AE4D-2516-0A2C-0D82B5AC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21065-EA57-6C8C-1CB6-108819D48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3284-1F74-C7B5-0038-F7B6EDC8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67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C91DE-B97D-2D3A-3B9F-DAA5A4B57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D8417-F498-A333-A12A-53C737328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8E1BC-E77C-D00C-BADA-F8EBF12A1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BBBF1-AE18-FF21-527E-E6116ED0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50F78-93D2-ED79-939B-27E664A01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D86D6-B0A0-F3C8-8A6B-698D3788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1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FCDAD-24F4-3E49-C171-4E37A658E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6DA76-C374-59E3-D081-0C1FA749A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B51B1-C404-8BE5-C533-01FD602E8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D185D-26A8-9C27-4B4B-4A09EA3A4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FD354-1D79-7EEE-3054-0495FF7D9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16A31F-854F-76FE-B833-31BF9C19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5150B-B2C6-7E25-DCB3-6DF880C7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D34F9-0B38-0C11-C82A-3BD9F26D4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14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3BED-4D01-EF04-30B5-CB2AFFB56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FBB4B-4AEF-F41E-12B8-886F2EBE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73B37-2A03-8780-0D3C-CD975DD2A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633E19-D8D1-97EF-4D24-A7268E8D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5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5EDDF2-58DC-D316-1D66-BC9931CA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41D6B-8774-A131-32AD-F9CD85D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C7904-FA10-7324-8A67-B208BB90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7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87396-6458-23CA-B262-E513DAA46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86C22-0D54-1B48-1013-D6104C142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FEB5B8-CFED-B2CF-1F0B-21F9A8F6E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F820B-AD50-EF83-D428-4744D7D7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A49F4-AAFF-3E46-E2AF-BCD19539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913A8-9DD5-E9DC-5C24-2D623B36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50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EF39-7B32-8B42-7FDE-3914B75C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03B5FC-25F7-5E07-D7E7-78F047E2C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3F9A4-BEA1-3C7C-DE58-91C477E5C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50132-E432-A28B-C457-22B75F62D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2A6D8-3BAC-F945-0A1C-6CFA4989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08FB6-1BC9-ADE6-B922-2C4BBE29C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8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523988-8E2C-FEA5-5D02-45CD9347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CA214-5D5C-368F-4C69-E29C6C186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1DC2C-C03A-0E96-22C4-40BB2C6BF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EFD5-2CAC-A444-A00F-082DE0C9724C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4C099-F6CC-6C7F-525A-27F6E69F3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D162B-8E53-A329-E9A3-42E4A8AA0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BD3C9-5DB7-5846-96A3-F8960B487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2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F34E1B8-7DAE-B09B-F9FF-33602DB190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1276151"/>
                  </p:ext>
                </p:extLst>
              </p:nvPr>
            </p:nvGraphicFramePr>
            <p:xfrm>
              <a:off x="89452" y="109330"/>
              <a:ext cx="11916000" cy="6559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3600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44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157 × 217</m:t>
                              </m:r>
                            </m:oMath>
                          </a14:m>
                          <a:r>
                            <a:rPr lang="en-GB" sz="4400" b="0" dirty="0"/>
                            <a:t> </a:t>
                          </a:r>
                          <a:br>
                            <a:rPr lang="en-GB" sz="4400" b="0" dirty="0"/>
                          </a:br>
                          <a:r>
                            <a:rPr lang="en-GB" sz="4400" dirty="0"/>
                            <a:t>or</a:t>
                          </a:r>
                          <a:br>
                            <a:rPr lang="en-GB" sz="4400" dirty="0"/>
                          </a:br>
                          <a14:m>
                            <m:oMath xmlns:m="http://schemas.openxmlformats.org/officeDocument/2006/math"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158 × 216</m:t>
                              </m:r>
                            </m:oMath>
                          </a14:m>
                          <a:r>
                            <a:rPr lang="en-GB" sz="44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44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  <a:endParaRPr lang="en-GB" sz="4400" b="0" i="1" dirty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:r>
                            <a:rPr lang="en-GB" sz="1800" b="0" i="1" dirty="0">
                              <a:latin typeface="Cambria Math" panose="02040503050406030204" pitchFamily="18" charset="0"/>
                            </a:rPr>
                            <a:t> </a:t>
                          </a:r>
                          <a:endParaRPr lang="en-GB" sz="4400" b="0" i="1" dirty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157</m:t>
                                  </m:r>
                                </m:num>
                                <m:den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216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4400" dirty="0"/>
                            <a:t>  or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158</m:t>
                                  </m:r>
                                </m:num>
                                <m:den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217</m:t>
                                  </m:r>
                                </m:den>
                              </m:f>
                            </m:oMath>
                          </a14:m>
                          <a:endParaRPr lang="en-GB" sz="4400" dirty="0"/>
                        </a:p>
                        <a:p>
                          <a:pPr algn="ctr"/>
                          <a:endParaRPr lang="en-GB" sz="4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/>
                            <a:t>These two rectangles have the same perimeter.</a:t>
                          </a:r>
                          <a:br>
                            <a:rPr lang="en-GB" sz="3200" dirty="0"/>
                          </a:br>
                          <a:r>
                            <a:rPr lang="en-GB" sz="3200" dirty="0"/>
                            <a:t>Which has the larger area?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/>
                            <a:t>These two rectangles have the same area.</a:t>
                          </a:r>
                          <a:br>
                            <a:rPr lang="en-GB" sz="3200" dirty="0"/>
                          </a:br>
                          <a:r>
                            <a:rPr lang="en-GB" sz="3200" dirty="0"/>
                            <a:t>Which has the larger perimeter?</a:t>
                          </a:r>
                        </a:p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F34E1B8-7DAE-B09B-F9FF-33602DB190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1276151"/>
                  </p:ext>
                </p:extLst>
              </p:nvPr>
            </p:nvGraphicFramePr>
            <p:xfrm>
              <a:off x="89452" y="109330"/>
              <a:ext cx="11916000" cy="6559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3600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0" t="-408" r="-106593" b="-1118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6593" t="-408" r="-220" b="-1118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/>
                            <a:t>These two rectangles have the same perimeter.</a:t>
                          </a:r>
                          <a:br>
                            <a:rPr lang="en-GB" sz="3200" dirty="0"/>
                          </a:br>
                          <a:r>
                            <a:rPr lang="en-GB" sz="3200" dirty="0"/>
                            <a:t>Which has the larger area?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/>
                            <a:t>These two rectangles have the same area.</a:t>
                          </a:r>
                          <a:br>
                            <a:rPr lang="en-GB" sz="3200" dirty="0"/>
                          </a:br>
                          <a:r>
                            <a:rPr lang="en-GB" sz="3200" dirty="0"/>
                            <a:t>Which has the larger perimeter?</a:t>
                          </a:r>
                        </a:p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2628065-B54F-39D3-4C80-5E4C4684EFF5}"/>
              </a:ext>
            </a:extLst>
          </p:cNvPr>
          <p:cNvSpPr/>
          <p:nvPr/>
        </p:nvSpPr>
        <p:spPr>
          <a:xfrm>
            <a:off x="397565" y="5357190"/>
            <a:ext cx="2520000" cy="54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226868-D7C2-B0F6-864E-968AB88490E6}"/>
              </a:ext>
            </a:extLst>
          </p:cNvPr>
          <p:cNvSpPr/>
          <p:nvPr/>
        </p:nvSpPr>
        <p:spPr>
          <a:xfrm>
            <a:off x="3225678" y="5350537"/>
            <a:ext cx="1980000" cy="108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5EFC87-FD41-0D49-652F-42F28CE93FB0}"/>
              </a:ext>
            </a:extLst>
          </p:cNvPr>
          <p:cNvSpPr/>
          <p:nvPr/>
        </p:nvSpPr>
        <p:spPr>
          <a:xfrm>
            <a:off x="7070035" y="5322362"/>
            <a:ext cx="2160000" cy="54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886AA3-0A7A-849D-82C8-66C233B134C5}"/>
              </a:ext>
            </a:extLst>
          </p:cNvPr>
          <p:cNvSpPr/>
          <p:nvPr/>
        </p:nvSpPr>
        <p:spPr>
          <a:xfrm>
            <a:off x="9716295" y="5322362"/>
            <a:ext cx="1296000" cy="9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64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F34E1B8-7DAE-B09B-F9FF-33602DB190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7073322"/>
                  </p:ext>
                </p:extLst>
              </p:nvPr>
            </p:nvGraphicFramePr>
            <p:xfrm>
              <a:off x="89452" y="109330"/>
              <a:ext cx="11916000" cy="6559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3600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44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600" b="0" i="1" dirty="0">
                              <a:latin typeface="Cambria Math" panose="02040503050406030204" pitchFamily="18" charset="0"/>
                            </a:rPr>
                            <a:t> </a:t>
                          </a:r>
                          <a:endParaRPr lang="en-GB" sz="6000" b="0" i="1" dirty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6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6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6000" b="0" i="1" smtClean="0">
                                      <a:latin typeface="Cambria Math" panose="02040503050406030204" pitchFamily="18" charset="0"/>
                                    </a:rPr>
                                    <m:t>111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6000" dirty="0"/>
                            <a:t> or</a:t>
                          </a:r>
                          <a:r>
                            <a:rPr lang="en-GB" sz="6000" baseline="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60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6000" b="0" i="1" baseline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6000" b="0" i="1" baseline="0" smtClean="0">
                                      <a:latin typeface="Cambria Math" panose="02040503050406030204" pitchFamily="18" charset="0"/>
                                    </a:rPr>
                                    <m:t>74</m:t>
                                  </m:r>
                                </m:sup>
                              </m:sSup>
                            </m:oMath>
                          </a14:m>
                          <a:endParaRPr lang="en-GB" sz="6000" dirty="0"/>
                        </a:p>
                        <a:p>
                          <a:pPr algn="ctr"/>
                          <a:r>
                            <a:rPr lang="en-GB" sz="3600" dirty="0"/>
                            <a:t> </a:t>
                          </a:r>
                          <a:endParaRPr lang="en-GB" sz="60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44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199</m:t>
                                  </m:r>
                                </m:sup>
                              </m:sSup>
                              <m:r>
                                <a:rPr lang="en-GB" sz="4400" b="0" i="1" baseline="0" smtClean="0">
                                  <a:latin typeface="Cambria Math" panose="02040503050406030204" pitchFamily="18" charset="0"/>
                                </a:rPr>
                                <m:t> × </m:t>
                              </m:r>
                              <m:sSup>
                                <m:sSupPr>
                                  <m:ctrlP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4400" b="0" baseline="0" dirty="0"/>
                            <a:t> </a:t>
                          </a:r>
                          <a:br>
                            <a:rPr lang="en-GB" sz="4400" b="0" baseline="0" dirty="0"/>
                          </a:br>
                          <a:r>
                            <a:rPr lang="en-GB" sz="4400" dirty="0"/>
                            <a:t>or</a:t>
                          </a:r>
                          <a:br>
                            <a:rPr lang="en-GB" sz="4400" baseline="0" dirty="0"/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99</m:t>
                                  </m:r>
                                </m:sup>
                              </m:sSup>
                              <m:r>
                                <a:rPr lang="en-GB" sz="4400" b="0" i="1" baseline="0" smtClean="0">
                                  <a:latin typeface="Cambria Math" panose="02040503050406030204" pitchFamily="18" charset="0"/>
                                </a:rPr>
                                <m:t> × </m:t>
                              </m:r>
                              <m:sSup>
                                <m:sSupPr>
                                  <m:ctrlP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GB" sz="4400" b="0" i="1" baseline="0" smtClean="0">
                                      <a:latin typeface="Cambria Math" panose="02040503050406030204" pitchFamily="18" charset="0"/>
                                    </a:rPr>
                                    <m:t>101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44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/>
                            <a:t>Which of the two squares has the bigger shaded area?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The two outer shapes have the same area. Which of the shaded shapes is bigger?</a:t>
                          </a:r>
                          <a:endParaRPr lang="en-GB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F34E1B8-7DAE-B09B-F9FF-33602DB190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7073322"/>
                  </p:ext>
                </p:extLst>
              </p:nvPr>
            </p:nvGraphicFramePr>
            <p:xfrm>
              <a:off x="89452" y="109330"/>
              <a:ext cx="11916000" cy="6559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3600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0" t="-408" r="-106593" b="-1118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6593" t="-408" r="-220" b="-1118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/>
                            <a:t>Which of the two squares has the bigger shaded area?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The two outer shapes have the same area. Which of the shaded shapes is bigger?</a:t>
                          </a:r>
                          <a:endParaRPr lang="en-GB" sz="16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1F159BA9-BB72-FB75-28F3-BD516E0699AB}"/>
              </a:ext>
            </a:extLst>
          </p:cNvPr>
          <p:cNvSpPr/>
          <p:nvPr/>
        </p:nvSpPr>
        <p:spPr>
          <a:xfrm>
            <a:off x="948417" y="4635396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9AE457F-A684-8F44-0132-685E1FF13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06994"/>
              </p:ext>
            </p:extLst>
          </p:nvPr>
        </p:nvGraphicFramePr>
        <p:xfrm>
          <a:off x="3137637" y="4635396"/>
          <a:ext cx="180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35853225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3019173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72731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41640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D1C21EC-BA0D-2805-7F43-A22589EE2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16458"/>
              </p:ext>
            </p:extLst>
          </p:nvPr>
        </p:nvGraphicFramePr>
        <p:xfrm>
          <a:off x="954253" y="4635396"/>
          <a:ext cx="1800000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35853225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3019173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72731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416408"/>
                  </a:ext>
                </a:extLst>
              </a:tr>
            </a:tbl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6FBDE4F4-7F37-F7CB-BBBA-248F8B9E1DAA}"/>
              </a:ext>
            </a:extLst>
          </p:cNvPr>
          <p:cNvSpPr/>
          <p:nvPr/>
        </p:nvSpPr>
        <p:spPr>
          <a:xfrm>
            <a:off x="3137637" y="4635396"/>
            <a:ext cx="1800000" cy="18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225B77-B58E-C920-7C8E-700211EA16B2}"/>
              </a:ext>
            </a:extLst>
          </p:cNvPr>
          <p:cNvSpPr>
            <a:spLocks noChangeAspect="1"/>
          </p:cNvSpPr>
          <p:nvPr/>
        </p:nvSpPr>
        <p:spPr>
          <a:xfrm>
            <a:off x="7340894" y="4640766"/>
            <a:ext cx="1620000" cy="162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    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7DC6471-93E6-E91B-BBEE-66EEF80D3F3F}"/>
              </a:ext>
            </a:extLst>
          </p:cNvPr>
          <p:cNvSpPr/>
          <p:nvPr/>
        </p:nvSpPr>
        <p:spPr>
          <a:xfrm>
            <a:off x="9389144" y="4514766"/>
            <a:ext cx="1872000" cy="187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3300F9-8483-02DD-17E5-6A125DF95C56}"/>
              </a:ext>
            </a:extLst>
          </p:cNvPr>
          <p:cNvSpPr/>
          <p:nvPr/>
        </p:nvSpPr>
        <p:spPr>
          <a:xfrm>
            <a:off x="7340894" y="4640766"/>
            <a:ext cx="1620000" cy="16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0CE100-BFC8-B51E-C248-B4BB6F304D27}"/>
              </a:ext>
            </a:extLst>
          </p:cNvPr>
          <p:cNvSpPr/>
          <p:nvPr/>
        </p:nvSpPr>
        <p:spPr>
          <a:xfrm>
            <a:off x="9677144" y="4788366"/>
            <a:ext cx="1296000" cy="1324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654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E3A57A5-6553-EF6A-5BA3-3724EA61F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64777"/>
              </p:ext>
            </p:extLst>
          </p:nvPr>
        </p:nvGraphicFramePr>
        <p:xfrm>
          <a:off x="209768" y="109330"/>
          <a:ext cx="11764800" cy="63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8000">
                  <a:extLst>
                    <a:ext uri="{9D8B030D-6E8A-4147-A177-3AD203B41FA5}">
                      <a16:colId xmlns:a16="http://schemas.microsoft.com/office/drawing/2014/main" val="1324682337"/>
                    </a:ext>
                  </a:extLst>
                </a:gridCol>
                <a:gridCol w="208800">
                  <a:extLst>
                    <a:ext uri="{9D8B030D-6E8A-4147-A177-3AD203B41FA5}">
                      <a16:colId xmlns:a16="http://schemas.microsoft.com/office/drawing/2014/main" val="3511517598"/>
                    </a:ext>
                  </a:extLst>
                </a:gridCol>
                <a:gridCol w="5778000">
                  <a:extLst>
                    <a:ext uri="{9D8B030D-6E8A-4147-A177-3AD203B41FA5}">
                      <a16:colId xmlns:a16="http://schemas.microsoft.com/office/drawing/2014/main" val="1179527653"/>
                    </a:ext>
                  </a:extLst>
                </a:gridCol>
              </a:tblGrid>
              <a:tr h="3096000">
                <a:tc>
                  <a:txBody>
                    <a:bodyPr/>
                    <a:lstStyle/>
                    <a:p>
                      <a:pPr algn="ctr"/>
                      <a:r>
                        <a:rPr lang="en-GB" sz="31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Harold runs 17 laps in 16 minutes.</a:t>
                      </a:r>
                      <a:br>
                        <a:rPr lang="en-GB" sz="31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31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Eric runs 18 laps in 17 minutes.</a:t>
                      </a:r>
                      <a:br>
                        <a:rPr lang="en-GB" sz="31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endParaRPr lang="en-GB" sz="31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31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 is running faster?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Sandy makes pink paint with 13 parts red paint, 7 parts white paint.</a:t>
                      </a:r>
                    </a:p>
                    <a:p>
                      <a:pPr algn="ctr"/>
                      <a:r>
                        <a:rPr lang="en-GB" sz="700" dirty="0"/>
                        <a:t> </a:t>
                      </a:r>
                    </a:p>
                    <a:p>
                      <a:pPr algn="ctr"/>
                      <a:r>
                        <a:rPr lang="en-GB" sz="2800" dirty="0"/>
                        <a:t>Betty makes pink paint with 17 parts red paint, 9 parts white paint.</a:t>
                      </a:r>
                    </a:p>
                    <a:p>
                      <a:pPr algn="ctr"/>
                      <a:r>
                        <a:rPr lang="en-GB" sz="700" dirty="0"/>
                        <a:t> </a:t>
                      </a:r>
                    </a:p>
                    <a:p>
                      <a:pPr algn="ctr"/>
                      <a:r>
                        <a:rPr lang="en-GB" sz="2800" dirty="0"/>
                        <a:t>Whose paint is darker?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902679"/>
                  </a:ext>
                </a:extLst>
              </a:tr>
              <a:tr h="122400">
                <a:tc>
                  <a:txBody>
                    <a:bodyPr/>
                    <a:lstStyle/>
                    <a:p>
                      <a:pPr algn="ctr"/>
                      <a:endParaRPr lang="en-GB" sz="2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4540412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Which line is longer?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Which line is longer?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333839"/>
                  </a:ext>
                </a:extLst>
              </a:tr>
            </a:tbl>
          </a:graphicData>
        </a:graphic>
      </p:graphicFrame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B5B99B8F-FC8A-A0FF-EA0B-7640C6E5A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91203"/>
              </p:ext>
            </p:extLst>
          </p:nvPr>
        </p:nvGraphicFramePr>
        <p:xfrm>
          <a:off x="1259603" y="4140731"/>
          <a:ext cx="378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61553341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096389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4467269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6769422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265724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7684769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52499024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09531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76162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1694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982537"/>
                  </a:ext>
                </a:extLst>
              </a:tr>
            </a:tbl>
          </a:graphicData>
        </a:graphic>
      </p:graphicFrame>
      <p:sp>
        <p:nvSpPr>
          <p:cNvPr id="15" name="Arc 14">
            <a:extLst>
              <a:ext uri="{FF2B5EF4-FFF2-40B4-BE49-F238E27FC236}">
                <a16:creationId xmlns:a16="http://schemas.microsoft.com/office/drawing/2014/main" id="{3EC21A43-DD14-B465-B404-2AD287FD2BED}"/>
              </a:ext>
            </a:extLst>
          </p:cNvPr>
          <p:cNvSpPr/>
          <p:nvPr/>
        </p:nvSpPr>
        <p:spPr>
          <a:xfrm>
            <a:off x="2877584" y="4141453"/>
            <a:ext cx="2160000" cy="2159278"/>
          </a:xfrm>
          <a:prstGeom prst="arc">
            <a:avLst>
              <a:gd name="adj1" fmla="val 16200000"/>
              <a:gd name="adj2" fmla="val 538779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44B2462-3CB4-FE9E-C2E9-259CE5DCF194}"/>
              </a:ext>
            </a:extLst>
          </p:cNvPr>
          <p:cNvSpPr/>
          <p:nvPr/>
        </p:nvSpPr>
        <p:spPr>
          <a:xfrm>
            <a:off x="3418594" y="4680731"/>
            <a:ext cx="1080000" cy="1080000"/>
          </a:xfrm>
          <a:prstGeom prst="arc">
            <a:avLst>
              <a:gd name="adj1" fmla="val 16200000"/>
              <a:gd name="adj2" fmla="val 538779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D3EC505-BEE5-1F99-6C55-25226D3A52E4}"/>
              </a:ext>
            </a:extLst>
          </p:cNvPr>
          <p:cNvCxnSpPr>
            <a:cxnSpLocks/>
            <a:stCxn id="16" idx="0"/>
          </p:cNvCxnSpPr>
          <p:nvPr/>
        </p:nvCxnSpPr>
        <p:spPr>
          <a:xfrm flipH="1">
            <a:off x="1794371" y="4680731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946FB3-C9A2-02D8-1ED7-BD9270BC606B}"/>
              </a:ext>
            </a:extLst>
          </p:cNvPr>
          <p:cNvCxnSpPr>
            <a:cxnSpLocks/>
          </p:cNvCxnSpPr>
          <p:nvPr/>
        </p:nvCxnSpPr>
        <p:spPr>
          <a:xfrm flipH="1">
            <a:off x="1794371" y="4140731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150524F-073C-E51A-371D-23A0EAC9347A}"/>
              </a:ext>
            </a:extLst>
          </p:cNvPr>
          <p:cNvCxnSpPr>
            <a:cxnSpLocks/>
          </p:cNvCxnSpPr>
          <p:nvPr/>
        </p:nvCxnSpPr>
        <p:spPr>
          <a:xfrm flipH="1">
            <a:off x="1794371" y="5760731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3646048-5C8D-129C-D5CB-A71DDB61D826}"/>
              </a:ext>
            </a:extLst>
          </p:cNvPr>
          <p:cNvCxnSpPr>
            <a:cxnSpLocks/>
          </p:cNvCxnSpPr>
          <p:nvPr/>
        </p:nvCxnSpPr>
        <p:spPr>
          <a:xfrm flipH="1">
            <a:off x="3418594" y="6300731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01C5A249-AA03-9BCB-2389-C417257BDF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620159"/>
              </p:ext>
            </p:extLst>
          </p:nvPr>
        </p:nvGraphicFramePr>
        <p:xfrm>
          <a:off x="7196575" y="4092603"/>
          <a:ext cx="378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61553341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096389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4467269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6769422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265724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7684769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52499024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09531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76162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1694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982537"/>
                  </a:ext>
                </a:extLst>
              </a:tr>
            </a:tbl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607577-055A-8365-4359-0207C6F1BBB1}"/>
              </a:ext>
            </a:extLst>
          </p:cNvPr>
          <p:cNvCxnSpPr>
            <a:cxnSpLocks/>
          </p:cNvCxnSpPr>
          <p:nvPr/>
        </p:nvCxnSpPr>
        <p:spPr>
          <a:xfrm flipH="1">
            <a:off x="7731343" y="4632603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4911066-603C-60CA-AD08-76737FE44904}"/>
              </a:ext>
            </a:extLst>
          </p:cNvPr>
          <p:cNvCxnSpPr>
            <a:cxnSpLocks/>
          </p:cNvCxnSpPr>
          <p:nvPr/>
        </p:nvCxnSpPr>
        <p:spPr>
          <a:xfrm flipH="1">
            <a:off x="7731343" y="4092603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55996A3-821A-DAA1-F7D3-3C59BE3A6203}"/>
              </a:ext>
            </a:extLst>
          </p:cNvPr>
          <p:cNvCxnSpPr>
            <a:cxnSpLocks/>
          </p:cNvCxnSpPr>
          <p:nvPr/>
        </p:nvCxnSpPr>
        <p:spPr>
          <a:xfrm flipH="1">
            <a:off x="7731343" y="5712603"/>
            <a:ext cx="21642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25A324D-4F5C-FAE0-550A-DF70B997C283}"/>
              </a:ext>
            </a:extLst>
          </p:cNvPr>
          <p:cNvCxnSpPr>
            <a:cxnSpLocks/>
          </p:cNvCxnSpPr>
          <p:nvPr/>
        </p:nvCxnSpPr>
        <p:spPr>
          <a:xfrm flipH="1">
            <a:off x="9355566" y="6252603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5244E2F-A2EE-A23A-D35A-FE3C30474C76}"/>
              </a:ext>
            </a:extLst>
          </p:cNvPr>
          <p:cNvCxnSpPr>
            <a:cxnSpLocks/>
            <a:endCxn id="25" idx="3"/>
          </p:cNvCxnSpPr>
          <p:nvPr/>
        </p:nvCxnSpPr>
        <p:spPr>
          <a:xfrm>
            <a:off x="9895566" y="4092603"/>
            <a:ext cx="1081009" cy="10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CA34291-D3D2-131A-03CD-8B0464BE6501}"/>
              </a:ext>
            </a:extLst>
          </p:cNvPr>
          <p:cNvCxnSpPr>
            <a:cxnSpLocks/>
            <a:endCxn id="25" idx="3"/>
          </p:cNvCxnSpPr>
          <p:nvPr/>
        </p:nvCxnSpPr>
        <p:spPr>
          <a:xfrm flipV="1">
            <a:off x="9907631" y="5172603"/>
            <a:ext cx="1068944" cy="10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3523942-5EE7-EC05-0AFE-3D29273F62DF}"/>
              </a:ext>
            </a:extLst>
          </p:cNvPr>
          <p:cNvCxnSpPr>
            <a:cxnSpLocks/>
          </p:cNvCxnSpPr>
          <p:nvPr/>
        </p:nvCxnSpPr>
        <p:spPr>
          <a:xfrm flipV="1">
            <a:off x="9895566" y="5172602"/>
            <a:ext cx="546241" cy="540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0649807-B991-240B-45F4-DB99BEAC4E24}"/>
              </a:ext>
            </a:extLst>
          </p:cNvPr>
          <p:cNvCxnSpPr>
            <a:cxnSpLocks/>
          </p:cNvCxnSpPr>
          <p:nvPr/>
        </p:nvCxnSpPr>
        <p:spPr>
          <a:xfrm>
            <a:off x="9889830" y="4632602"/>
            <a:ext cx="551977" cy="539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24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E3A57A5-6553-EF6A-5BA3-3724EA61FC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6632153"/>
                  </p:ext>
                </p:extLst>
              </p:nvPr>
            </p:nvGraphicFramePr>
            <p:xfrm>
              <a:off x="209768" y="109330"/>
              <a:ext cx="11764800" cy="6314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2088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42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algn="ctr"/>
                          <a:r>
                            <a:rPr lang="en-GB" sz="7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420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42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 × </m:t>
                                </m:r>
                                <m:sSup>
                                  <m:sSupPr>
                                    <m:ctrlP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7</m:t>
                                    </m:r>
                                  </m:sup>
                                </m:sSup>
                                <m:r>
                                  <a:rPr lang="en-GB" sz="42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−9 × </m:t>
                                </m:r>
                                <m:sSup>
                                  <m:sSupPr>
                                    <m:ctrlP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4200" b="0" i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r>
                            <a:rPr lang="en-GB" sz="420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or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42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1.1 ×</m:t>
                                </m:r>
                                <m:sSup>
                                  <m:sSupPr>
                                    <m:ctrlP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7</m:t>
                                    </m:r>
                                  </m:sup>
                                </m:sSup>
                                <m:r>
                                  <a:rPr lang="en-GB" sz="4200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−9.9 × </m:t>
                                </m:r>
                                <m:sSup>
                                  <m:sSupPr>
                                    <m:ctrlP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4200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6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4200" i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4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4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1.1 × </m:t>
                                    </m:r>
                                    <m:sSup>
                                      <m:sSupPr>
                                        <m:ctrlP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  <m:t>10</m:t>
                                        </m:r>
                                      </m:e>
                                      <m:sup>
                                        <m: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  <m:t>7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a:rPr kumimoji="0" lang="en-GB" sz="4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Calibri" panose="020F0502020204030204" pitchFamily="34" charset="0"/>
                                  </a:rPr>
                                  <m:t> × (1.1 × </m:t>
                                </m:r>
                                <m:sSup>
                                  <m:sSupPr>
                                    <m:ctrlP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6</m:t>
                                    </m:r>
                                  </m:sup>
                                </m:sSup>
                                <m:r>
                                  <a:rPr kumimoji="0" lang="en-GB" sz="4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Calibri" panose="020F0502020204030204" pitchFamily="34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kumimoji="0" lang="en-GB" sz="4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or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3 × </m:t>
                                    </m:r>
                                    <m:sSup>
                                      <m:sSupPr>
                                        <m:ctrlP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  <m:t>10</m:t>
                                        </m:r>
                                      </m:e>
                                      <m:sup>
                                        <m:r>
                                          <a:rPr kumimoji="0" lang="en-GB" sz="4000" b="0" i="1" u="none" strike="noStrike" kern="1200" cap="none" spc="0" normalizeH="0" baseline="0" noProof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prstClr val="black"/>
                                            </a:solidFill>
                                            <a:effectLst/>
                                            <a:uLnTx/>
                                            <a:uFillTx/>
                                            <a:latin typeface="Cambria Math" panose="02040503050406030204" pitchFamily="18" charset="0"/>
                                            <a:ea typeface="+mn-ea"/>
                                            <a:cs typeface="Calibri" panose="020F0502020204030204" pitchFamily="34" charset="0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a:rPr kumimoji="0" lang="en-GB" sz="4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Calibri" panose="020F0502020204030204" pitchFamily="34" charset="0"/>
                                  </a:rPr>
                                  <m:t> × (4 × </m:t>
                                </m:r>
                                <m:sSup>
                                  <m:sSupPr>
                                    <m:ctrlP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kumimoji="0" lang="en-GB" sz="40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Calibri" panose="020F0502020204030204" pitchFamily="34" charset="0"/>
                                      </a:rPr>
                                      <m:t>9</m:t>
                                    </m:r>
                                  </m:sup>
                                </m:sSup>
                                <m:r>
                                  <a:rPr kumimoji="0" lang="en-GB" sz="40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Calibri" panose="020F0502020204030204" pitchFamily="34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kumimoji="0" lang="en-GB" sz="4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122400"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42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7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420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52% 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of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345</m:t>
                                </m:r>
                              </m:oMath>
                            </m:oMathPara>
                          </a14:m>
                          <a:endParaRPr lang="en-GB" sz="44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440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or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346% 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of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4400" b="0" i="0" smtClean="0">
                                    <a:solidFill>
                                      <a:srgbClr val="0F1419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52</m:t>
                                </m:r>
                              </m:oMath>
                            </m:oMathPara>
                          </a14:m>
                          <a:endParaRPr lang="en-GB" sz="440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4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42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Which is bigger?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kumimoji="0" lang="en-GB" sz="4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Calibri" panose="020F0502020204030204" pitchFamily="34" charset="0"/>
                                </a:rPr>
                                <m:t>£119</m:t>
                              </m:r>
                            </m:oMath>
                          </a14:m>
                          <a: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increased by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4000" b="0" i="0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Calibri" panose="020F0502020204030204" pitchFamily="34" charset="0"/>
                                </a:rPr>
                                <m:t>21</m:t>
                              </m:r>
                              <m:r>
                                <a:rPr kumimoji="0" lang="en-GB" sz="4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Calibri" panose="020F0502020204030204" pitchFamily="34" charset="0"/>
                                </a:rPr>
                                <m:t>%</m:t>
                              </m:r>
                            </m:oMath>
                          </a14:m>
                          <a:endParaRPr kumimoji="0" lang="en-GB" sz="4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or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4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Calibri" panose="020F0502020204030204" pitchFamily="34" charset="0"/>
                                </a:rPr>
                                <m:t>£120</m:t>
                              </m:r>
                            </m:oMath>
                          </a14:m>
                          <a:r>
                            <a:rPr kumimoji="0" lang="en-GB" sz="40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 pitchFamily="34" charset="0"/>
                              <a:ea typeface="+mn-ea"/>
                              <a:cs typeface="Calibri" panose="020F0502020204030204" pitchFamily="34" charset="0"/>
                            </a:rPr>
                            <a:t> increased by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4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Calibri" panose="020F0502020204030204" pitchFamily="34" charset="0"/>
                                </a:rPr>
                                <m:t>20%</m:t>
                              </m:r>
                            </m:oMath>
                          </a14:m>
                          <a:endParaRPr kumimoji="0" lang="en-GB" sz="4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 pitchFamily="34" charset="0"/>
                            <a:ea typeface="+mn-ea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E3A57A5-6553-EF6A-5BA3-3724EA61FC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6632153"/>
                  </p:ext>
                </p:extLst>
              </p:nvPr>
            </p:nvGraphicFramePr>
            <p:xfrm>
              <a:off x="209768" y="109330"/>
              <a:ext cx="11764800" cy="6314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778000">
                      <a:extLst>
                        <a:ext uri="{9D8B030D-6E8A-4147-A177-3AD203B41FA5}">
                          <a16:colId xmlns:a16="http://schemas.microsoft.com/office/drawing/2014/main" val="1324682337"/>
                        </a:ext>
                      </a:extLst>
                    </a:gridCol>
                    <a:gridCol w="208800">
                      <a:extLst>
                        <a:ext uri="{9D8B030D-6E8A-4147-A177-3AD203B41FA5}">
                          <a16:colId xmlns:a16="http://schemas.microsoft.com/office/drawing/2014/main" val="3511517598"/>
                        </a:ext>
                      </a:extLst>
                    </a:gridCol>
                    <a:gridCol w="5778000">
                      <a:extLst>
                        <a:ext uri="{9D8B030D-6E8A-4147-A177-3AD203B41FA5}">
                          <a16:colId xmlns:a16="http://schemas.microsoft.com/office/drawing/2014/main" val="1179527653"/>
                        </a:ext>
                      </a:extLst>
                    </a:gridCol>
                  </a:tblGrid>
                  <a:tr h="309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0" t="-410" r="-104176" b="-10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4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3956" t="-410" r="-440" b="-10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19902679"/>
                      </a:ext>
                    </a:extLst>
                  </a:tr>
                  <a:tr h="122400"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" dirty="0"/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554540412"/>
                      </a:ext>
                    </a:extLst>
                  </a:tr>
                  <a:tr h="309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0" t="-104508" r="-104176" b="-40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4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3956" t="-104508" r="-440" b="-40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3333383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188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248</Words>
  <Application>Microsoft Macintosh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Day, Nathan (NOT) Staff</cp:lastModifiedBy>
  <cp:revision>2</cp:revision>
  <dcterms:created xsi:type="dcterms:W3CDTF">2022-10-02T18:28:52Z</dcterms:created>
  <dcterms:modified xsi:type="dcterms:W3CDTF">2026-05-27T23:33:42Z</dcterms:modified>
</cp:coreProperties>
</file>